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8"/>
  </p:notesMasterIdLst>
  <p:sldIdLst>
    <p:sldId id="256" r:id="rId2"/>
    <p:sldId id="280" r:id="rId3"/>
    <p:sldId id="284" r:id="rId4"/>
    <p:sldId id="260" r:id="rId5"/>
    <p:sldId id="257" r:id="rId6"/>
    <p:sldId id="262" r:id="rId7"/>
    <p:sldId id="258" r:id="rId8"/>
    <p:sldId id="281" r:id="rId9"/>
    <p:sldId id="282" r:id="rId10"/>
    <p:sldId id="261" r:id="rId11"/>
    <p:sldId id="259" r:id="rId12"/>
    <p:sldId id="268" r:id="rId13"/>
    <p:sldId id="277" r:id="rId14"/>
    <p:sldId id="269" r:id="rId15"/>
    <p:sldId id="270" r:id="rId16"/>
    <p:sldId id="271" r:id="rId17"/>
    <p:sldId id="272" r:id="rId18"/>
    <p:sldId id="273" r:id="rId19"/>
    <p:sldId id="274" r:id="rId20"/>
    <p:sldId id="275" r:id="rId21"/>
    <p:sldId id="276" r:id="rId22"/>
    <p:sldId id="285" r:id="rId23"/>
    <p:sldId id="286" r:id="rId24"/>
    <p:sldId id="287" r:id="rId25"/>
    <p:sldId id="294" r:id="rId26"/>
    <p:sldId id="295" r:id="rId27"/>
    <p:sldId id="296" r:id="rId28"/>
    <p:sldId id="297" r:id="rId29"/>
    <p:sldId id="301" r:id="rId30"/>
    <p:sldId id="293" r:id="rId31"/>
    <p:sldId id="300" r:id="rId32"/>
    <p:sldId id="298" r:id="rId33"/>
    <p:sldId id="299" r:id="rId34"/>
    <p:sldId id="288" r:id="rId35"/>
    <p:sldId id="289" r:id="rId36"/>
    <p:sldId id="290" r:id="rId37"/>
    <p:sldId id="291" r:id="rId38"/>
    <p:sldId id="263" r:id="rId39"/>
    <p:sldId id="264" r:id="rId40"/>
    <p:sldId id="267" r:id="rId41"/>
    <p:sldId id="265" r:id="rId42"/>
    <p:sldId id="266" r:id="rId43"/>
    <p:sldId id="279" r:id="rId44"/>
    <p:sldId id="283" r:id="rId45"/>
    <p:sldId id="278"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main5\groupfolders\System_PIGroup\2013%20SJHS-SJRHC%20System%20Scorecards\SJHS-SJRHC%20Scorecards\2013%20SJHS%20Scorecard-Final%20Draft.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PI.ADS\Desktop\VSA's\Pharmacy%20VSA\12-05-11%20RIE%20%231\Medication%20Hold%20Acknowledgement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PI.ADS\Desktop\VSA's\Pharmacy%20VSA\12-05-11%20RIE%20%231\Pharmacy%20turnaround%20times.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oleObject" Target="file:///\\main5\groupfolders\LEANGroup\VSA's\Medication%20Administration%20(1%20more%20event)\10-5-12%20Med%20Admin%20RIE%20Medication%20Administration\%25%20Doses%20Scanned%20Mar%202013.xls" TargetMode="Externa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Documents%20and%20Settings\PI.ADS\Desktop\Outcomes%20Responsibilities\Error%20Volume%20data.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strRef>
          <c:f>'3.1'!$D$1</c:f>
          <c:strCache>
            <c:ptCount val="1"/>
            <c:pt idx="0">
              <c:v>HCAI Rate</c:v>
            </c:pt>
          </c:strCache>
        </c:strRef>
      </c:tx>
      <c:layout>
        <c:manualLayout>
          <c:xMode val="edge"/>
          <c:yMode val="edge"/>
          <c:x val="0.42174305895378073"/>
          <c:y val="1.3749843769528848E-2"/>
        </c:manualLayout>
      </c:layout>
      <c:spPr>
        <a:noFill/>
        <a:ln w="25400">
          <a:noFill/>
        </a:ln>
      </c:spPr>
      <c:txPr>
        <a:bodyPr/>
        <a:lstStyle/>
        <a:p>
          <a:pPr>
            <a:defRPr sz="2200" b="1" i="0" u="none" strike="noStrike" baseline="0">
              <a:solidFill>
                <a:srgbClr val="000000"/>
              </a:solidFill>
              <a:latin typeface="Times"/>
              <a:ea typeface="Times"/>
              <a:cs typeface="Times"/>
            </a:defRPr>
          </a:pPr>
          <a:endParaRPr lang="en-US"/>
        </a:p>
      </c:txPr>
    </c:title>
    <c:plotArea>
      <c:layout>
        <c:manualLayout>
          <c:layoutTarget val="inner"/>
          <c:xMode val="edge"/>
          <c:yMode val="edge"/>
          <c:x val="0.14578313253013281"/>
          <c:y val="0.27579418517908538"/>
          <c:w val="0.79277108433734944"/>
          <c:h val="0.40277855821118203"/>
        </c:manualLayout>
      </c:layout>
      <c:lineChart>
        <c:grouping val="standard"/>
        <c:ser>
          <c:idx val="0"/>
          <c:order val="0"/>
          <c:tx>
            <c:strRef>
              <c:f>'3.1'!$D$1</c:f>
              <c:strCache>
                <c:ptCount val="1"/>
                <c:pt idx="0">
                  <c:v>HCAI Rate</c:v>
                </c:pt>
              </c:strCache>
            </c:strRef>
          </c:tx>
          <c:spPr>
            <a:ln w="12700">
              <a:solidFill>
                <a:srgbClr val="000080"/>
              </a:solidFill>
              <a:prstDash val="solid"/>
            </a:ln>
          </c:spPr>
          <c:marker>
            <c:symbol val="square"/>
            <c:size val="5"/>
            <c:spPr>
              <a:solidFill>
                <a:srgbClr val="000080"/>
              </a:solidFill>
              <a:ln>
                <a:solidFill>
                  <a:srgbClr val="000080"/>
                </a:solidFill>
                <a:prstDash val="solid"/>
              </a:ln>
            </c:spPr>
          </c:marker>
          <c:dPt>
            <c:idx val="41"/>
            <c:marker>
              <c:symbol val="none"/>
            </c:marker>
            <c:spPr>
              <a:ln w="12700">
                <a:noFill/>
                <a:prstDash val="solid"/>
              </a:ln>
            </c:spPr>
          </c:dPt>
          <c:dPt>
            <c:idx val="42"/>
            <c:marker>
              <c:symbol val="none"/>
            </c:marker>
          </c:dPt>
          <c:dPt>
            <c:idx val="43"/>
            <c:marker>
              <c:symbol val="none"/>
            </c:marker>
          </c:dPt>
          <c:dPt>
            <c:idx val="44"/>
            <c:marker>
              <c:symbol val="none"/>
            </c:marker>
          </c:dPt>
          <c:dPt>
            <c:idx val="45"/>
            <c:marker>
              <c:symbol val="none"/>
            </c:marker>
          </c:dPt>
          <c:dPt>
            <c:idx val="46"/>
            <c:marker>
              <c:symbol val="none"/>
            </c:marker>
          </c:dPt>
          <c:dPt>
            <c:idx val="47"/>
            <c:marker>
              <c:symbol val="none"/>
            </c:marker>
          </c:dPt>
          <c:cat>
            <c:numRef>
              <c:f>'3.1'!$A$26:$A$73</c:f>
              <c:numCache>
                <c:formatCode>mmm\-yy</c:formatCode>
                <c:ptCount val="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numCache>
            </c:numRef>
          </c:cat>
          <c:val>
            <c:numRef>
              <c:f>'3.1'!$D$26:$D$73</c:f>
              <c:numCache>
                <c:formatCode>0.00</c:formatCode>
                <c:ptCount val="48"/>
                <c:pt idx="0">
                  <c:v>2.553055688527206</c:v>
                </c:pt>
                <c:pt idx="1">
                  <c:v>3.0813848105854649</c:v>
                </c:pt>
                <c:pt idx="2">
                  <c:v>2.8763183125599228</c:v>
                </c:pt>
                <c:pt idx="3">
                  <c:v>2.7919198554770914</c:v>
                </c:pt>
                <c:pt idx="4">
                  <c:v>3.0441400304414001</c:v>
                </c:pt>
                <c:pt idx="5">
                  <c:v>3.0297629656032776</c:v>
                </c:pt>
                <c:pt idx="6">
                  <c:v>3.459577567370721</c:v>
                </c:pt>
                <c:pt idx="7">
                  <c:v>3.4215739240050405</c:v>
                </c:pt>
                <c:pt idx="8">
                  <c:v>2.9394473838918254</c:v>
                </c:pt>
                <c:pt idx="9">
                  <c:v>3.2768978700163842</c:v>
                </c:pt>
                <c:pt idx="10">
                  <c:v>3.0104480255002621</c:v>
                </c:pt>
                <c:pt idx="11">
                  <c:v>2.9890401859847202</c:v>
                </c:pt>
                <c:pt idx="12">
                  <c:v>2.8712713351411687</c:v>
                </c:pt>
                <c:pt idx="13">
                  <c:v>1.2699564586357039</c:v>
                </c:pt>
                <c:pt idx="14">
                  <c:v>1.9553527782304061</c:v>
                </c:pt>
                <c:pt idx="15">
                  <c:v>2.3000707714083526</c:v>
                </c:pt>
                <c:pt idx="16">
                  <c:v>1.6963528413910114</c:v>
                </c:pt>
                <c:pt idx="17">
                  <c:v>2.0888720091150779</c:v>
                </c:pt>
                <c:pt idx="18">
                  <c:v>3.0664395229982966</c:v>
                </c:pt>
                <c:pt idx="19">
                  <c:v>2.7068177973270204</c:v>
                </c:pt>
                <c:pt idx="20">
                  <c:v>2.6492405510420363</c:v>
                </c:pt>
                <c:pt idx="21">
                  <c:v>1.8736160790325327</c:v>
                </c:pt>
                <c:pt idx="22">
                  <c:v>4.6123824729465994</c:v>
                </c:pt>
                <c:pt idx="23">
                  <c:v>2.8380634390651043</c:v>
                </c:pt>
                <c:pt idx="24">
                  <c:v>2.5641025641025652</c:v>
                </c:pt>
                <c:pt idx="25">
                  <c:v>2.5208760044115341</c:v>
                </c:pt>
                <c:pt idx="26">
                  <c:v>2.9701422541816473</c:v>
                </c:pt>
                <c:pt idx="27">
                  <c:v>1.9893899204244039</c:v>
                </c:pt>
                <c:pt idx="28">
                  <c:v>2.750085940185631</c:v>
                </c:pt>
                <c:pt idx="29">
                  <c:v>2.7017291066282421</c:v>
                </c:pt>
                <c:pt idx="30">
                  <c:v>2.2234574763757644</c:v>
                </c:pt>
                <c:pt idx="31">
                  <c:v>2.2608695652173938</c:v>
                </c:pt>
                <c:pt idx="32">
                  <c:v>2.2203245089667001</c:v>
                </c:pt>
                <c:pt idx="33">
                  <c:v>2.1321961620469092</c:v>
                </c:pt>
                <c:pt idx="34">
                  <c:v>1.2757426644796792</c:v>
                </c:pt>
                <c:pt idx="35">
                  <c:v>2.0700636942675157</c:v>
                </c:pt>
                <c:pt idx="36">
                  <c:v>2.2984983144345676</c:v>
                </c:pt>
                <c:pt idx="37">
                  <c:v>1.6750418760469019</c:v>
                </c:pt>
                <c:pt idx="38">
                  <c:v>1.3679890560875514</c:v>
                </c:pt>
                <c:pt idx="39">
                  <c:v>1.499750041659724</c:v>
                </c:pt>
                <c:pt idx="40">
                  <c:v>0.83097889313611495</c:v>
                </c:pt>
                <c:pt idx="41">
                  <c:v>0</c:v>
                </c:pt>
                <c:pt idx="42">
                  <c:v>0</c:v>
                </c:pt>
                <c:pt idx="43">
                  <c:v>0</c:v>
                </c:pt>
                <c:pt idx="44">
                  <c:v>0</c:v>
                </c:pt>
                <c:pt idx="45">
                  <c:v>0</c:v>
                </c:pt>
                <c:pt idx="46">
                  <c:v>0</c:v>
                </c:pt>
                <c:pt idx="47">
                  <c:v>0</c:v>
                </c:pt>
              </c:numCache>
            </c:numRef>
          </c:val>
        </c:ser>
        <c:ser>
          <c:idx val="1"/>
          <c:order val="1"/>
          <c:tx>
            <c:strRef>
              <c:f>'3.1'!$E$1</c:f>
              <c:strCache>
                <c:ptCount val="1"/>
                <c:pt idx="0">
                  <c:v>UCL</c:v>
                </c:pt>
              </c:strCache>
            </c:strRef>
          </c:tx>
          <c:spPr>
            <a:ln w="12700">
              <a:solidFill>
                <a:srgbClr val="FF0000"/>
              </a:solidFill>
              <a:prstDash val="lgDash"/>
            </a:ln>
          </c:spPr>
          <c:marker>
            <c:symbol val="none"/>
          </c:marker>
          <c:dLbls>
            <c:dLbl>
              <c:idx val="22"/>
              <c:layout>
                <c:manualLayout>
                  <c:x val="7.2506982840270297E-5"/>
                  <c:y val="-2.1295691750210555E-2"/>
                </c:manualLayout>
              </c:layout>
              <c:spPr>
                <a:noFill/>
                <a:ln w="25400">
                  <a:noFill/>
                </a:ln>
              </c:spPr>
              <c:txPr>
                <a:bodyPr/>
                <a:lstStyle/>
                <a:p>
                  <a:pPr>
                    <a:defRPr sz="1200" b="0" i="0" u="none" strike="noStrike" baseline="0">
                      <a:solidFill>
                        <a:srgbClr val="000000"/>
                      </a:solidFill>
                      <a:latin typeface="Times"/>
                      <a:ea typeface="Times"/>
                      <a:cs typeface="Times"/>
                    </a:defRPr>
                  </a:pPr>
                  <a:endParaRPr lang="en-US"/>
                </a:p>
              </c:txPr>
              <c:dLblPos val="r"/>
              <c:showVal val="1"/>
            </c:dLbl>
            <c:delete val="1"/>
          </c:dLbls>
          <c:cat>
            <c:numRef>
              <c:f>'3.1'!$A$26:$A$73</c:f>
              <c:numCache>
                <c:formatCode>mmm\-yy</c:formatCode>
                <c:ptCount val="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numCache>
            </c:numRef>
          </c:cat>
          <c:val>
            <c:numRef>
              <c:f>'3.1'!$E$26:$E$73</c:f>
              <c:numCache>
                <c:formatCode>0.00</c:formatCode>
                <c:ptCount val="48"/>
                <c:pt idx="0">
                  <c:v>7.9725552750493085</c:v>
                </c:pt>
                <c:pt idx="1">
                  <c:v>7.9725552750493085</c:v>
                </c:pt>
                <c:pt idx="2">
                  <c:v>7.9725552750493085</c:v>
                </c:pt>
                <c:pt idx="3">
                  <c:v>7.9725552750493085</c:v>
                </c:pt>
                <c:pt idx="4">
                  <c:v>7.9725552750493085</c:v>
                </c:pt>
                <c:pt idx="5">
                  <c:v>7.9725552750493085</c:v>
                </c:pt>
                <c:pt idx="6">
                  <c:v>7.9725552750493085</c:v>
                </c:pt>
                <c:pt idx="7">
                  <c:v>7.9725552750493085</c:v>
                </c:pt>
                <c:pt idx="8">
                  <c:v>7.9725552750493085</c:v>
                </c:pt>
                <c:pt idx="9">
                  <c:v>7.9725552750493085</c:v>
                </c:pt>
                <c:pt idx="10">
                  <c:v>7.9725552750493085</c:v>
                </c:pt>
                <c:pt idx="11">
                  <c:v>7.068750006932575</c:v>
                </c:pt>
                <c:pt idx="12">
                  <c:v>7.068750006932575</c:v>
                </c:pt>
                <c:pt idx="13">
                  <c:v>7.068750006932575</c:v>
                </c:pt>
                <c:pt idx="14">
                  <c:v>7.068750006932575</c:v>
                </c:pt>
                <c:pt idx="15">
                  <c:v>7.068750006932575</c:v>
                </c:pt>
                <c:pt idx="16">
                  <c:v>7.068750006932575</c:v>
                </c:pt>
                <c:pt idx="17">
                  <c:v>7.068750006932575</c:v>
                </c:pt>
                <c:pt idx="18">
                  <c:v>7.068750006932575</c:v>
                </c:pt>
                <c:pt idx="19">
                  <c:v>7.068750006932575</c:v>
                </c:pt>
                <c:pt idx="20">
                  <c:v>7.068750006932575</c:v>
                </c:pt>
                <c:pt idx="21">
                  <c:v>7.068750006932575</c:v>
                </c:pt>
                <c:pt idx="22">
                  <c:v>7.068750006932575</c:v>
                </c:pt>
                <c:pt idx="23">
                  <c:v>7.068750006932575</c:v>
                </c:pt>
                <c:pt idx="24">
                  <c:v>7.068750006932575</c:v>
                </c:pt>
                <c:pt idx="25">
                  <c:v>7.068750006932575</c:v>
                </c:pt>
                <c:pt idx="26">
                  <c:v>7.068750006932575</c:v>
                </c:pt>
                <c:pt idx="27">
                  <c:v>7.068750006932575</c:v>
                </c:pt>
                <c:pt idx="28">
                  <c:v>7.068750006932575</c:v>
                </c:pt>
                <c:pt idx="29">
                  <c:v>6.8011750781834568</c:v>
                </c:pt>
                <c:pt idx="30">
                  <c:v>6.8011750781834568</c:v>
                </c:pt>
                <c:pt idx="31">
                  <c:v>6.8011750781834568</c:v>
                </c:pt>
                <c:pt idx="32">
                  <c:v>6.8011750781834568</c:v>
                </c:pt>
                <c:pt idx="33">
                  <c:v>6.8011750781834568</c:v>
                </c:pt>
                <c:pt idx="34">
                  <c:v>6.8011750781834568</c:v>
                </c:pt>
                <c:pt idx="35">
                  <c:v>6.8011750781834568</c:v>
                </c:pt>
                <c:pt idx="36">
                  <c:v>6.8011750781834568</c:v>
                </c:pt>
                <c:pt idx="37">
                  <c:v>6.8011750781834568</c:v>
                </c:pt>
                <c:pt idx="38">
                  <c:v>6.8011750781834568</c:v>
                </c:pt>
                <c:pt idx="39">
                  <c:v>6.8011750781834568</c:v>
                </c:pt>
                <c:pt idx="40">
                  <c:v>6.8011750781834568</c:v>
                </c:pt>
                <c:pt idx="41">
                  <c:v>6.8011750781834568</c:v>
                </c:pt>
                <c:pt idx="42">
                  <c:v>6.8011750781834568</c:v>
                </c:pt>
                <c:pt idx="43">
                  <c:v>6.8011750781834568</c:v>
                </c:pt>
                <c:pt idx="44">
                  <c:v>6.8011750781834568</c:v>
                </c:pt>
                <c:pt idx="45">
                  <c:v>6.8011750781834568</c:v>
                </c:pt>
                <c:pt idx="46">
                  <c:v>6.8011750781834568</c:v>
                </c:pt>
                <c:pt idx="47">
                  <c:v>6.8011750781834568</c:v>
                </c:pt>
              </c:numCache>
            </c:numRef>
          </c:val>
        </c:ser>
        <c:ser>
          <c:idx val="2"/>
          <c:order val="2"/>
          <c:tx>
            <c:strRef>
              <c:f>'3.1'!$F$1</c:f>
              <c:strCache>
                <c:ptCount val="1"/>
                <c:pt idx="0">
                  <c:v> +2 Sigma</c:v>
                </c:pt>
              </c:strCache>
            </c:strRef>
          </c:tx>
          <c:spPr>
            <a:ln w="12700">
              <a:solidFill>
                <a:srgbClr val="FF8080"/>
              </a:solidFill>
              <a:prstDash val="lgDashDot"/>
            </a:ln>
          </c:spPr>
          <c:marker>
            <c:symbol val="none"/>
          </c:marker>
          <c:cat>
            <c:numRef>
              <c:f>'3.1'!$A$26:$A$73</c:f>
              <c:numCache>
                <c:formatCode>mmm\-yy</c:formatCode>
                <c:ptCount val="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numCache>
            </c:numRef>
          </c:cat>
          <c:val>
            <c:numRef>
              <c:f>'3.1'!$F$26:$F$73</c:f>
              <c:numCache>
                <c:formatCode>0.00</c:formatCode>
                <c:ptCount val="48"/>
                <c:pt idx="0">
                  <c:v>6.2752821751954198</c:v>
                </c:pt>
                <c:pt idx="1">
                  <c:v>6.2752821751954198</c:v>
                </c:pt>
                <c:pt idx="2">
                  <c:v>6.2752821751954198</c:v>
                </c:pt>
                <c:pt idx="3">
                  <c:v>6.2752821751954198</c:v>
                </c:pt>
                <c:pt idx="4">
                  <c:v>6.2752821751954198</c:v>
                </c:pt>
                <c:pt idx="5">
                  <c:v>6.2752821751954198</c:v>
                </c:pt>
                <c:pt idx="6">
                  <c:v>6.2752821751954198</c:v>
                </c:pt>
                <c:pt idx="7">
                  <c:v>6.2752821751954198</c:v>
                </c:pt>
                <c:pt idx="8">
                  <c:v>6.2752821751954198</c:v>
                </c:pt>
                <c:pt idx="9">
                  <c:v>6.2752821751954198</c:v>
                </c:pt>
                <c:pt idx="10">
                  <c:v>6.2752821751954198</c:v>
                </c:pt>
                <c:pt idx="11">
                  <c:v>5.5160872337241464</c:v>
                </c:pt>
                <c:pt idx="12">
                  <c:v>5.5160872337241464</c:v>
                </c:pt>
                <c:pt idx="13">
                  <c:v>5.5160872337241464</c:v>
                </c:pt>
                <c:pt idx="14">
                  <c:v>5.5160872337241464</c:v>
                </c:pt>
                <c:pt idx="15">
                  <c:v>5.5160872337241464</c:v>
                </c:pt>
                <c:pt idx="16">
                  <c:v>5.5160872337241464</c:v>
                </c:pt>
                <c:pt idx="17">
                  <c:v>5.5160872337241464</c:v>
                </c:pt>
                <c:pt idx="18">
                  <c:v>5.5160872337241464</c:v>
                </c:pt>
                <c:pt idx="19">
                  <c:v>5.5160872337241464</c:v>
                </c:pt>
                <c:pt idx="20">
                  <c:v>5.5160872337241464</c:v>
                </c:pt>
                <c:pt idx="21">
                  <c:v>5.5160872337241464</c:v>
                </c:pt>
                <c:pt idx="22">
                  <c:v>5.5160872337241464</c:v>
                </c:pt>
                <c:pt idx="23">
                  <c:v>5.5160872337241464</c:v>
                </c:pt>
                <c:pt idx="24">
                  <c:v>5.5160872337241464</c:v>
                </c:pt>
                <c:pt idx="25">
                  <c:v>5.5160872337241464</c:v>
                </c:pt>
                <c:pt idx="26">
                  <c:v>5.5160872337241464</c:v>
                </c:pt>
                <c:pt idx="27">
                  <c:v>5.5160872337241464</c:v>
                </c:pt>
                <c:pt idx="28">
                  <c:v>5.5160872337241464</c:v>
                </c:pt>
                <c:pt idx="29">
                  <c:v>5.2926579886219836</c:v>
                </c:pt>
                <c:pt idx="30">
                  <c:v>5.2926579886219836</c:v>
                </c:pt>
                <c:pt idx="31">
                  <c:v>5.2926579886219836</c:v>
                </c:pt>
                <c:pt idx="32">
                  <c:v>5.2926579886219836</c:v>
                </c:pt>
                <c:pt idx="33">
                  <c:v>5.2926579886219836</c:v>
                </c:pt>
                <c:pt idx="34">
                  <c:v>5.2926579886219836</c:v>
                </c:pt>
                <c:pt idx="35">
                  <c:v>5.2926579886219836</c:v>
                </c:pt>
                <c:pt idx="36">
                  <c:v>5.2926579886219836</c:v>
                </c:pt>
                <c:pt idx="37">
                  <c:v>5.2926579886219836</c:v>
                </c:pt>
                <c:pt idx="38">
                  <c:v>5.2926579886219836</c:v>
                </c:pt>
                <c:pt idx="39">
                  <c:v>5.2926579886219836</c:v>
                </c:pt>
                <c:pt idx="40">
                  <c:v>5.2926579886219836</c:v>
                </c:pt>
                <c:pt idx="41">
                  <c:v>5.2926579886219836</c:v>
                </c:pt>
                <c:pt idx="42">
                  <c:v>5.2926579886219836</c:v>
                </c:pt>
                <c:pt idx="43">
                  <c:v>5.2926579886219836</c:v>
                </c:pt>
                <c:pt idx="44">
                  <c:v>5.2926579886219836</c:v>
                </c:pt>
                <c:pt idx="45">
                  <c:v>5.2926579886219836</c:v>
                </c:pt>
                <c:pt idx="46">
                  <c:v>5.2926579886219836</c:v>
                </c:pt>
                <c:pt idx="47">
                  <c:v>5.2926579886219836</c:v>
                </c:pt>
              </c:numCache>
            </c:numRef>
          </c:val>
        </c:ser>
        <c:ser>
          <c:idx val="3"/>
          <c:order val="3"/>
          <c:tx>
            <c:strRef>
              <c:f>'3.1'!$G$1</c:f>
              <c:strCache>
                <c:ptCount val="1"/>
                <c:pt idx="0">
                  <c:v> +1 Sigma</c:v>
                </c:pt>
              </c:strCache>
            </c:strRef>
          </c:tx>
          <c:spPr>
            <a:ln w="12700">
              <a:solidFill>
                <a:srgbClr val="008080"/>
              </a:solidFill>
              <a:prstDash val="lgDashDot"/>
            </a:ln>
          </c:spPr>
          <c:marker>
            <c:symbol val="none"/>
          </c:marker>
          <c:cat>
            <c:numRef>
              <c:f>'3.1'!$A$26:$A$73</c:f>
              <c:numCache>
                <c:formatCode>mmm\-yy</c:formatCode>
                <c:ptCount val="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numCache>
            </c:numRef>
          </c:cat>
          <c:val>
            <c:numRef>
              <c:f>'3.1'!$G$26:$G$73</c:f>
              <c:numCache>
                <c:formatCode>0.00</c:formatCode>
                <c:ptCount val="48"/>
                <c:pt idx="0">
                  <c:v>4.5780090753415319</c:v>
                </c:pt>
                <c:pt idx="1">
                  <c:v>4.5780090753415319</c:v>
                </c:pt>
                <c:pt idx="2">
                  <c:v>4.5780090753415319</c:v>
                </c:pt>
                <c:pt idx="3">
                  <c:v>4.5780090753415319</c:v>
                </c:pt>
                <c:pt idx="4">
                  <c:v>4.5780090753415319</c:v>
                </c:pt>
                <c:pt idx="5">
                  <c:v>4.5780090753415319</c:v>
                </c:pt>
                <c:pt idx="6">
                  <c:v>4.5780090753415319</c:v>
                </c:pt>
                <c:pt idx="7">
                  <c:v>4.5780090753415319</c:v>
                </c:pt>
                <c:pt idx="8">
                  <c:v>4.5780090753415319</c:v>
                </c:pt>
                <c:pt idx="9">
                  <c:v>4.5780090753415319</c:v>
                </c:pt>
                <c:pt idx="10">
                  <c:v>4.5780090753415319</c:v>
                </c:pt>
                <c:pt idx="11">
                  <c:v>3.9634244605157192</c:v>
                </c:pt>
                <c:pt idx="12">
                  <c:v>3.9634244605157192</c:v>
                </c:pt>
                <c:pt idx="13">
                  <c:v>3.9634244605157192</c:v>
                </c:pt>
                <c:pt idx="14">
                  <c:v>3.9634244605157192</c:v>
                </c:pt>
                <c:pt idx="15">
                  <c:v>3.9634244605157192</c:v>
                </c:pt>
                <c:pt idx="16">
                  <c:v>3.9634244605157192</c:v>
                </c:pt>
                <c:pt idx="17">
                  <c:v>3.9634244605157192</c:v>
                </c:pt>
                <c:pt idx="18">
                  <c:v>3.9634244605157192</c:v>
                </c:pt>
                <c:pt idx="19">
                  <c:v>3.9634244605157192</c:v>
                </c:pt>
                <c:pt idx="20">
                  <c:v>3.9634244605157192</c:v>
                </c:pt>
                <c:pt idx="21">
                  <c:v>3.9634244605157192</c:v>
                </c:pt>
                <c:pt idx="22">
                  <c:v>3.9634244605157192</c:v>
                </c:pt>
                <c:pt idx="23">
                  <c:v>3.9634244605157192</c:v>
                </c:pt>
                <c:pt idx="24">
                  <c:v>3.9634244605157192</c:v>
                </c:pt>
                <c:pt idx="25">
                  <c:v>3.9634244605157192</c:v>
                </c:pt>
                <c:pt idx="26">
                  <c:v>3.9634244605157192</c:v>
                </c:pt>
                <c:pt idx="27">
                  <c:v>3.9634244605157192</c:v>
                </c:pt>
                <c:pt idx="28">
                  <c:v>3.9634244605157192</c:v>
                </c:pt>
                <c:pt idx="29">
                  <c:v>3.7841408990605072</c:v>
                </c:pt>
                <c:pt idx="30">
                  <c:v>3.7841408990605072</c:v>
                </c:pt>
                <c:pt idx="31">
                  <c:v>3.7841408990605072</c:v>
                </c:pt>
                <c:pt idx="32">
                  <c:v>3.7841408990605072</c:v>
                </c:pt>
                <c:pt idx="33">
                  <c:v>3.7841408990605072</c:v>
                </c:pt>
                <c:pt idx="34">
                  <c:v>3.7841408990605072</c:v>
                </c:pt>
                <c:pt idx="35">
                  <c:v>3.7841408990605072</c:v>
                </c:pt>
                <c:pt idx="36">
                  <c:v>3.7841408990605072</c:v>
                </c:pt>
                <c:pt idx="37">
                  <c:v>3.7841408990605072</c:v>
                </c:pt>
                <c:pt idx="38">
                  <c:v>3.7841408990605072</c:v>
                </c:pt>
                <c:pt idx="39">
                  <c:v>3.7841408990605072</c:v>
                </c:pt>
                <c:pt idx="40">
                  <c:v>3.7841408990605072</c:v>
                </c:pt>
                <c:pt idx="41">
                  <c:v>3.7841408990605072</c:v>
                </c:pt>
                <c:pt idx="42">
                  <c:v>3.7841408990605072</c:v>
                </c:pt>
                <c:pt idx="43">
                  <c:v>3.7841408990605072</c:v>
                </c:pt>
                <c:pt idx="44">
                  <c:v>3.7841408990605072</c:v>
                </c:pt>
                <c:pt idx="45">
                  <c:v>3.7841408990605072</c:v>
                </c:pt>
                <c:pt idx="46">
                  <c:v>3.7841408990605072</c:v>
                </c:pt>
                <c:pt idx="47">
                  <c:v>3.7841408990605072</c:v>
                </c:pt>
              </c:numCache>
            </c:numRef>
          </c:val>
        </c:ser>
        <c:ser>
          <c:idx val="4"/>
          <c:order val="4"/>
          <c:tx>
            <c:strRef>
              <c:f>'3.1'!$H$1</c:f>
              <c:strCache>
                <c:ptCount val="1"/>
                <c:pt idx="0">
                  <c:v>Average</c:v>
                </c:pt>
              </c:strCache>
            </c:strRef>
          </c:tx>
          <c:spPr>
            <a:ln w="12700">
              <a:solidFill>
                <a:srgbClr val="00FFFF"/>
              </a:solidFill>
              <a:prstDash val="solid"/>
            </a:ln>
          </c:spPr>
          <c:marker>
            <c:symbol val="none"/>
          </c:marker>
          <c:dLbls>
            <c:dLbl>
              <c:idx val="21"/>
              <c:layout>
                <c:manualLayout>
                  <c:x val="-1.0588984464233143E-3"/>
                  <c:y val="-2.7671400043404838E-2"/>
                </c:manualLayout>
              </c:layout>
              <c:spPr>
                <a:noFill/>
                <a:ln w="25400">
                  <a:noFill/>
                </a:ln>
              </c:spPr>
              <c:txPr>
                <a:bodyPr/>
                <a:lstStyle/>
                <a:p>
                  <a:pPr>
                    <a:defRPr sz="1200" b="0" i="0" u="none" strike="noStrike" baseline="0">
                      <a:solidFill>
                        <a:srgbClr val="000000"/>
                      </a:solidFill>
                      <a:latin typeface="Times"/>
                      <a:ea typeface="Times"/>
                      <a:cs typeface="Times"/>
                    </a:defRPr>
                  </a:pPr>
                  <a:endParaRPr lang="en-US"/>
                </a:p>
              </c:txPr>
              <c:dLblPos val="r"/>
              <c:showVal val="1"/>
            </c:dLbl>
            <c:delete val="1"/>
          </c:dLbls>
          <c:cat>
            <c:numRef>
              <c:f>'3.1'!$A$26:$A$73</c:f>
              <c:numCache>
                <c:formatCode>mmm\-yy</c:formatCode>
                <c:ptCount val="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numCache>
            </c:numRef>
          </c:cat>
          <c:val>
            <c:numRef>
              <c:f>'3.1'!$H$26:$H$73</c:f>
              <c:numCache>
                <c:formatCode>0.00</c:formatCode>
                <c:ptCount val="48"/>
                <c:pt idx="0">
                  <c:v>2.8807359754876392</c:v>
                </c:pt>
                <c:pt idx="1">
                  <c:v>2.8807359754876392</c:v>
                </c:pt>
                <c:pt idx="2">
                  <c:v>2.8807359754876392</c:v>
                </c:pt>
                <c:pt idx="3">
                  <c:v>2.8807359754876392</c:v>
                </c:pt>
                <c:pt idx="4">
                  <c:v>2.8807359754876392</c:v>
                </c:pt>
                <c:pt idx="5">
                  <c:v>2.8807359754876392</c:v>
                </c:pt>
                <c:pt idx="6">
                  <c:v>2.8807359754876392</c:v>
                </c:pt>
                <c:pt idx="7">
                  <c:v>2.8807359754876392</c:v>
                </c:pt>
                <c:pt idx="8">
                  <c:v>2.8807359754876392</c:v>
                </c:pt>
                <c:pt idx="9">
                  <c:v>2.8807359754876392</c:v>
                </c:pt>
                <c:pt idx="10">
                  <c:v>2.8807359754876392</c:v>
                </c:pt>
                <c:pt idx="11">
                  <c:v>2.4107616873072888</c:v>
                </c:pt>
                <c:pt idx="12">
                  <c:v>2.4107616873072888</c:v>
                </c:pt>
                <c:pt idx="13">
                  <c:v>2.4107616873072888</c:v>
                </c:pt>
                <c:pt idx="14">
                  <c:v>2.4107616873072888</c:v>
                </c:pt>
                <c:pt idx="15">
                  <c:v>2.4107616873072888</c:v>
                </c:pt>
                <c:pt idx="16">
                  <c:v>2.4107616873072888</c:v>
                </c:pt>
                <c:pt idx="17">
                  <c:v>2.4107616873072888</c:v>
                </c:pt>
                <c:pt idx="18">
                  <c:v>2.4107616873072888</c:v>
                </c:pt>
                <c:pt idx="19">
                  <c:v>2.4107616873072888</c:v>
                </c:pt>
                <c:pt idx="20">
                  <c:v>2.4107616873072888</c:v>
                </c:pt>
                <c:pt idx="21">
                  <c:v>2.4107616873072888</c:v>
                </c:pt>
                <c:pt idx="22">
                  <c:v>2.4107616873072888</c:v>
                </c:pt>
                <c:pt idx="23">
                  <c:v>2.4107616873072888</c:v>
                </c:pt>
                <c:pt idx="24">
                  <c:v>2.4107616873072888</c:v>
                </c:pt>
                <c:pt idx="25">
                  <c:v>2.4107616873072888</c:v>
                </c:pt>
                <c:pt idx="26">
                  <c:v>2.4107616873072888</c:v>
                </c:pt>
                <c:pt idx="27">
                  <c:v>2.4107616873072888</c:v>
                </c:pt>
                <c:pt idx="28">
                  <c:v>2.4107616873072888</c:v>
                </c:pt>
                <c:pt idx="29">
                  <c:v>2.2756238094990278</c:v>
                </c:pt>
                <c:pt idx="30">
                  <c:v>2.2756238094990278</c:v>
                </c:pt>
                <c:pt idx="31">
                  <c:v>2.2756238094990278</c:v>
                </c:pt>
                <c:pt idx="32">
                  <c:v>2.2756238094990278</c:v>
                </c:pt>
                <c:pt idx="33">
                  <c:v>2.2756238094990278</c:v>
                </c:pt>
                <c:pt idx="34">
                  <c:v>2.2756238094990278</c:v>
                </c:pt>
                <c:pt idx="35">
                  <c:v>2.2756238094990278</c:v>
                </c:pt>
                <c:pt idx="36">
                  <c:v>2.2756238094990278</c:v>
                </c:pt>
                <c:pt idx="37">
                  <c:v>2.2756238094990278</c:v>
                </c:pt>
                <c:pt idx="38">
                  <c:v>2.2756238094990278</c:v>
                </c:pt>
                <c:pt idx="39">
                  <c:v>2.2756238094990278</c:v>
                </c:pt>
                <c:pt idx="40">
                  <c:v>2.2756238094990278</c:v>
                </c:pt>
                <c:pt idx="41">
                  <c:v>2.2756238094990278</c:v>
                </c:pt>
                <c:pt idx="42">
                  <c:v>2.2756238094990278</c:v>
                </c:pt>
                <c:pt idx="43">
                  <c:v>2.2756238094990278</c:v>
                </c:pt>
                <c:pt idx="44">
                  <c:v>2.2756238094990278</c:v>
                </c:pt>
                <c:pt idx="45">
                  <c:v>2.2756238094990278</c:v>
                </c:pt>
                <c:pt idx="46">
                  <c:v>2.2756238094990278</c:v>
                </c:pt>
                <c:pt idx="47">
                  <c:v>2.2756238094990278</c:v>
                </c:pt>
              </c:numCache>
            </c:numRef>
          </c:val>
        </c:ser>
        <c:ser>
          <c:idx val="5"/>
          <c:order val="5"/>
          <c:tx>
            <c:strRef>
              <c:f>'3.1'!$I$1</c:f>
              <c:strCache>
                <c:ptCount val="1"/>
                <c:pt idx="0">
                  <c:v> -1 Sigma</c:v>
                </c:pt>
              </c:strCache>
            </c:strRef>
          </c:tx>
          <c:spPr>
            <a:ln w="12700">
              <a:solidFill>
                <a:srgbClr val="008080"/>
              </a:solidFill>
              <a:prstDash val="lgDashDot"/>
            </a:ln>
          </c:spPr>
          <c:marker>
            <c:symbol val="none"/>
          </c:marker>
          <c:cat>
            <c:numRef>
              <c:f>'3.1'!$A$26:$A$73</c:f>
              <c:numCache>
                <c:formatCode>mmm\-yy</c:formatCode>
                <c:ptCount val="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numCache>
            </c:numRef>
          </c:cat>
          <c:val>
            <c:numRef>
              <c:f>'3.1'!$I$26:$I$73</c:f>
              <c:numCache>
                <c:formatCode>0.00</c:formatCode>
                <c:ptCount val="48"/>
                <c:pt idx="0">
                  <c:v>1.1834628756337469</c:v>
                </c:pt>
                <c:pt idx="1">
                  <c:v>1.1834628756337469</c:v>
                </c:pt>
                <c:pt idx="2">
                  <c:v>1.1834628756337469</c:v>
                </c:pt>
                <c:pt idx="3">
                  <c:v>1.1834628756337469</c:v>
                </c:pt>
                <c:pt idx="4">
                  <c:v>1.1834628756337469</c:v>
                </c:pt>
                <c:pt idx="5">
                  <c:v>1.1834628756337469</c:v>
                </c:pt>
                <c:pt idx="6">
                  <c:v>1.1834628756337469</c:v>
                </c:pt>
                <c:pt idx="7">
                  <c:v>1.1834628756337469</c:v>
                </c:pt>
                <c:pt idx="8">
                  <c:v>1.1834628756337469</c:v>
                </c:pt>
                <c:pt idx="9">
                  <c:v>1.1834628756337469</c:v>
                </c:pt>
                <c:pt idx="10">
                  <c:v>1.1834628756337469</c:v>
                </c:pt>
                <c:pt idx="11">
                  <c:v>0.85809891409886074</c:v>
                </c:pt>
                <c:pt idx="12">
                  <c:v>0.85809891409886074</c:v>
                </c:pt>
                <c:pt idx="13">
                  <c:v>0.85809891409886074</c:v>
                </c:pt>
                <c:pt idx="14">
                  <c:v>0.85809891409886074</c:v>
                </c:pt>
                <c:pt idx="15">
                  <c:v>0.85809891409886074</c:v>
                </c:pt>
                <c:pt idx="16">
                  <c:v>0.85809891409886074</c:v>
                </c:pt>
                <c:pt idx="17">
                  <c:v>0.85809891409886074</c:v>
                </c:pt>
                <c:pt idx="18">
                  <c:v>0.85809891409886074</c:v>
                </c:pt>
                <c:pt idx="19">
                  <c:v>0.85809891409886074</c:v>
                </c:pt>
                <c:pt idx="20">
                  <c:v>0.85809891409886074</c:v>
                </c:pt>
                <c:pt idx="21">
                  <c:v>0.85809891409886074</c:v>
                </c:pt>
                <c:pt idx="22">
                  <c:v>0.85809891409886074</c:v>
                </c:pt>
                <c:pt idx="23">
                  <c:v>0.85809891409886074</c:v>
                </c:pt>
                <c:pt idx="24">
                  <c:v>0.85809891409886074</c:v>
                </c:pt>
                <c:pt idx="25">
                  <c:v>0.85809891409886074</c:v>
                </c:pt>
                <c:pt idx="26">
                  <c:v>0.85809891409886074</c:v>
                </c:pt>
                <c:pt idx="27">
                  <c:v>0.85809891409886074</c:v>
                </c:pt>
                <c:pt idx="28">
                  <c:v>0.85809891409886074</c:v>
                </c:pt>
                <c:pt idx="29">
                  <c:v>0.76710671993755253</c:v>
                </c:pt>
                <c:pt idx="30">
                  <c:v>0.76710671993755253</c:v>
                </c:pt>
                <c:pt idx="31">
                  <c:v>0.76710671993755253</c:v>
                </c:pt>
                <c:pt idx="32">
                  <c:v>0.76710671993755253</c:v>
                </c:pt>
                <c:pt idx="33">
                  <c:v>0.76710671993755253</c:v>
                </c:pt>
                <c:pt idx="34">
                  <c:v>0.76710671993755253</c:v>
                </c:pt>
                <c:pt idx="35">
                  <c:v>0.76710671993755253</c:v>
                </c:pt>
                <c:pt idx="36">
                  <c:v>0.76710671993755253</c:v>
                </c:pt>
                <c:pt idx="37">
                  <c:v>0.76710671993755253</c:v>
                </c:pt>
                <c:pt idx="38">
                  <c:v>0.76710671993755253</c:v>
                </c:pt>
                <c:pt idx="39">
                  <c:v>0.76710671993755253</c:v>
                </c:pt>
                <c:pt idx="40">
                  <c:v>0.76710671993755253</c:v>
                </c:pt>
                <c:pt idx="41">
                  <c:v>0.76710671993755253</c:v>
                </c:pt>
                <c:pt idx="42">
                  <c:v>0.76710671993755253</c:v>
                </c:pt>
                <c:pt idx="43">
                  <c:v>0.76710671993755253</c:v>
                </c:pt>
                <c:pt idx="44">
                  <c:v>0.76710671993755253</c:v>
                </c:pt>
                <c:pt idx="45">
                  <c:v>0.76710671993755253</c:v>
                </c:pt>
                <c:pt idx="46">
                  <c:v>0.76710671993755253</c:v>
                </c:pt>
                <c:pt idx="47">
                  <c:v>0.76710671993755253</c:v>
                </c:pt>
              </c:numCache>
            </c:numRef>
          </c:val>
        </c:ser>
        <c:marker val="1"/>
        <c:axId val="132016768"/>
        <c:axId val="131015424"/>
      </c:lineChart>
      <c:catAx>
        <c:axId val="132016768"/>
        <c:scaling>
          <c:orientation val="minMax"/>
        </c:scaling>
        <c:axPos val="b"/>
        <c:title>
          <c:tx>
            <c:rich>
              <a:bodyPr/>
              <a:lstStyle/>
              <a:p>
                <a:pPr>
                  <a:defRPr sz="1200" b="0" i="0" u="none" strike="noStrike" baseline="0">
                    <a:solidFill>
                      <a:srgbClr val="000000"/>
                    </a:solidFill>
                    <a:latin typeface="Times"/>
                    <a:ea typeface="Times"/>
                    <a:cs typeface="Times"/>
                  </a:defRPr>
                </a:pPr>
                <a:r>
                  <a:rPr lang="en-US"/>
                  <a:t>MYR</a:t>
                </a:r>
              </a:p>
            </c:rich>
          </c:tx>
          <c:layout>
            <c:manualLayout>
              <c:xMode val="edge"/>
              <c:yMode val="edge"/>
              <c:x val="0.49308826509682746"/>
              <c:y val="0.94603518310211221"/>
            </c:manualLayout>
          </c:layout>
          <c:spPr>
            <a:noFill/>
            <a:ln w="25400">
              <a:noFill/>
            </a:ln>
          </c:spPr>
        </c:title>
        <c:numFmt formatCode="mmm\-yy" sourceLinked="1"/>
        <c:majorTickMark val="cross"/>
        <c:tickLblPos val="nextTo"/>
        <c:spPr>
          <a:ln w="3175">
            <a:solidFill>
              <a:srgbClr val="000000"/>
            </a:solidFill>
            <a:prstDash val="solid"/>
          </a:ln>
        </c:spPr>
        <c:txPr>
          <a:bodyPr rot="5400000" vert="horz"/>
          <a:lstStyle/>
          <a:p>
            <a:pPr>
              <a:defRPr sz="1200" b="0" i="0" u="none" strike="noStrike" baseline="0">
                <a:solidFill>
                  <a:srgbClr val="000000"/>
                </a:solidFill>
                <a:latin typeface="Times"/>
                <a:ea typeface="Times"/>
                <a:cs typeface="Times"/>
              </a:defRPr>
            </a:pPr>
            <a:endParaRPr lang="en-US"/>
          </a:p>
        </c:txPr>
        <c:crossAx val="131015424"/>
        <c:crosses val="autoZero"/>
        <c:lblAlgn val="ctr"/>
        <c:lblOffset val="100"/>
        <c:tickLblSkip val="1"/>
        <c:tickMarkSkip val="1"/>
      </c:catAx>
      <c:valAx>
        <c:axId val="131015424"/>
        <c:scaling>
          <c:orientation val="minMax"/>
        </c:scaling>
        <c:axPos val="l"/>
        <c:title>
          <c:tx>
            <c:strRef>
              <c:f>'3.1'!$D$1</c:f>
              <c:strCache>
                <c:ptCount val="1"/>
                <c:pt idx="0">
                  <c:v>HCAI Rate</c:v>
                </c:pt>
              </c:strCache>
            </c:strRef>
          </c:tx>
          <c:layout>
            <c:manualLayout>
              <c:xMode val="edge"/>
              <c:yMode val="edge"/>
              <c:x val="6.4203132800492169E-3"/>
              <c:y val="0.44605814898137724"/>
            </c:manualLayout>
          </c:layout>
          <c:spPr>
            <a:noFill/>
            <a:ln w="25400">
              <a:noFill/>
            </a:ln>
          </c:spPr>
          <c:txPr>
            <a:bodyPr/>
            <a:lstStyle/>
            <a:p>
              <a:pPr>
                <a:defRPr sz="1200" b="0" i="0" u="none" strike="noStrike" baseline="0">
                  <a:solidFill>
                    <a:srgbClr val="000000"/>
                  </a:solidFill>
                  <a:latin typeface="Times"/>
                  <a:ea typeface="Times"/>
                  <a:cs typeface="Times"/>
                </a:defRPr>
              </a:pPr>
              <a:endParaRPr lang="en-US"/>
            </a:p>
          </c:txPr>
        </c:title>
        <c:numFmt formatCode="0.00" sourceLinked="1"/>
        <c:majorTickMark val="cross"/>
        <c:tickLblPos val="nextTo"/>
        <c:spPr>
          <a:ln w="3175">
            <a:solidFill>
              <a:srgbClr val="000000"/>
            </a:solidFill>
            <a:prstDash val="solid"/>
          </a:ln>
        </c:spPr>
        <c:txPr>
          <a:bodyPr rot="0" vert="horz"/>
          <a:lstStyle/>
          <a:p>
            <a:pPr>
              <a:defRPr sz="1200" b="0" i="0" u="none" strike="noStrike" baseline="0">
                <a:solidFill>
                  <a:srgbClr val="000000"/>
                </a:solidFill>
                <a:latin typeface="Times"/>
                <a:ea typeface="Times"/>
                <a:cs typeface="Times"/>
              </a:defRPr>
            </a:pPr>
            <a:endParaRPr lang="en-US"/>
          </a:p>
        </c:txPr>
        <c:crossAx val="132016768"/>
        <c:crosses val="autoZero"/>
        <c:crossBetween val="midCat"/>
      </c:valAx>
      <c:spPr>
        <a:noFill/>
        <a:ln w="25400">
          <a:noFill/>
        </a:ln>
      </c:spPr>
    </c:plotArea>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Times"/>
          <a:ea typeface="Times"/>
          <a:cs typeface="Times"/>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layout>
        <c:manualLayout>
          <c:xMode val="edge"/>
          <c:yMode val="edge"/>
          <c:x val="0.10753321357986342"/>
          <c:y val="4.6849979714680766E-2"/>
        </c:manualLayout>
      </c:layout>
      <c:spPr>
        <a:noFill/>
        <a:ln w="25400">
          <a:noFill/>
        </a:ln>
      </c:spPr>
      <c:txPr>
        <a:bodyPr/>
        <a:lstStyle/>
        <a:p>
          <a:pPr>
            <a:defRPr sz="1800" b="1" i="0" u="none" strike="noStrike" baseline="0">
              <a:solidFill>
                <a:srgbClr val="000000"/>
              </a:solidFill>
              <a:latin typeface="Calibri"/>
              <a:ea typeface="Calibri"/>
              <a:cs typeface="Calibri"/>
            </a:defRPr>
          </a:pPr>
          <a:endParaRPr lang="en-US"/>
        </a:p>
      </c:txPr>
    </c:title>
    <c:plotArea>
      <c:layout>
        <c:manualLayout>
          <c:layoutTarget val="inner"/>
          <c:xMode val="edge"/>
          <c:yMode val="edge"/>
          <c:x val="0.13272311212814639"/>
          <c:y val="0.23078068478850208"/>
          <c:w val="0.78260869565220004"/>
          <c:h val="0.54700050982835757"/>
        </c:manualLayout>
      </c:layout>
      <c:barChart>
        <c:barDir val="col"/>
        <c:grouping val="clustered"/>
        <c:ser>
          <c:idx val="1"/>
          <c:order val="0"/>
          <c:tx>
            <c:strRef>
              <c:f>CLAB!$I$1</c:f>
              <c:strCache>
                <c:ptCount val="1"/>
                <c:pt idx="0">
                  <c:v>CCU CLAB Rate per 1000 Central Line Days</c:v>
                </c:pt>
              </c:strCache>
            </c:strRef>
          </c:tx>
          <c:spPr>
            <a:solidFill>
              <a:schemeClr val="accent1"/>
            </a:solidFill>
          </c:spPr>
          <c:cat>
            <c:strRef>
              <c:f>CLAB!$F$3:$F$11</c:f>
              <c:strCache>
                <c:ptCount val="9"/>
                <c:pt idx="0">
                  <c:v>2009</c:v>
                </c:pt>
                <c:pt idx="1">
                  <c:v>2010</c:v>
                </c:pt>
                <c:pt idx="2">
                  <c:v>2011</c:v>
                </c:pt>
                <c:pt idx="3">
                  <c:v>2012</c:v>
                </c:pt>
                <c:pt idx="4">
                  <c:v>1Q13</c:v>
                </c:pt>
                <c:pt idx="5">
                  <c:v>2Q13</c:v>
                </c:pt>
                <c:pt idx="6">
                  <c:v>3Q13</c:v>
                </c:pt>
                <c:pt idx="7">
                  <c:v>4Q13</c:v>
                </c:pt>
                <c:pt idx="8">
                  <c:v>2013</c:v>
                </c:pt>
              </c:strCache>
            </c:strRef>
          </c:cat>
          <c:val>
            <c:numRef>
              <c:f>CLAB!$I$3:$I$11</c:f>
              <c:numCache>
                <c:formatCode>General</c:formatCode>
                <c:ptCount val="9"/>
                <c:pt idx="0">
                  <c:v>7.3051948051948052</c:v>
                </c:pt>
                <c:pt idx="1">
                  <c:v>6.2358276643990926</c:v>
                </c:pt>
                <c:pt idx="2">
                  <c:v>1.0810810810810811</c:v>
                </c:pt>
                <c:pt idx="3">
                  <c:v>1.5267175572519085</c:v>
                </c:pt>
                <c:pt idx="4">
                  <c:v>0.70571630204657754</c:v>
                </c:pt>
                <c:pt idx="5">
                  <c:v>1.8903591682419667</c:v>
                </c:pt>
                <c:pt idx="6">
                  <c:v>0</c:v>
                </c:pt>
                <c:pt idx="7">
                  <c:v>0</c:v>
                </c:pt>
                <c:pt idx="8">
                  <c:v>1.2121212121212115</c:v>
                </c:pt>
              </c:numCache>
            </c:numRef>
          </c:val>
        </c:ser>
        <c:gapWidth val="75"/>
        <c:overlap val="-25"/>
        <c:axId val="90243840"/>
        <c:axId val="91374336"/>
      </c:barChart>
      <c:catAx>
        <c:axId val="90243840"/>
        <c:scaling>
          <c:orientation val="minMax"/>
        </c:scaling>
        <c:axPos val="b"/>
        <c:majorGridlines/>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1374336"/>
        <c:crosses val="autoZero"/>
        <c:auto val="1"/>
        <c:lblAlgn val="ctr"/>
        <c:lblOffset val="100"/>
        <c:tickLblSkip val="1"/>
        <c:tickMarkSkip val="1"/>
      </c:catAx>
      <c:valAx>
        <c:axId val="91374336"/>
        <c:scaling>
          <c:orientation val="minMax"/>
        </c:scaling>
        <c:axPos val="l"/>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0243840"/>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800"/>
            </a:pPr>
            <a:r>
              <a:rPr lang="en-US" sz="2800" b="1" i="0" u="none" strike="noStrike" baseline="0" dirty="0">
                <a:solidFill>
                  <a:srgbClr val="002060"/>
                </a:solidFill>
              </a:rPr>
              <a:t>SJRHC </a:t>
            </a:r>
            <a:r>
              <a:rPr lang="en-US" dirty="0">
                <a:solidFill>
                  <a:srgbClr val="002060"/>
                </a:solidFill>
              </a:rPr>
              <a:t>Composite Appropriate Care Score</a:t>
            </a:r>
          </a:p>
        </c:rich>
      </c:tx>
      <c:layout/>
    </c:title>
    <c:plotArea>
      <c:layout>
        <c:manualLayout>
          <c:layoutTarget val="inner"/>
          <c:xMode val="edge"/>
          <c:yMode val="edge"/>
          <c:x val="0.18213572490230245"/>
          <c:y val="0.22697867822701917"/>
          <c:w val="0.78829305774925007"/>
          <c:h val="0.59823566997944377"/>
        </c:manualLayout>
      </c:layout>
      <c:lineChart>
        <c:grouping val="standard"/>
        <c:ser>
          <c:idx val="0"/>
          <c:order val="0"/>
          <c:tx>
            <c:strRef>
              <c:f>'13'!$X$2</c:f>
              <c:strCache>
                <c:ptCount val="1"/>
                <c:pt idx="0">
                  <c:v>Rate</c:v>
                </c:pt>
              </c:strCache>
            </c:strRef>
          </c:tx>
          <c:spPr>
            <a:ln w="38100">
              <a:solidFill>
                <a:srgbClr val="000080"/>
              </a:solidFill>
              <a:prstDash val="solid"/>
            </a:ln>
            <a:effectLst/>
          </c:spPr>
          <c:marker>
            <c:symbol val="square"/>
            <c:size val="6"/>
            <c:spPr>
              <a:solidFill>
                <a:srgbClr val="72B633"/>
              </a:solidFill>
              <a:ln>
                <a:solidFill>
                  <a:srgbClr val="72B633"/>
                </a:solidFill>
                <a:prstDash val="solid"/>
              </a:ln>
            </c:spPr>
          </c:marker>
          <c:dLbls>
            <c:dLbl>
              <c:idx val="0"/>
              <c:layout>
                <c:manualLayout>
                  <c:x val="-3.1542631838344014E-2"/>
                  <c:y val="-3.745318352060132E-2"/>
                </c:manualLayout>
              </c:layout>
              <c:showVal val="1"/>
            </c:dLbl>
            <c:dLbl>
              <c:idx val="1"/>
              <c:layout>
                <c:manualLayout>
                  <c:x val="-4.9285362247412506E-2"/>
                  <c:y val="2.9962546816479401E-2"/>
                </c:manualLayout>
              </c:layout>
              <c:showVal val="1"/>
            </c:dLbl>
            <c:dLbl>
              <c:idx val="2"/>
              <c:layout>
                <c:manualLayout>
                  <c:x val="-5.7171020206998484E-2"/>
                  <c:y val="-2.9962546816479356E-2"/>
                </c:manualLayout>
              </c:layout>
              <c:showVal val="1"/>
            </c:dLbl>
            <c:dLbl>
              <c:idx val="3"/>
              <c:layout>
                <c:manualLayout>
                  <c:x val="-3.1669609559031794E-2"/>
                  <c:y val="3.5666047362057272E-2"/>
                </c:manualLayout>
              </c:layout>
              <c:showVal val="1"/>
            </c:dLbl>
            <c:dLbl>
              <c:idx val="4"/>
              <c:layout>
                <c:manualLayout>
                  <c:x val="-4.1163289778526332E-2"/>
                  <c:y val="-2.5678531756564212E-2"/>
                </c:manualLayout>
              </c:layout>
              <c:showVal val="1"/>
            </c:dLbl>
            <c:dLbl>
              <c:idx val="5"/>
              <c:layout>
                <c:manualLayout>
                  <c:x val="-5.4109429027139132E-2"/>
                  <c:y val="2.5678531756564212E-2"/>
                </c:manualLayout>
              </c:layout>
              <c:showVal val="1"/>
            </c:dLbl>
            <c:dLbl>
              <c:idx val="6"/>
              <c:layout>
                <c:manualLayout>
                  <c:x val="-2.7390708739032068E-2"/>
                  <c:y val="1.8902749515861721E-2"/>
                </c:manualLayout>
              </c:layout>
              <c:showVal val="1"/>
            </c:dLbl>
            <c:dLbl>
              <c:idx val="7"/>
              <c:layout>
                <c:manualLayout>
                  <c:x val="-4.2798632428220108E-2"/>
                  <c:y val="-3.8520353495138944E-2"/>
                </c:manualLayout>
              </c:layout>
              <c:showVal val="1"/>
            </c:dLbl>
            <c:dLbl>
              <c:idx val="8"/>
              <c:layout>
                <c:manualLayout>
                  <c:x val="-8.194409410011521E-3"/>
                  <c:y val="-3.1749682975021405E-2"/>
                </c:manualLayout>
              </c:layout>
              <c:showVal val="1"/>
            </c:dLbl>
            <c:dLbl>
              <c:idx val="9"/>
              <c:layout>
                <c:manualLayout>
                  <c:x val="-4.2099168358021334E-2"/>
                  <c:y val="3.0851003175166654E-2"/>
                </c:manualLayout>
              </c:layout>
              <c:showVal val="1"/>
            </c:dLbl>
            <c:dLbl>
              <c:idx val="10"/>
              <c:layout>
                <c:manualLayout>
                  <c:x val="-5.8906020187594839E-2"/>
                  <c:y val="-1.6048443382779401E-2"/>
                </c:manualLayout>
              </c:layout>
              <c:showVal val="1"/>
            </c:dLbl>
            <c:dLbl>
              <c:idx val="11"/>
              <c:layout>
                <c:manualLayout>
                  <c:x val="-2.9907289188654412E-2"/>
                  <c:y val="2.8890265121354296E-2"/>
                </c:manualLayout>
              </c:layout>
              <c:showVal val="1"/>
            </c:dLbl>
            <c:dLbl>
              <c:idx val="12"/>
              <c:layout>
                <c:manualLayout>
                  <c:x val="-4.8503781778386712E-2"/>
                  <c:y val="-3.316916846068399E-2"/>
                </c:manualLayout>
              </c:layout>
              <c:showVal val="1"/>
            </c:dLbl>
            <c:dLbl>
              <c:idx val="13"/>
              <c:layout>
                <c:manualLayout>
                  <c:x val="-1.307327219878688E-2"/>
                  <c:y val="-1.6584584230343147E-2"/>
                </c:manualLayout>
              </c:layout>
              <c:showVal val="1"/>
            </c:dLbl>
            <c:dLbl>
              <c:idx val="14"/>
              <c:layout>
                <c:manualLayout>
                  <c:x val="-3.4367808508904411E-2"/>
                  <c:y val="1.8187895052444291E-2"/>
                </c:manualLayout>
              </c:layout>
              <c:showVal val="1"/>
            </c:dLbl>
            <c:dLbl>
              <c:idx val="16"/>
              <c:layout>
                <c:manualLayout>
                  <c:x val="-1.6107382550335506E-2"/>
                  <c:y val="-2.1404682274247487E-2"/>
                </c:manualLayout>
              </c:layout>
              <c:showVal val="1"/>
            </c:dLbl>
            <c:dLbl>
              <c:idx val="17"/>
              <c:layout>
                <c:manualLayout>
                  <c:x val="-3.351404632824051E-2"/>
                  <c:y val="1.4981273408239701E-2"/>
                </c:manualLayout>
              </c:layout>
              <c:showVal val="1"/>
            </c:dLbl>
            <c:dLbl>
              <c:idx val="18"/>
              <c:layout>
                <c:manualLayout>
                  <c:x val="1.9686800894856443E-2"/>
                  <c:y val="-3.7458193979933212E-2"/>
                </c:manualLayout>
              </c:layout>
              <c:showVal val="1"/>
            </c:dLbl>
            <c:dLbl>
              <c:idx val="19"/>
              <c:layout>
                <c:manualLayout>
                  <c:x val="-7.7193916556389131E-2"/>
                  <c:y val="-4.4234077481887797E-2"/>
                </c:manualLayout>
              </c:layout>
              <c:showVal val="1"/>
            </c:dLbl>
            <c:dLbl>
              <c:idx val="20"/>
              <c:layout>
                <c:manualLayout>
                  <c:x val="2.6981989498726889E-3"/>
                  <c:y val="-1.1054685580032787E-2"/>
                </c:manualLayout>
              </c:layout>
              <c:showVal val="1"/>
            </c:dLbl>
            <c:dLbl>
              <c:idx val="21"/>
              <c:layout>
                <c:manualLayout>
                  <c:x val="-4.8349483667917546E-2"/>
                  <c:y val="5.1367286954303551E-2"/>
                </c:manualLayout>
              </c:layout>
              <c:showVal val="1"/>
            </c:dLbl>
            <c:dLbl>
              <c:idx val="22"/>
              <c:layout>
                <c:manualLayout>
                  <c:x val="-1.1283320979653301E-2"/>
                  <c:y val="2.9074090457794292E-2"/>
                </c:manualLayout>
              </c:layout>
              <c:showVal val="1"/>
            </c:dLbl>
            <c:dLbl>
              <c:idx val="23"/>
              <c:layout>
                <c:manualLayout>
                  <c:x val="-1.7897091722595078E-2"/>
                  <c:y val="-5.3511705685618728E-2"/>
                </c:manualLayout>
              </c:layout>
              <c:showVal val="1"/>
            </c:dLbl>
            <c:dLbl>
              <c:idx val="24"/>
              <c:delete val="1"/>
            </c:dLbl>
            <c:dLbl>
              <c:idx val="25"/>
              <c:layout>
                <c:manualLayout>
                  <c:x val="-6.3603109246632497E-2"/>
                  <c:y val="-1.2663108122720569E-2"/>
                </c:manualLayout>
              </c:layout>
              <c:showVal val="1"/>
            </c:dLbl>
            <c:dLbl>
              <c:idx val="26"/>
              <c:layout>
                <c:manualLayout>
                  <c:x val="-1.6806851829573841E-2"/>
                  <c:y val="-2.6214672604128211E-2"/>
                </c:manualLayout>
              </c:layout>
              <c:showVal val="1"/>
            </c:dLbl>
            <c:dLbl>
              <c:idx val="27"/>
              <c:layout>
                <c:manualLayout>
                  <c:x val="-1.0919928749666009E-2"/>
                  <c:y val="2.7465667915106812E-2"/>
                </c:manualLayout>
              </c:layout>
              <c:showVal val="1"/>
            </c:dLbl>
            <c:dLbl>
              <c:idx val="28"/>
              <c:layout>
                <c:manualLayout>
                  <c:x val="-2.1635885952895812E-3"/>
                  <c:y val="-1.204734239680714E-2"/>
                </c:manualLayout>
              </c:layout>
              <c:dLblPos val="r"/>
              <c:showVal val="1"/>
            </c:dLbl>
            <c:dLbl>
              <c:idx val="29"/>
              <c:layout>
                <c:manualLayout>
                  <c:x val="-6.7214368041353134E-4"/>
                  <c:y val="2.1404740137819896E-2"/>
                </c:manualLayout>
              </c:layout>
              <c:showVal val="1"/>
            </c:dLbl>
            <c:dLbl>
              <c:idx val="30"/>
              <c:layout>
                <c:manualLayout>
                  <c:x val="-5.1747146687983747E-2"/>
                  <c:y val="-2.8895376841939806E-2"/>
                </c:manualLayout>
              </c:layout>
              <c:showVal val="1"/>
            </c:dLbl>
            <c:dLbl>
              <c:idx val="31"/>
              <c:layout>
                <c:manualLayout>
                  <c:x val="1.919629932902054E-2"/>
                  <c:y val="2.9073893853156056E-2"/>
                </c:manualLayout>
              </c:layout>
              <c:showVal val="1"/>
            </c:dLbl>
            <c:dLbl>
              <c:idx val="32"/>
              <c:delete val="1"/>
            </c:dLbl>
            <c:dLbl>
              <c:idx val="33"/>
              <c:delete val="1"/>
            </c:dLbl>
            <c:dLbl>
              <c:idx val="34"/>
              <c:layout>
                <c:manualLayout>
                  <c:x val="-4.9621434087619334E-2"/>
                  <c:y val="-1.069725834832444E-2"/>
                </c:manualLayout>
              </c:layout>
              <c:showVal val="1"/>
            </c:dLbl>
            <c:dLbl>
              <c:idx val="35"/>
              <c:layout>
                <c:manualLayout>
                  <c:x val="-1.5522948739342675E-7"/>
                  <c:y val="-4.4060278981981525E-2"/>
                </c:manualLayout>
              </c:layout>
              <c:showVal val="1"/>
            </c:dLbl>
            <c:txPr>
              <a:bodyPr/>
              <a:lstStyle/>
              <a:p>
                <a:pPr>
                  <a:defRPr sz="1200" b="1"/>
                </a:pPr>
                <a:endParaRPr lang="en-US"/>
              </a:p>
            </c:txPr>
            <c:showVal val="1"/>
          </c:dLbls>
          <c:cat>
            <c:numRef>
              <c:f>'13'!$W$15:$W$50</c:f>
              <c:numCache>
                <c:formatCode>mmm\-yy</c:formatCode>
                <c:ptCount val="3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numCache>
            </c:numRef>
          </c:cat>
          <c:val>
            <c:numRef>
              <c:f>'13'!$X$15:$X$50</c:f>
              <c:numCache>
                <c:formatCode>0.0%</c:formatCode>
                <c:ptCount val="36"/>
                <c:pt idx="0">
                  <c:v>0.89071038251366119</c:v>
                </c:pt>
                <c:pt idx="1">
                  <c:v>0.88235294117647056</c:v>
                </c:pt>
                <c:pt idx="2">
                  <c:v>0.93</c:v>
                </c:pt>
                <c:pt idx="3">
                  <c:v>0.88607594936708867</c:v>
                </c:pt>
                <c:pt idx="4">
                  <c:v>0.91954022988505746</c:v>
                </c:pt>
                <c:pt idx="5">
                  <c:v>0.89922480620155065</c:v>
                </c:pt>
                <c:pt idx="6">
                  <c:v>0.90551181102362199</c:v>
                </c:pt>
                <c:pt idx="7">
                  <c:v>0.93798449612403134</c:v>
                </c:pt>
                <c:pt idx="8">
                  <c:v>0.90845070422535179</c:v>
                </c:pt>
                <c:pt idx="9">
                  <c:v>0.85616438356164359</c:v>
                </c:pt>
                <c:pt idx="10">
                  <c:v>0.90082644628099173</c:v>
                </c:pt>
                <c:pt idx="11">
                  <c:v>0.90243902439024359</c:v>
                </c:pt>
                <c:pt idx="12">
                  <c:v>0.91156462585033948</c:v>
                </c:pt>
                <c:pt idx="13">
                  <c:v>0.91194968553459188</c:v>
                </c:pt>
                <c:pt idx="14">
                  <c:v>0.87500000000000033</c:v>
                </c:pt>
                <c:pt idx="15">
                  <c:v>0.90225563909774431</c:v>
                </c:pt>
                <c:pt idx="16">
                  <c:v>0.96946564885496156</c:v>
                </c:pt>
                <c:pt idx="17">
                  <c:v>0.93617021276595769</c:v>
                </c:pt>
                <c:pt idx="18">
                  <c:v>0.94444444444444464</c:v>
                </c:pt>
                <c:pt idx="19">
                  <c:v>0.93617021276595769</c:v>
                </c:pt>
                <c:pt idx="20">
                  <c:v>0.94545454545454544</c:v>
                </c:pt>
                <c:pt idx="21">
                  <c:v>0.94202898550724601</c:v>
                </c:pt>
                <c:pt idx="22">
                  <c:v>0.92913385826771655</c:v>
                </c:pt>
                <c:pt idx="23">
                  <c:v>0.93975903614457934</c:v>
                </c:pt>
                <c:pt idx="24">
                  <c:v>0.92715231788079466</c:v>
                </c:pt>
                <c:pt idx="25">
                  <c:v>0.94326241134751776</c:v>
                </c:pt>
                <c:pt idx="26">
                  <c:v>0.95275590551181133</c:v>
                </c:pt>
                <c:pt idx="27">
                  <c:v>0.91596638655462159</c:v>
                </c:pt>
                <c:pt idx="28">
                  <c:v>0.92361111111111149</c:v>
                </c:pt>
                <c:pt idx="29">
                  <c:v>0.96428571428571463</c:v>
                </c:pt>
                <c:pt idx="30">
                  <c:v>0.98979591836734693</c:v>
                </c:pt>
                <c:pt idx="31">
                  <c:v>0.97520661157024791</c:v>
                </c:pt>
                <c:pt idx="32">
                  <c:v>0.97777777777777775</c:v>
                </c:pt>
                <c:pt idx="33">
                  <c:v>0.98473282442748089</c:v>
                </c:pt>
                <c:pt idx="34">
                  <c:v>0.98275862068965514</c:v>
                </c:pt>
                <c:pt idx="35">
                  <c:v>0.98620689655172411</c:v>
                </c:pt>
              </c:numCache>
            </c:numRef>
          </c:val>
        </c:ser>
        <c:ser>
          <c:idx val="1"/>
          <c:order val="1"/>
          <c:tx>
            <c:strRef>
              <c:f>'13'!$Y$2</c:f>
              <c:strCache>
                <c:ptCount val="1"/>
                <c:pt idx="0">
                  <c:v>UCL</c:v>
                </c:pt>
              </c:strCache>
            </c:strRef>
          </c:tx>
          <c:spPr>
            <a:ln w="25400">
              <a:solidFill>
                <a:srgbClr val="FF0000"/>
              </a:solidFill>
              <a:prstDash val="lgDash"/>
            </a:ln>
          </c:spPr>
          <c:marker>
            <c:symbol val="none"/>
          </c:marker>
          <c:cat>
            <c:numRef>
              <c:f>'13'!$W$15:$W$50</c:f>
              <c:numCache>
                <c:formatCode>mmm\-yy</c:formatCode>
                <c:ptCount val="3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numCache>
            </c:numRef>
          </c:cat>
          <c:val>
            <c:numRef>
              <c:f>'13'!$Y$15:$Y$50</c:f>
              <c:numCache>
                <c:formatCode>0.0%</c:formatCode>
                <c:ptCount val="36"/>
                <c:pt idx="0">
                  <c:v>0.97265075847365334</c:v>
                </c:pt>
                <c:pt idx="1">
                  <c:v>0.97265075847365334</c:v>
                </c:pt>
                <c:pt idx="2">
                  <c:v>0.97265075847365334</c:v>
                </c:pt>
                <c:pt idx="3">
                  <c:v>0.97265075847365334</c:v>
                </c:pt>
                <c:pt idx="4">
                  <c:v>0.97265075847365334</c:v>
                </c:pt>
                <c:pt idx="5">
                  <c:v>0.97265075847365334</c:v>
                </c:pt>
                <c:pt idx="6">
                  <c:v>0.97265075847365334</c:v>
                </c:pt>
                <c:pt idx="7">
                  <c:v>0.97258566417406134</c:v>
                </c:pt>
                <c:pt idx="8">
                  <c:v>0.96070120736058751</c:v>
                </c:pt>
                <c:pt idx="9">
                  <c:v>0.96070120736058751</c:v>
                </c:pt>
                <c:pt idx="10">
                  <c:v>0.96070120736058751</c:v>
                </c:pt>
                <c:pt idx="11">
                  <c:v>0.96070120736058751</c:v>
                </c:pt>
                <c:pt idx="12">
                  <c:v>0.96070120736058751</c:v>
                </c:pt>
                <c:pt idx="13">
                  <c:v>0.96070120736058751</c:v>
                </c:pt>
                <c:pt idx="14">
                  <c:v>0.96070120736058751</c:v>
                </c:pt>
                <c:pt idx="15">
                  <c:v>0.96070120736058751</c:v>
                </c:pt>
                <c:pt idx="16">
                  <c:v>0.99281094972731809</c:v>
                </c:pt>
                <c:pt idx="17">
                  <c:v>0.99281094972731809</c:v>
                </c:pt>
                <c:pt idx="18">
                  <c:v>0.99281094972731809</c:v>
                </c:pt>
                <c:pt idx="19">
                  <c:v>0.99281094972731809</c:v>
                </c:pt>
                <c:pt idx="20">
                  <c:v>0.99281094972731809</c:v>
                </c:pt>
                <c:pt idx="21">
                  <c:v>0.99281094972731809</c:v>
                </c:pt>
                <c:pt idx="22">
                  <c:v>0.99281094972731809</c:v>
                </c:pt>
                <c:pt idx="23">
                  <c:v>0.99281094972731809</c:v>
                </c:pt>
                <c:pt idx="24">
                  <c:v>0.99281094972731809</c:v>
                </c:pt>
                <c:pt idx="25">
                  <c:v>0.99281094972731809</c:v>
                </c:pt>
                <c:pt idx="26">
                  <c:v>0.99281094972731809</c:v>
                </c:pt>
                <c:pt idx="27">
                  <c:v>0.99281094972731809</c:v>
                </c:pt>
                <c:pt idx="28">
                  <c:v>1.038548874587768</c:v>
                </c:pt>
                <c:pt idx="29">
                  <c:v>1.038548874587768</c:v>
                </c:pt>
                <c:pt idx="30">
                  <c:v>1.038548874587768</c:v>
                </c:pt>
                <c:pt idx="31">
                  <c:v>1.038548874587768</c:v>
                </c:pt>
                <c:pt idx="32">
                  <c:v>1.038548874587768</c:v>
                </c:pt>
                <c:pt idx="33">
                  <c:v>1.038548874587768</c:v>
                </c:pt>
                <c:pt idx="34">
                  <c:v>1.038548874587768</c:v>
                </c:pt>
                <c:pt idx="35">
                  <c:v>1.038548874587768</c:v>
                </c:pt>
              </c:numCache>
            </c:numRef>
          </c:val>
        </c:ser>
        <c:ser>
          <c:idx val="2"/>
          <c:order val="2"/>
          <c:tx>
            <c:strRef>
              <c:f>'13'!$Z$2</c:f>
              <c:strCache>
                <c:ptCount val="1"/>
                <c:pt idx="0">
                  <c:v> +2 Sigma</c:v>
                </c:pt>
              </c:strCache>
            </c:strRef>
          </c:tx>
          <c:spPr>
            <a:ln w="25400">
              <a:solidFill>
                <a:srgbClr val="FF8080"/>
              </a:solidFill>
              <a:prstDash val="lgDashDot"/>
            </a:ln>
          </c:spPr>
          <c:marker>
            <c:symbol val="none"/>
          </c:marker>
          <c:cat>
            <c:numRef>
              <c:f>'13'!$W$15:$W$50</c:f>
              <c:numCache>
                <c:formatCode>mmm\-yy</c:formatCode>
                <c:ptCount val="3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numCache>
            </c:numRef>
          </c:cat>
          <c:val>
            <c:numRef>
              <c:f>'13'!$Z$15:$Z$50</c:f>
              <c:numCache>
                <c:formatCode>0.0%</c:formatCode>
                <c:ptCount val="36"/>
                <c:pt idx="0">
                  <c:v>0.95081677839360801</c:v>
                </c:pt>
                <c:pt idx="1">
                  <c:v>0.95081677839360801</c:v>
                </c:pt>
                <c:pt idx="2">
                  <c:v>0.95081677839360801</c:v>
                </c:pt>
                <c:pt idx="3">
                  <c:v>0.95081677839360801</c:v>
                </c:pt>
                <c:pt idx="4">
                  <c:v>0.95081677839360801</c:v>
                </c:pt>
                <c:pt idx="5">
                  <c:v>0.95081677839360801</c:v>
                </c:pt>
                <c:pt idx="6">
                  <c:v>0.95081677839360801</c:v>
                </c:pt>
                <c:pt idx="7">
                  <c:v>0.95075168409401678</c:v>
                </c:pt>
                <c:pt idx="8">
                  <c:v>0.93886722728054173</c:v>
                </c:pt>
                <c:pt idx="9">
                  <c:v>0.93886722728054173</c:v>
                </c:pt>
                <c:pt idx="10">
                  <c:v>0.93886722728054173</c:v>
                </c:pt>
                <c:pt idx="11">
                  <c:v>0.93886722728054173</c:v>
                </c:pt>
                <c:pt idx="12">
                  <c:v>0.93886722728054173</c:v>
                </c:pt>
                <c:pt idx="13">
                  <c:v>0.93886722728054173</c:v>
                </c:pt>
                <c:pt idx="14">
                  <c:v>0.93886722728054173</c:v>
                </c:pt>
                <c:pt idx="15">
                  <c:v>0.93886722728054173</c:v>
                </c:pt>
                <c:pt idx="16">
                  <c:v>0.97097696964727376</c:v>
                </c:pt>
                <c:pt idx="17">
                  <c:v>0.97097696964727376</c:v>
                </c:pt>
                <c:pt idx="18">
                  <c:v>0.97097696964727376</c:v>
                </c:pt>
                <c:pt idx="19">
                  <c:v>0.97097696964727376</c:v>
                </c:pt>
                <c:pt idx="20">
                  <c:v>0.97097696964727376</c:v>
                </c:pt>
                <c:pt idx="21">
                  <c:v>0.97097696964727376</c:v>
                </c:pt>
                <c:pt idx="22">
                  <c:v>0.97097696964727376</c:v>
                </c:pt>
                <c:pt idx="23">
                  <c:v>0.97097696964727376</c:v>
                </c:pt>
                <c:pt idx="24">
                  <c:v>0.97097696964727376</c:v>
                </c:pt>
                <c:pt idx="25">
                  <c:v>0.97097696964727376</c:v>
                </c:pt>
                <c:pt idx="26">
                  <c:v>0.97097696964727376</c:v>
                </c:pt>
                <c:pt idx="27">
                  <c:v>0.97097696964727376</c:v>
                </c:pt>
                <c:pt idx="28">
                  <c:v>1.0167148945077222</c:v>
                </c:pt>
                <c:pt idx="29">
                  <c:v>1.0167148945077222</c:v>
                </c:pt>
                <c:pt idx="30">
                  <c:v>1.0167148945077222</c:v>
                </c:pt>
                <c:pt idx="31">
                  <c:v>1.0167148945077222</c:v>
                </c:pt>
                <c:pt idx="32">
                  <c:v>1.0167148945077222</c:v>
                </c:pt>
                <c:pt idx="33">
                  <c:v>1.0167148945077222</c:v>
                </c:pt>
                <c:pt idx="34">
                  <c:v>1.0167148945077222</c:v>
                </c:pt>
                <c:pt idx="35">
                  <c:v>1.0167148945077222</c:v>
                </c:pt>
              </c:numCache>
            </c:numRef>
          </c:val>
        </c:ser>
        <c:ser>
          <c:idx val="3"/>
          <c:order val="3"/>
          <c:tx>
            <c:strRef>
              <c:f>'13'!$AA$2</c:f>
              <c:strCache>
                <c:ptCount val="1"/>
                <c:pt idx="0">
                  <c:v> +1 Sigma</c:v>
                </c:pt>
              </c:strCache>
            </c:strRef>
          </c:tx>
          <c:spPr>
            <a:ln w="25400">
              <a:solidFill>
                <a:srgbClr val="008080"/>
              </a:solidFill>
              <a:prstDash val="lgDashDot"/>
            </a:ln>
          </c:spPr>
          <c:marker>
            <c:symbol val="none"/>
          </c:marker>
          <c:cat>
            <c:numRef>
              <c:f>'13'!$W$15:$W$50</c:f>
              <c:numCache>
                <c:formatCode>mmm\-yy</c:formatCode>
                <c:ptCount val="3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numCache>
            </c:numRef>
          </c:cat>
          <c:val>
            <c:numRef>
              <c:f>'13'!$AA$15:$AA$50</c:f>
              <c:numCache>
                <c:formatCode>0.0%</c:formatCode>
                <c:ptCount val="36"/>
                <c:pt idx="0">
                  <c:v>0.92898279831356312</c:v>
                </c:pt>
                <c:pt idx="1">
                  <c:v>0.92898279831356312</c:v>
                </c:pt>
                <c:pt idx="2">
                  <c:v>0.92898279831356312</c:v>
                </c:pt>
                <c:pt idx="3">
                  <c:v>0.92898279831356312</c:v>
                </c:pt>
                <c:pt idx="4">
                  <c:v>0.92898279831356312</c:v>
                </c:pt>
                <c:pt idx="5">
                  <c:v>0.92898279831356312</c:v>
                </c:pt>
                <c:pt idx="6">
                  <c:v>0.92898279831356312</c:v>
                </c:pt>
                <c:pt idx="7">
                  <c:v>0.92891770401397145</c:v>
                </c:pt>
                <c:pt idx="8">
                  <c:v>0.91703324720049684</c:v>
                </c:pt>
                <c:pt idx="9">
                  <c:v>0.91703324720049684</c:v>
                </c:pt>
                <c:pt idx="10">
                  <c:v>0.91703324720049684</c:v>
                </c:pt>
                <c:pt idx="11">
                  <c:v>0.91703324720049684</c:v>
                </c:pt>
                <c:pt idx="12">
                  <c:v>0.91703324720049684</c:v>
                </c:pt>
                <c:pt idx="13">
                  <c:v>0.91703324720049684</c:v>
                </c:pt>
                <c:pt idx="14">
                  <c:v>0.91703324720049684</c:v>
                </c:pt>
                <c:pt idx="15">
                  <c:v>0.91703324720049684</c:v>
                </c:pt>
                <c:pt idx="16">
                  <c:v>0.94914298956722842</c:v>
                </c:pt>
                <c:pt idx="17">
                  <c:v>0.94914298956722842</c:v>
                </c:pt>
                <c:pt idx="18">
                  <c:v>0.94914298956722842</c:v>
                </c:pt>
                <c:pt idx="19">
                  <c:v>0.94914298956722842</c:v>
                </c:pt>
                <c:pt idx="20">
                  <c:v>0.94914298956722842</c:v>
                </c:pt>
                <c:pt idx="21">
                  <c:v>0.94914298956722842</c:v>
                </c:pt>
                <c:pt idx="22">
                  <c:v>0.94914298956722842</c:v>
                </c:pt>
                <c:pt idx="23">
                  <c:v>0.94914298956722842</c:v>
                </c:pt>
                <c:pt idx="24">
                  <c:v>0.94914298956722842</c:v>
                </c:pt>
                <c:pt idx="25">
                  <c:v>0.94914298956722842</c:v>
                </c:pt>
                <c:pt idx="26">
                  <c:v>0.94914298956722842</c:v>
                </c:pt>
                <c:pt idx="27">
                  <c:v>0.94914298956722842</c:v>
                </c:pt>
                <c:pt idx="28">
                  <c:v>0.99488091442767723</c:v>
                </c:pt>
                <c:pt idx="29">
                  <c:v>0.99488091442767723</c:v>
                </c:pt>
                <c:pt idx="30">
                  <c:v>0.99488091442767723</c:v>
                </c:pt>
                <c:pt idx="31">
                  <c:v>0.99488091442767723</c:v>
                </c:pt>
                <c:pt idx="32">
                  <c:v>0.99488091442767723</c:v>
                </c:pt>
                <c:pt idx="33">
                  <c:v>0.99488091442767723</c:v>
                </c:pt>
                <c:pt idx="34">
                  <c:v>0.99488091442767723</c:v>
                </c:pt>
                <c:pt idx="35">
                  <c:v>0.99488091442767723</c:v>
                </c:pt>
              </c:numCache>
            </c:numRef>
          </c:val>
        </c:ser>
        <c:ser>
          <c:idx val="4"/>
          <c:order val="4"/>
          <c:tx>
            <c:strRef>
              <c:f>'13'!$AB$2</c:f>
              <c:strCache>
                <c:ptCount val="1"/>
                <c:pt idx="0">
                  <c:v>Average</c:v>
                </c:pt>
              </c:strCache>
            </c:strRef>
          </c:tx>
          <c:spPr>
            <a:ln w="25400">
              <a:solidFill>
                <a:srgbClr val="00FFFF"/>
              </a:solidFill>
              <a:prstDash val="solid"/>
            </a:ln>
          </c:spPr>
          <c:marker>
            <c:symbol val="none"/>
          </c:marker>
          <c:cat>
            <c:numRef>
              <c:f>'13'!$W$15:$W$50</c:f>
              <c:numCache>
                <c:formatCode>mmm\-yy</c:formatCode>
                <c:ptCount val="3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numCache>
            </c:numRef>
          </c:cat>
          <c:val>
            <c:numRef>
              <c:f>'13'!$AB$15:$AB$50</c:f>
              <c:numCache>
                <c:formatCode>0.0%</c:formatCode>
                <c:ptCount val="36"/>
                <c:pt idx="0">
                  <c:v>0.90714881823351889</c:v>
                </c:pt>
                <c:pt idx="1">
                  <c:v>0.90714881823351889</c:v>
                </c:pt>
                <c:pt idx="2">
                  <c:v>0.90714881823351889</c:v>
                </c:pt>
                <c:pt idx="3">
                  <c:v>0.90714881823351889</c:v>
                </c:pt>
                <c:pt idx="4">
                  <c:v>0.90714881823351889</c:v>
                </c:pt>
                <c:pt idx="5">
                  <c:v>0.90714881823351889</c:v>
                </c:pt>
                <c:pt idx="6">
                  <c:v>0.90714881823351889</c:v>
                </c:pt>
                <c:pt idx="7">
                  <c:v>0.90708372393392611</c:v>
                </c:pt>
                <c:pt idx="8">
                  <c:v>0.89519926712045184</c:v>
                </c:pt>
                <c:pt idx="9">
                  <c:v>0.89519926712045184</c:v>
                </c:pt>
                <c:pt idx="10">
                  <c:v>0.89519926712045184</c:v>
                </c:pt>
                <c:pt idx="11">
                  <c:v>0.89519926712045184</c:v>
                </c:pt>
                <c:pt idx="12">
                  <c:v>0.89519926712045184</c:v>
                </c:pt>
                <c:pt idx="13">
                  <c:v>0.89519926712045184</c:v>
                </c:pt>
                <c:pt idx="14">
                  <c:v>0.89519926712045184</c:v>
                </c:pt>
                <c:pt idx="15">
                  <c:v>0.89519926712045184</c:v>
                </c:pt>
                <c:pt idx="16">
                  <c:v>0.9273090094871842</c:v>
                </c:pt>
                <c:pt idx="17">
                  <c:v>0.9273090094871842</c:v>
                </c:pt>
                <c:pt idx="18">
                  <c:v>0.9273090094871842</c:v>
                </c:pt>
                <c:pt idx="19">
                  <c:v>0.9273090094871842</c:v>
                </c:pt>
                <c:pt idx="20">
                  <c:v>0.9273090094871842</c:v>
                </c:pt>
                <c:pt idx="21">
                  <c:v>0.9273090094871842</c:v>
                </c:pt>
                <c:pt idx="22">
                  <c:v>0.9273090094871842</c:v>
                </c:pt>
                <c:pt idx="23">
                  <c:v>0.9273090094871842</c:v>
                </c:pt>
                <c:pt idx="24">
                  <c:v>0.9273090094871842</c:v>
                </c:pt>
                <c:pt idx="25">
                  <c:v>0.9273090094871842</c:v>
                </c:pt>
                <c:pt idx="26">
                  <c:v>0.9273090094871842</c:v>
                </c:pt>
                <c:pt idx="27">
                  <c:v>0.9273090094871842</c:v>
                </c:pt>
                <c:pt idx="28">
                  <c:v>0.97304693434763223</c:v>
                </c:pt>
                <c:pt idx="29">
                  <c:v>0.97304693434763223</c:v>
                </c:pt>
                <c:pt idx="30">
                  <c:v>0.97304693434763223</c:v>
                </c:pt>
                <c:pt idx="31">
                  <c:v>0.97304693434763223</c:v>
                </c:pt>
                <c:pt idx="32">
                  <c:v>0.97304693434763223</c:v>
                </c:pt>
                <c:pt idx="33">
                  <c:v>0.97304693434763223</c:v>
                </c:pt>
                <c:pt idx="34">
                  <c:v>0.97304693434763223</c:v>
                </c:pt>
                <c:pt idx="35">
                  <c:v>0.97304693434763223</c:v>
                </c:pt>
              </c:numCache>
            </c:numRef>
          </c:val>
        </c:ser>
        <c:ser>
          <c:idx val="5"/>
          <c:order val="5"/>
          <c:tx>
            <c:strRef>
              <c:f>'13'!$AC$2</c:f>
              <c:strCache>
                <c:ptCount val="1"/>
                <c:pt idx="0">
                  <c:v> -1 Sigma</c:v>
                </c:pt>
              </c:strCache>
            </c:strRef>
          </c:tx>
          <c:spPr>
            <a:ln w="12700">
              <a:solidFill>
                <a:srgbClr val="008080"/>
              </a:solidFill>
              <a:prstDash val="lgDashDot"/>
            </a:ln>
          </c:spPr>
          <c:marker>
            <c:symbol val="none"/>
          </c:marker>
          <c:cat>
            <c:numRef>
              <c:f>'13'!$W$15:$W$50</c:f>
              <c:numCache>
                <c:formatCode>mmm\-yy</c:formatCode>
                <c:ptCount val="3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numCache>
            </c:numRef>
          </c:cat>
          <c:val>
            <c:numRef>
              <c:f>'13'!$AC$15:$AC$50</c:f>
              <c:numCache>
                <c:formatCode>0.0%</c:formatCode>
                <c:ptCount val="36"/>
                <c:pt idx="0">
                  <c:v>0.88531483815347345</c:v>
                </c:pt>
                <c:pt idx="1">
                  <c:v>0.88531483815347345</c:v>
                </c:pt>
                <c:pt idx="2">
                  <c:v>0.88531483815347345</c:v>
                </c:pt>
                <c:pt idx="3">
                  <c:v>0.88531483815347345</c:v>
                </c:pt>
                <c:pt idx="4">
                  <c:v>0.88531483815347345</c:v>
                </c:pt>
                <c:pt idx="5">
                  <c:v>0.88531483815347345</c:v>
                </c:pt>
                <c:pt idx="6">
                  <c:v>0.88531483815347345</c:v>
                </c:pt>
                <c:pt idx="7">
                  <c:v>0.88524974385388178</c:v>
                </c:pt>
                <c:pt idx="8">
                  <c:v>0.87336528704040683</c:v>
                </c:pt>
                <c:pt idx="9">
                  <c:v>0.87336528704040683</c:v>
                </c:pt>
                <c:pt idx="10">
                  <c:v>0.87336528704040683</c:v>
                </c:pt>
                <c:pt idx="11">
                  <c:v>0.87336528704040683</c:v>
                </c:pt>
                <c:pt idx="12">
                  <c:v>0.87336528704040683</c:v>
                </c:pt>
                <c:pt idx="13">
                  <c:v>0.87336528704040683</c:v>
                </c:pt>
                <c:pt idx="14">
                  <c:v>0.87336528704040683</c:v>
                </c:pt>
                <c:pt idx="15">
                  <c:v>0.87336528704040683</c:v>
                </c:pt>
                <c:pt idx="16">
                  <c:v>0.90547502940713886</c:v>
                </c:pt>
                <c:pt idx="17">
                  <c:v>0.90547502940713886</c:v>
                </c:pt>
                <c:pt idx="18">
                  <c:v>0.90547502940713886</c:v>
                </c:pt>
                <c:pt idx="19">
                  <c:v>0.90547502940713886</c:v>
                </c:pt>
                <c:pt idx="20">
                  <c:v>0.90547502940713886</c:v>
                </c:pt>
                <c:pt idx="21">
                  <c:v>0.90547502940713886</c:v>
                </c:pt>
                <c:pt idx="22">
                  <c:v>0.90547502940713886</c:v>
                </c:pt>
                <c:pt idx="23">
                  <c:v>0.90547502940713886</c:v>
                </c:pt>
                <c:pt idx="24">
                  <c:v>0.90547502940713886</c:v>
                </c:pt>
                <c:pt idx="25">
                  <c:v>0.90547502940713886</c:v>
                </c:pt>
                <c:pt idx="26">
                  <c:v>0.90547502940713886</c:v>
                </c:pt>
                <c:pt idx="27">
                  <c:v>0.90547502940713886</c:v>
                </c:pt>
                <c:pt idx="28">
                  <c:v>0.95121295426758723</c:v>
                </c:pt>
                <c:pt idx="29">
                  <c:v>0.95121295426758723</c:v>
                </c:pt>
                <c:pt idx="30">
                  <c:v>0.95121295426758723</c:v>
                </c:pt>
                <c:pt idx="31">
                  <c:v>0.95121295426758723</c:v>
                </c:pt>
                <c:pt idx="32">
                  <c:v>0.95121295426758723</c:v>
                </c:pt>
                <c:pt idx="33">
                  <c:v>0.95121295426758723</c:v>
                </c:pt>
                <c:pt idx="34">
                  <c:v>0.95121295426758723</c:v>
                </c:pt>
                <c:pt idx="35">
                  <c:v>0.95121295426758723</c:v>
                </c:pt>
              </c:numCache>
            </c:numRef>
          </c:val>
        </c:ser>
        <c:ser>
          <c:idx val="6"/>
          <c:order val="6"/>
          <c:tx>
            <c:strRef>
              <c:f>'13'!$AD$2</c:f>
              <c:strCache>
                <c:ptCount val="1"/>
                <c:pt idx="0">
                  <c:v> -2 Sigma</c:v>
                </c:pt>
              </c:strCache>
            </c:strRef>
          </c:tx>
          <c:spPr>
            <a:ln w="12700">
              <a:solidFill>
                <a:srgbClr val="FF8080"/>
              </a:solidFill>
              <a:prstDash val="lgDashDot"/>
            </a:ln>
          </c:spPr>
          <c:marker>
            <c:symbol val="none"/>
          </c:marker>
          <c:cat>
            <c:numRef>
              <c:f>'13'!$W$15:$W$50</c:f>
              <c:numCache>
                <c:formatCode>mmm\-yy</c:formatCode>
                <c:ptCount val="3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numCache>
            </c:numRef>
          </c:cat>
          <c:val>
            <c:numRef>
              <c:f>'13'!$AD$15:$AD$50</c:f>
              <c:numCache>
                <c:formatCode>0.0%</c:formatCode>
                <c:ptCount val="36"/>
                <c:pt idx="0">
                  <c:v>0.86348085807342856</c:v>
                </c:pt>
                <c:pt idx="1">
                  <c:v>0.86348085807342856</c:v>
                </c:pt>
                <c:pt idx="2">
                  <c:v>0.86348085807342856</c:v>
                </c:pt>
                <c:pt idx="3">
                  <c:v>0.86348085807342856</c:v>
                </c:pt>
                <c:pt idx="4">
                  <c:v>0.86348085807342856</c:v>
                </c:pt>
                <c:pt idx="5">
                  <c:v>0.86348085807342856</c:v>
                </c:pt>
                <c:pt idx="6">
                  <c:v>0.86348085807342856</c:v>
                </c:pt>
                <c:pt idx="7">
                  <c:v>0.86341576377383655</c:v>
                </c:pt>
                <c:pt idx="8">
                  <c:v>0.85153130696036161</c:v>
                </c:pt>
                <c:pt idx="9">
                  <c:v>0.85153130696036161</c:v>
                </c:pt>
                <c:pt idx="10">
                  <c:v>0.85153130696036161</c:v>
                </c:pt>
                <c:pt idx="11">
                  <c:v>0.85153130696036161</c:v>
                </c:pt>
                <c:pt idx="12">
                  <c:v>0.85153130696036161</c:v>
                </c:pt>
                <c:pt idx="13">
                  <c:v>0.85153130696036161</c:v>
                </c:pt>
                <c:pt idx="14">
                  <c:v>0.85153130696036161</c:v>
                </c:pt>
                <c:pt idx="15">
                  <c:v>0.85153130696036161</c:v>
                </c:pt>
                <c:pt idx="16">
                  <c:v>0.88364104932709431</c:v>
                </c:pt>
                <c:pt idx="17">
                  <c:v>0.88364104932709431</c:v>
                </c:pt>
                <c:pt idx="18">
                  <c:v>0.88364104932709431</c:v>
                </c:pt>
                <c:pt idx="19">
                  <c:v>0.88364104932709431</c:v>
                </c:pt>
                <c:pt idx="20">
                  <c:v>0.88364104932709431</c:v>
                </c:pt>
                <c:pt idx="21">
                  <c:v>0.88364104932709431</c:v>
                </c:pt>
                <c:pt idx="22">
                  <c:v>0.88364104932709431</c:v>
                </c:pt>
                <c:pt idx="23">
                  <c:v>0.88364104932709431</c:v>
                </c:pt>
                <c:pt idx="24">
                  <c:v>0.88364104932709431</c:v>
                </c:pt>
                <c:pt idx="25">
                  <c:v>0.88364104932709431</c:v>
                </c:pt>
                <c:pt idx="26">
                  <c:v>0.88364104932709431</c:v>
                </c:pt>
                <c:pt idx="27">
                  <c:v>0.88364104932709431</c:v>
                </c:pt>
                <c:pt idx="28">
                  <c:v>0.92937897418754234</c:v>
                </c:pt>
                <c:pt idx="29">
                  <c:v>0.92937897418754234</c:v>
                </c:pt>
                <c:pt idx="30">
                  <c:v>0.92937897418754234</c:v>
                </c:pt>
                <c:pt idx="31">
                  <c:v>0.92937897418754234</c:v>
                </c:pt>
                <c:pt idx="32">
                  <c:v>0.92937897418754234</c:v>
                </c:pt>
                <c:pt idx="33">
                  <c:v>0.92937897418754234</c:v>
                </c:pt>
                <c:pt idx="34">
                  <c:v>0.92937897418754234</c:v>
                </c:pt>
                <c:pt idx="35">
                  <c:v>0.92937897418754234</c:v>
                </c:pt>
              </c:numCache>
            </c:numRef>
          </c:val>
        </c:ser>
        <c:ser>
          <c:idx val="7"/>
          <c:order val="7"/>
          <c:tx>
            <c:strRef>
              <c:f>'13'!$AE$2</c:f>
              <c:strCache>
                <c:ptCount val="1"/>
                <c:pt idx="0">
                  <c:v>LCL</c:v>
                </c:pt>
              </c:strCache>
            </c:strRef>
          </c:tx>
          <c:spPr>
            <a:ln w="25400">
              <a:solidFill>
                <a:srgbClr val="FF0000"/>
              </a:solidFill>
              <a:prstDash val="lgDash"/>
            </a:ln>
          </c:spPr>
          <c:marker>
            <c:symbol val="none"/>
          </c:marker>
          <c:cat>
            <c:numRef>
              <c:f>'13'!$W$15:$W$50</c:f>
              <c:numCache>
                <c:formatCode>mmm\-yy</c:formatCode>
                <c:ptCount val="3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numCache>
            </c:numRef>
          </c:cat>
          <c:val>
            <c:numRef>
              <c:f>'13'!$AE$15:$AE$50</c:f>
              <c:numCache>
                <c:formatCode>0.0%</c:formatCode>
                <c:ptCount val="36"/>
                <c:pt idx="0">
                  <c:v>0.84164687799338389</c:v>
                </c:pt>
                <c:pt idx="1">
                  <c:v>0.84164687799338389</c:v>
                </c:pt>
                <c:pt idx="2">
                  <c:v>0.84164687799338389</c:v>
                </c:pt>
                <c:pt idx="3">
                  <c:v>0.84164687799338389</c:v>
                </c:pt>
                <c:pt idx="4">
                  <c:v>0.84164687799338389</c:v>
                </c:pt>
                <c:pt idx="5">
                  <c:v>0.84164687799338389</c:v>
                </c:pt>
                <c:pt idx="6">
                  <c:v>0.84164687799338389</c:v>
                </c:pt>
                <c:pt idx="7">
                  <c:v>0.84158178369379188</c:v>
                </c:pt>
                <c:pt idx="8">
                  <c:v>0.82969732688031694</c:v>
                </c:pt>
                <c:pt idx="9">
                  <c:v>0.82969732688031694</c:v>
                </c:pt>
                <c:pt idx="10">
                  <c:v>0.82969732688031694</c:v>
                </c:pt>
                <c:pt idx="11">
                  <c:v>0.82969732688031694</c:v>
                </c:pt>
                <c:pt idx="12">
                  <c:v>0.82969732688031694</c:v>
                </c:pt>
                <c:pt idx="13">
                  <c:v>0.82969732688031694</c:v>
                </c:pt>
                <c:pt idx="14">
                  <c:v>0.82969732688031694</c:v>
                </c:pt>
                <c:pt idx="15">
                  <c:v>0.82969732688031694</c:v>
                </c:pt>
                <c:pt idx="16">
                  <c:v>0.86180706924704897</c:v>
                </c:pt>
                <c:pt idx="17">
                  <c:v>0.86180706924704897</c:v>
                </c:pt>
                <c:pt idx="18">
                  <c:v>0.86180706924704897</c:v>
                </c:pt>
                <c:pt idx="19">
                  <c:v>0.86180706924704897</c:v>
                </c:pt>
                <c:pt idx="20">
                  <c:v>0.86180706924704897</c:v>
                </c:pt>
                <c:pt idx="21">
                  <c:v>0.86180706924704897</c:v>
                </c:pt>
                <c:pt idx="22">
                  <c:v>0.86180706924704897</c:v>
                </c:pt>
                <c:pt idx="23">
                  <c:v>0.86180706924704897</c:v>
                </c:pt>
                <c:pt idx="24">
                  <c:v>0.86180706924704897</c:v>
                </c:pt>
                <c:pt idx="25">
                  <c:v>0.86180706924704897</c:v>
                </c:pt>
                <c:pt idx="26">
                  <c:v>0.86180706924704897</c:v>
                </c:pt>
                <c:pt idx="27">
                  <c:v>0.86180706924704897</c:v>
                </c:pt>
                <c:pt idx="28">
                  <c:v>0.90754499410749734</c:v>
                </c:pt>
                <c:pt idx="29">
                  <c:v>0.90754499410749734</c:v>
                </c:pt>
                <c:pt idx="30">
                  <c:v>0.90754499410749734</c:v>
                </c:pt>
                <c:pt idx="31">
                  <c:v>0.90754499410749734</c:v>
                </c:pt>
                <c:pt idx="32">
                  <c:v>0.90754499410749734</c:v>
                </c:pt>
                <c:pt idx="33">
                  <c:v>0.90754499410749734</c:v>
                </c:pt>
                <c:pt idx="34">
                  <c:v>0.90754499410749734</c:v>
                </c:pt>
                <c:pt idx="35">
                  <c:v>0.90754499410749734</c:v>
                </c:pt>
              </c:numCache>
            </c:numRef>
          </c:val>
        </c:ser>
        <c:marker val="1"/>
        <c:axId val="105409152"/>
        <c:axId val="138552064"/>
      </c:lineChart>
      <c:catAx>
        <c:axId val="105409152"/>
        <c:scaling>
          <c:orientation val="minMax"/>
        </c:scaling>
        <c:axPos val="b"/>
        <c:title>
          <c:tx>
            <c:rich>
              <a:bodyPr/>
              <a:lstStyle/>
              <a:p>
                <a:pPr>
                  <a:defRPr sz="1400">
                    <a:solidFill>
                      <a:srgbClr val="002060"/>
                    </a:solidFill>
                  </a:defRPr>
                </a:pPr>
                <a:r>
                  <a:rPr lang="en-US">
                    <a:solidFill>
                      <a:srgbClr val="002060"/>
                    </a:solidFill>
                  </a:rPr>
                  <a:t>Month</a:t>
                </a:r>
              </a:p>
            </c:rich>
          </c:tx>
          <c:layout>
            <c:manualLayout>
              <c:xMode val="edge"/>
              <c:yMode val="edge"/>
              <c:x val="0.535360578695529"/>
              <c:y val="0.93485642946319925"/>
            </c:manualLayout>
          </c:layout>
        </c:title>
        <c:numFmt formatCode="mmm\-yy" sourceLinked="1"/>
        <c:tickLblPos val="nextTo"/>
        <c:txPr>
          <a:bodyPr/>
          <a:lstStyle/>
          <a:p>
            <a:pPr>
              <a:defRPr sz="1000">
                <a:solidFill>
                  <a:srgbClr val="002060"/>
                </a:solidFill>
              </a:defRPr>
            </a:pPr>
            <a:endParaRPr lang="en-US"/>
          </a:p>
        </c:txPr>
        <c:crossAx val="138552064"/>
        <c:crosses val="autoZero"/>
        <c:lblAlgn val="ctr"/>
        <c:lblOffset val="100"/>
      </c:catAx>
      <c:valAx>
        <c:axId val="138552064"/>
        <c:scaling>
          <c:orientation val="minMax"/>
          <c:min val="0.8"/>
        </c:scaling>
        <c:axPos val="l"/>
        <c:title>
          <c:tx>
            <c:rich>
              <a:bodyPr/>
              <a:lstStyle/>
              <a:p>
                <a:pPr>
                  <a:defRPr sz="1800">
                    <a:solidFill>
                      <a:srgbClr val="002060"/>
                    </a:solidFill>
                  </a:defRPr>
                </a:pPr>
                <a:r>
                  <a:rPr lang="en-US" sz="1800" b="1" i="0" baseline="0">
                    <a:solidFill>
                      <a:srgbClr val="002060"/>
                    </a:solidFill>
                  </a:rPr>
                  <a:t>Percentage Appropriate Care</a:t>
                </a:r>
                <a:endParaRPr lang="en-US">
                  <a:solidFill>
                    <a:srgbClr val="002060"/>
                  </a:solidFill>
                </a:endParaRPr>
              </a:p>
            </c:rich>
          </c:tx>
          <c:layout/>
        </c:title>
        <c:numFmt formatCode="0.0%" sourceLinked="1"/>
        <c:tickLblPos val="nextTo"/>
        <c:txPr>
          <a:bodyPr/>
          <a:lstStyle/>
          <a:p>
            <a:pPr>
              <a:defRPr sz="1400">
                <a:solidFill>
                  <a:srgbClr val="002060"/>
                </a:solidFill>
              </a:defRPr>
            </a:pPr>
            <a:endParaRPr lang="en-US"/>
          </a:p>
        </c:txPr>
        <c:crossAx val="105409152"/>
        <c:crosses val="autoZero"/>
        <c:crossBetween val="midCat"/>
      </c:valAx>
      <c:spPr>
        <a:noFill/>
        <a:ln w="25400">
          <a:noFill/>
        </a:ln>
      </c:spPr>
    </c:plotArea>
    <c:plotVisOnly val="1"/>
    <c:dispBlanksAs val="gap"/>
  </c:chart>
  <c:spPr>
    <a:ln>
      <a:noFill/>
    </a:ln>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rgbClr val="002060"/>
                </a:solidFill>
              </a:defRPr>
            </a:pPr>
            <a:r>
              <a:rPr lang="en-US">
                <a:solidFill>
                  <a:srgbClr val="002060"/>
                </a:solidFill>
              </a:rPr>
              <a:t>Facility Acquired Pressure Ulcers per 1000 Patient Days (All Stages)</a:t>
            </a:r>
          </a:p>
        </c:rich>
      </c:tx>
      <c:layout/>
    </c:title>
    <c:plotArea>
      <c:layout/>
      <c:lineChart>
        <c:grouping val="standard"/>
        <c:ser>
          <c:idx val="0"/>
          <c:order val="0"/>
          <c:tx>
            <c:strRef>
              <c:f>XmRdata5!$B$1</c:f>
              <c:strCache>
                <c:ptCount val="1"/>
                <c:pt idx="0">
                  <c:v>Data1</c:v>
                </c:pt>
              </c:strCache>
            </c:strRef>
          </c:tx>
          <c:dLbls>
            <c:dLbl>
              <c:idx val="1"/>
              <c:layout>
                <c:manualLayout>
                  <c:x val="-1.6127820074021731E-2"/>
                  <c:y val="-3.2289779156661549E-2"/>
                </c:manualLayout>
              </c:layout>
              <c:showVal val="1"/>
            </c:dLbl>
            <c:dLbl>
              <c:idx val="5"/>
              <c:layout/>
              <c:showVal val="1"/>
            </c:dLbl>
            <c:dLbl>
              <c:idx val="9"/>
              <c:layout>
                <c:manualLayout>
                  <c:x val="-2.785714376421939E-2"/>
                  <c:y val="-3.2289779156661508E-2"/>
                </c:manualLayout>
              </c:layout>
              <c:showVal val="1"/>
            </c:dLbl>
            <c:dLbl>
              <c:idx val="14"/>
              <c:layout/>
              <c:showVal val="1"/>
            </c:dLbl>
            <c:dLbl>
              <c:idx val="25"/>
              <c:layout/>
              <c:showVal val="1"/>
            </c:dLbl>
            <c:dLbl>
              <c:idx val="43"/>
              <c:layout>
                <c:manualLayout>
                  <c:x val="-2.492481284166996E-2"/>
                  <c:y val="-2.8253556762078833E-2"/>
                </c:manualLayout>
              </c:layout>
              <c:showVal val="1"/>
            </c:dLbl>
            <c:dLbl>
              <c:idx val="51"/>
              <c:layout>
                <c:manualLayout>
                  <c:x val="-2.3458647380395242E-2"/>
                  <c:y val="2.4217334367496141E-2"/>
                </c:manualLayout>
              </c:layout>
              <c:showVal val="1"/>
            </c:dLbl>
            <c:dLbl>
              <c:idx val="55"/>
              <c:layout>
                <c:manualLayout>
                  <c:x val="-2.1992481919120638E-2"/>
                  <c:y val="2.4217334367496141E-2"/>
                </c:manualLayout>
              </c:layout>
              <c:showVal val="1"/>
            </c:dLbl>
            <c:dLbl>
              <c:idx val="60"/>
              <c:layout/>
              <c:showVal val="1"/>
            </c:dLbl>
            <c:delete val="1"/>
          </c:dLbls>
          <c:cat>
            <c:strRef>
              <c:f>XmRdata5!$A$2:$A$63</c:f>
              <c:strCache>
                <c:ptCount val="62"/>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strCache>
            </c:strRef>
          </c:cat>
          <c:val>
            <c:numRef>
              <c:f>XmRdata5!$B$2:$B$63</c:f>
              <c:numCache>
                <c:formatCode>0.00</c:formatCode>
                <c:ptCount val="62"/>
                <c:pt idx="0">
                  <c:v>1.48</c:v>
                </c:pt>
                <c:pt idx="1">
                  <c:v>3.09</c:v>
                </c:pt>
                <c:pt idx="2">
                  <c:v>2.29</c:v>
                </c:pt>
                <c:pt idx="3">
                  <c:v>2.94</c:v>
                </c:pt>
                <c:pt idx="4">
                  <c:v>2.2599999999999998</c:v>
                </c:pt>
                <c:pt idx="5">
                  <c:v>1.3</c:v>
                </c:pt>
                <c:pt idx="6">
                  <c:v>2.57</c:v>
                </c:pt>
                <c:pt idx="7">
                  <c:v>1.8800000000000001</c:v>
                </c:pt>
                <c:pt idx="8">
                  <c:v>2.2000000000000002</c:v>
                </c:pt>
                <c:pt idx="9">
                  <c:v>3.4699999999999998</c:v>
                </c:pt>
                <c:pt idx="10">
                  <c:v>2.8699999999999997</c:v>
                </c:pt>
                <c:pt idx="11">
                  <c:v>3.12</c:v>
                </c:pt>
                <c:pt idx="12">
                  <c:v>1.6</c:v>
                </c:pt>
                <c:pt idx="13">
                  <c:v>2.5099999999999998</c:v>
                </c:pt>
                <c:pt idx="14">
                  <c:v>1.51</c:v>
                </c:pt>
                <c:pt idx="15">
                  <c:v>3.4</c:v>
                </c:pt>
                <c:pt idx="16">
                  <c:v>2.14</c:v>
                </c:pt>
                <c:pt idx="17">
                  <c:v>2.7800000000000002</c:v>
                </c:pt>
                <c:pt idx="18">
                  <c:v>2.62</c:v>
                </c:pt>
                <c:pt idx="19">
                  <c:v>1.2</c:v>
                </c:pt>
                <c:pt idx="20">
                  <c:v>1.9500000000000006</c:v>
                </c:pt>
                <c:pt idx="21">
                  <c:v>3.74</c:v>
                </c:pt>
                <c:pt idx="22">
                  <c:v>1.6300000000000001</c:v>
                </c:pt>
                <c:pt idx="23">
                  <c:v>1.71</c:v>
                </c:pt>
                <c:pt idx="24">
                  <c:v>1.2</c:v>
                </c:pt>
                <c:pt idx="25">
                  <c:v>3.12</c:v>
                </c:pt>
                <c:pt idx="26">
                  <c:v>2.13</c:v>
                </c:pt>
                <c:pt idx="27">
                  <c:v>1.6400000000000001</c:v>
                </c:pt>
                <c:pt idx="28">
                  <c:v>1.87</c:v>
                </c:pt>
                <c:pt idx="29">
                  <c:v>2.4099999999999997</c:v>
                </c:pt>
                <c:pt idx="30">
                  <c:v>2.5499999999999998</c:v>
                </c:pt>
                <c:pt idx="31">
                  <c:v>2.84</c:v>
                </c:pt>
                <c:pt idx="32">
                  <c:v>1.41</c:v>
                </c:pt>
                <c:pt idx="33">
                  <c:v>1.1000000000000001</c:v>
                </c:pt>
                <c:pt idx="34">
                  <c:v>1.35</c:v>
                </c:pt>
                <c:pt idx="35">
                  <c:v>1.45</c:v>
                </c:pt>
                <c:pt idx="36">
                  <c:v>1.9200000000000006</c:v>
                </c:pt>
                <c:pt idx="37">
                  <c:v>1.45</c:v>
                </c:pt>
                <c:pt idx="38">
                  <c:v>1.3</c:v>
                </c:pt>
                <c:pt idx="39">
                  <c:v>0.83000000000000029</c:v>
                </c:pt>
                <c:pt idx="40">
                  <c:v>0.32000000000000017</c:v>
                </c:pt>
                <c:pt idx="41">
                  <c:v>0.33000000000000024</c:v>
                </c:pt>
                <c:pt idx="42">
                  <c:v>1.1200000000000001</c:v>
                </c:pt>
                <c:pt idx="43">
                  <c:v>1.44</c:v>
                </c:pt>
                <c:pt idx="44">
                  <c:v>1.1599999999999993</c:v>
                </c:pt>
                <c:pt idx="45">
                  <c:v>0.9600000000000003</c:v>
                </c:pt>
                <c:pt idx="46">
                  <c:v>1.1000000000000001</c:v>
                </c:pt>
                <c:pt idx="47">
                  <c:v>0.59</c:v>
                </c:pt>
                <c:pt idx="48">
                  <c:v>0.7100000000000003</c:v>
                </c:pt>
                <c:pt idx="49">
                  <c:v>0.76000000000000034</c:v>
                </c:pt>
                <c:pt idx="50">
                  <c:v>0.94000000000000028</c:v>
                </c:pt>
                <c:pt idx="51">
                  <c:v>0.37000000000000016</c:v>
                </c:pt>
                <c:pt idx="52">
                  <c:v>0.83000000000000029</c:v>
                </c:pt>
                <c:pt idx="53">
                  <c:v>1.34</c:v>
                </c:pt>
                <c:pt idx="54">
                  <c:v>1.77</c:v>
                </c:pt>
                <c:pt idx="55">
                  <c:v>0.47000000000000008</c:v>
                </c:pt>
                <c:pt idx="56">
                  <c:v>0.73000000000000032</c:v>
                </c:pt>
                <c:pt idx="57">
                  <c:v>0.94000000000000028</c:v>
                </c:pt>
                <c:pt idx="58">
                  <c:v>0.61000000000000032</c:v>
                </c:pt>
                <c:pt idx="59">
                  <c:v>0.37000000000000016</c:v>
                </c:pt>
                <c:pt idx="60">
                  <c:v>0.38000000000000017</c:v>
                </c:pt>
                <c:pt idx="61">
                  <c:v>0.56000000000000005</c:v>
                </c:pt>
              </c:numCache>
            </c:numRef>
          </c:val>
        </c:ser>
        <c:ser>
          <c:idx val="1"/>
          <c:order val="1"/>
          <c:tx>
            <c:strRef>
              <c:f>XmRdata5!$C$1</c:f>
              <c:strCache>
                <c:ptCount val="1"/>
                <c:pt idx="0">
                  <c:v>UCL</c:v>
                </c:pt>
              </c:strCache>
            </c:strRef>
          </c:tx>
          <c:spPr>
            <a:ln w="28575">
              <a:solidFill>
                <a:srgbClr val="C00000"/>
              </a:solidFill>
            </a:ln>
          </c:spPr>
          <c:marker>
            <c:symbol val="none"/>
          </c:marker>
          <c:dLbls>
            <c:dLbl>
              <c:idx val="1"/>
              <c:layout>
                <c:manualLayout>
                  <c:x val="-1.4661654612747049E-2"/>
                  <c:y val="-1.0090555986456732E-2"/>
                </c:manualLayout>
              </c:layout>
              <c:tx>
                <c:rich>
                  <a:bodyPr/>
                  <a:lstStyle/>
                  <a:p>
                    <a:r>
                      <a:rPr lang="en-US" b="1">
                        <a:solidFill>
                          <a:srgbClr val="002060"/>
                        </a:solidFill>
                      </a:rPr>
                      <a:t>UCL</a:t>
                    </a:r>
                    <a:endParaRPr lang="en-US"/>
                  </a:p>
                </c:rich>
              </c:tx>
              <c:showVal val="1"/>
            </c:dLbl>
            <c:dLbl>
              <c:idx val="54"/>
              <c:layout>
                <c:manualLayout>
                  <c:x val="-2.052631645784584E-2"/>
                  <c:y val="-2.0181111972913477E-2"/>
                </c:manualLayout>
              </c:layout>
              <c:tx>
                <c:rich>
                  <a:bodyPr/>
                  <a:lstStyle/>
                  <a:p>
                    <a:r>
                      <a:rPr lang="en-US" b="0"/>
                      <a:t>1.83</a:t>
                    </a:r>
                  </a:p>
                </c:rich>
              </c:tx>
              <c:showVal val="1"/>
            </c:dLbl>
            <c:dLbl>
              <c:idx val="61"/>
              <c:layout>
                <c:manualLayout>
                  <c:x val="-1.4661654612747039E-2"/>
                  <c:y val="-1.0090555986456732E-2"/>
                </c:manualLayout>
              </c:layout>
              <c:showVal val="1"/>
            </c:dLbl>
            <c:delete val="1"/>
            <c:txPr>
              <a:bodyPr/>
              <a:lstStyle/>
              <a:p>
                <a:pPr>
                  <a:defRPr b="1">
                    <a:solidFill>
                      <a:srgbClr val="002060"/>
                    </a:solidFill>
                  </a:defRPr>
                </a:pPr>
                <a:endParaRPr lang="en-US"/>
              </a:p>
            </c:txPr>
          </c:dLbls>
          <c:cat>
            <c:strRef>
              <c:f>XmRdata5!$A$2:$A$63</c:f>
              <c:strCache>
                <c:ptCount val="62"/>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strCache>
            </c:strRef>
          </c:cat>
          <c:val>
            <c:numRef>
              <c:f>XmRdata5!$C$2:$C$63</c:f>
              <c:numCache>
                <c:formatCode>0.00</c:formatCode>
                <c:ptCount val="62"/>
                <c:pt idx="0">
                  <c:v>4.4706911111111154</c:v>
                </c:pt>
                <c:pt idx="1">
                  <c:v>4.4706911111111154</c:v>
                </c:pt>
                <c:pt idx="2">
                  <c:v>4.4706911111111154</c:v>
                </c:pt>
                <c:pt idx="3">
                  <c:v>4.4706911111111154</c:v>
                </c:pt>
                <c:pt idx="4">
                  <c:v>4.4706911111111154</c:v>
                </c:pt>
                <c:pt idx="5">
                  <c:v>4.4706911111111154</c:v>
                </c:pt>
                <c:pt idx="6">
                  <c:v>4.4706911111111154</c:v>
                </c:pt>
                <c:pt idx="7">
                  <c:v>4.4706911111111154</c:v>
                </c:pt>
                <c:pt idx="8">
                  <c:v>4.4706911111111154</c:v>
                </c:pt>
                <c:pt idx="9">
                  <c:v>4.4706911111111154</c:v>
                </c:pt>
                <c:pt idx="10">
                  <c:v>4.4706911111111154</c:v>
                </c:pt>
                <c:pt idx="11">
                  <c:v>4.4706911111111154</c:v>
                </c:pt>
                <c:pt idx="12">
                  <c:v>4.4706911111111154</c:v>
                </c:pt>
                <c:pt idx="13">
                  <c:v>4.4706911111111154</c:v>
                </c:pt>
                <c:pt idx="14">
                  <c:v>4.4706911111111154</c:v>
                </c:pt>
                <c:pt idx="15">
                  <c:v>4.4706911111111154</c:v>
                </c:pt>
                <c:pt idx="16">
                  <c:v>4.4706911111111154</c:v>
                </c:pt>
                <c:pt idx="17">
                  <c:v>4.4706911111111154</c:v>
                </c:pt>
                <c:pt idx="18">
                  <c:v>4.4706911111111154</c:v>
                </c:pt>
                <c:pt idx="19">
                  <c:v>4.4706911111111154</c:v>
                </c:pt>
                <c:pt idx="20">
                  <c:v>4.4706911111111154</c:v>
                </c:pt>
                <c:pt idx="21">
                  <c:v>4.4706911111111154</c:v>
                </c:pt>
                <c:pt idx="22">
                  <c:v>4.4706911111111154</c:v>
                </c:pt>
                <c:pt idx="23">
                  <c:v>4.4706911111111154</c:v>
                </c:pt>
                <c:pt idx="24">
                  <c:v>4.4706911111111154</c:v>
                </c:pt>
                <c:pt idx="25">
                  <c:v>4.4706911111111154</c:v>
                </c:pt>
                <c:pt idx="26">
                  <c:v>4.4706911111111154</c:v>
                </c:pt>
                <c:pt idx="27">
                  <c:v>4.4706911111111154</c:v>
                </c:pt>
                <c:pt idx="28">
                  <c:v>4.4706911111111154</c:v>
                </c:pt>
                <c:pt idx="29">
                  <c:v>4.4706911111111154</c:v>
                </c:pt>
                <c:pt idx="30">
                  <c:v>4.4706911111111154</c:v>
                </c:pt>
                <c:pt idx="31">
                  <c:v>4.4706911111111154</c:v>
                </c:pt>
                <c:pt idx="32">
                  <c:v>4.4706911111111154</c:v>
                </c:pt>
                <c:pt idx="33">
                  <c:v>4.4706911111111154</c:v>
                </c:pt>
                <c:pt idx="34">
                  <c:v>4.4706911111111154</c:v>
                </c:pt>
                <c:pt idx="35">
                  <c:v>4.4706911111111154</c:v>
                </c:pt>
                <c:pt idx="36">
                  <c:v>1.8343153846153852</c:v>
                </c:pt>
                <c:pt idx="37">
                  <c:v>1.8343153846153852</c:v>
                </c:pt>
                <c:pt idx="38">
                  <c:v>1.8343153846153852</c:v>
                </c:pt>
                <c:pt idx="39">
                  <c:v>1.8343153846153852</c:v>
                </c:pt>
                <c:pt idx="40">
                  <c:v>1.8343153846153852</c:v>
                </c:pt>
                <c:pt idx="41">
                  <c:v>1.8343153846153852</c:v>
                </c:pt>
                <c:pt idx="42">
                  <c:v>1.8343153846153852</c:v>
                </c:pt>
                <c:pt idx="43">
                  <c:v>1.8343153846153852</c:v>
                </c:pt>
                <c:pt idx="44">
                  <c:v>1.8343153846153852</c:v>
                </c:pt>
                <c:pt idx="45">
                  <c:v>1.8343153846153852</c:v>
                </c:pt>
                <c:pt idx="46">
                  <c:v>1.8343153846153852</c:v>
                </c:pt>
                <c:pt idx="47">
                  <c:v>1.8343153846153852</c:v>
                </c:pt>
                <c:pt idx="48">
                  <c:v>1.8343153846153852</c:v>
                </c:pt>
                <c:pt idx="49">
                  <c:v>1.8343153846153852</c:v>
                </c:pt>
                <c:pt idx="50">
                  <c:v>1.8343153846153852</c:v>
                </c:pt>
                <c:pt idx="51">
                  <c:v>1.8343153846153852</c:v>
                </c:pt>
                <c:pt idx="52">
                  <c:v>1.8343153846153852</c:v>
                </c:pt>
                <c:pt idx="53">
                  <c:v>1.8343153846153852</c:v>
                </c:pt>
                <c:pt idx="54">
                  <c:v>1.8343153846153852</c:v>
                </c:pt>
                <c:pt idx="55">
                  <c:v>1.8343153846153852</c:v>
                </c:pt>
                <c:pt idx="56">
                  <c:v>1.8343153846153852</c:v>
                </c:pt>
                <c:pt idx="57">
                  <c:v>1.8343153846153852</c:v>
                </c:pt>
                <c:pt idx="58">
                  <c:v>1.8343153846153852</c:v>
                </c:pt>
                <c:pt idx="59">
                  <c:v>1.8343153846153852</c:v>
                </c:pt>
                <c:pt idx="60">
                  <c:v>1.8343153846153852</c:v>
                </c:pt>
                <c:pt idx="61">
                  <c:v>1.8343153846153852</c:v>
                </c:pt>
              </c:numCache>
            </c:numRef>
          </c:val>
        </c:ser>
        <c:ser>
          <c:idx val="2"/>
          <c:order val="2"/>
          <c:tx>
            <c:strRef>
              <c:f>XmRdata5!$D$1</c:f>
              <c:strCache>
                <c:ptCount val="1"/>
                <c:pt idx="0">
                  <c:v> +2 Sigma</c:v>
                </c:pt>
              </c:strCache>
            </c:strRef>
          </c:tx>
          <c:marker>
            <c:symbol val="none"/>
          </c:marker>
          <c:dLbls>
            <c:dLbl>
              <c:idx val="21"/>
              <c:layout>
                <c:manualLayout>
                  <c:x val="-2.3458647380395242E-2"/>
                  <c:y val="-3.6326001551244214E-2"/>
                </c:manualLayout>
              </c:layout>
              <c:showVal val="1"/>
            </c:dLbl>
            <c:delete val="1"/>
          </c:dLbls>
          <c:cat>
            <c:strRef>
              <c:f>XmRdata5!$A$2:$A$63</c:f>
              <c:strCache>
                <c:ptCount val="62"/>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strCache>
            </c:strRef>
          </c:cat>
          <c:val>
            <c:numRef>
              <c:f>XmRdata5!$D$2:$D$63</c:f>
              <c:numCache>
                <c:formatCode>0.00</c:formatCode>
                <c:ptCount val="62"/>
                <c:pt idx="0">
                  <c:v>3.7149977777777803</c:v>
                </c:pt>
                <c:pt idx="1">
                  <c:v>3.7149977777777803</c:v>
                </c:pt>
                <c:pt idx="2">
                  <c:v>3.7149977777777803</c:v>
                </c:pt>
                <c:pt idx="3">
                  <c:v>3.7149977777777803</c:v>
                </c:pt>
                <c:pt idx="4">
                  <c:v>3.7149977777777803</c:v>
                </c:pt>
                <c:pt idx="5">
                  <c:v>3.7149977777777803</c:v>
                </c:pt>
                <c:pt idx="6">
                  <c:v>3.7149977777777803</c:v>
                </c:pt>
                <c:pt idx="7">
                  <c:v>3.7149977777777803</c:v>
                </c:pt>
                <c:pt idx="8">
                  <c:v>3.7149977777777803</c:v>
                </c:pt>
                <c:pt idx="9">
                  <c:v>3.7149977777777803</c:v>
                </c:pt>
                <c:pt idx="10">
                  <c:v>3.7149977777777803</c:v>
                </c:pt>
                <c:pt idx="11">
                  <c:v>3.7149977777777803</c:v>
                </c:pt>
                <c:pt idx="12">
                  <c:v>3.7149977777777803</c:v>
                </c:pt>
                <c:pt idx="13">
                  <c:v>3.7149977777777803</c:v>
                </c:pt>
                <c:pt idx="14">
                  <c:v>3.7149977777777803</c:v>
                </c:pt>
                <c:pt idx="15">
                  <c:v>3.7149977777777803</c:v>
                </c:pt>
                <c:pt idx="16">
                  <c:v>3.7149977777777803</c:v>
                </c:pt>
                <c:pt idx="17">
                  <c:v>3.7149977777777803</c:v>
                </c:pt>
                <c:pt idx="18">
                  <c:v>3.7149977777777803</c:v>
                </c:pt>
                <c:pt idx="19">
                  <c:v>3.7149977777777803</c:v>
                </c:pt>
                <c:pt idx="20">
                  <c:v>3.7149977777777803</c:v>
                </c:pt>
                <c:pt idx="21">
                  <c:v>3.7149977777777803</c:v>
                </c:pt>
                <c:pt idx="22">
                  <c:v>3.7149977777777803</c:v>
                </c:pt>
                <c:pt idx="23">
                  <c:v>3.7149977777777803</c:v>
                </c:pt>
                <c:pt idx="24">
                  <c:v>3.7149977777777803</c:v>
                </c:pt>
                <c:pt idx="25">
                  <c:v>3.7149977777777803</c:v>
                </c:pt>
                <c:pt idx="26">
                  <c:v>3.7149977777777803</c:v>
                </c:pt>
                <c:pt idx="27">
                  <c:v>3.7149977777777803</c:v>
                </c:pt>
                <c:pt idx="28">
                  <c:v>3.7149977777777803</c:v>
                </c:pt>
                <c:pt idx="29">
                  <c:v>3.7149977777777803</c:v>
                </c:pt>
                <c:pt idx="30">
                  <c:v>3.7149977777777803</c:v>
                </c:pt>
                <c:pt idx="31">
                  <c:v>3.7149977777777803</c:v>
                </c:pt>
                <c:pt idx="32">
                  <c:v>3.7149977777777803</c:v>
                </c:pt>
                <c:pt idx="33">
                  <c:v>3.7149977777777803</c:v>
                </c:pt>
                <c:pt idx="34">
                  <c:v>3.7149977777777803</c:v>
                </c:pt>
                <c:pt idx="35">
                  <c:v>3.7149977777777803</c:v>
                </c:pt>
                <c:pt idx="36">
                  <c:v>1.5215948717948711</c:v>
                </c:pt>
                <c:pt idx="37">
                  <c:v>1.5215948717948711</c:v>
                </c:pt>
                <c:pt idx="38">
                  <c:v>1.5215948717948711</c:v>
                </c:pt>
                <c:pt idx="39">
                  <c:v>1.5215948717948711</c:v>
                </c:pt>
                <c:pt idx="40">
                  <c:v>1.5215948717948711</c:v>
                </c:pt>
                <c:pt idx="41">
                  <c:v>1.5215948717948711</c:v>
                </c:pt>
                <c:pt idx="42">
                  <c:v>1.5215948717948711</c:v>
                </c:pt>
                <c:pt idx="43">
                  <c:v>1.5215948717948711</c:v>
                </c:pt>
                <c:pt idx="44">
                  <c:v>1.5215948717948711</c:v>
                </c:pt>
                <c:pt idx="45">
                  <c:v>1.5215948717948711</c:v>
                </c:pt>
                <c:pt idx="46">
                  <c:v>1.5215948717948711</c:v>
                </c:pt>
                <c:pt idx="47">
                  <c:v>1.5215948717948711</c:v>
                </c:pt>
                <c:pt idx="48">
                  <c:v>1.5215948717948711</c:v>
                </c:pt>
                <c:pt idx="49">
                  <c:v>1.5215948717948711</c:v>
                </c:pt>
                <c:pt idx="50">
                  <c:v>1.5215948717948711</c:v>
                </c:pt>
                <c:pt idx="51">
                  <c:v>1.5215948717948711</c:v>
                </c:pt>
                <c:pt idx="52">
                  <c:v>1.5215948717948711</c:v>
                </c:pt>
                <c:pt idx="53">
                  <c:v>1.5215948717948711</c:v>
                </c:pt>
                <c:pt idx="54">
                  <c:v>1.5215948717948711</c:v>
                </c:pt>
                <c:pt idx="55">
                  <c:v>1.5215948717948711</c:v>
                </c:pt>
                <c:pt idx="56">
                  <c:v>1.5215948717948711</c:v>
                </c:pt>
                <c:pt idx="57">
                  <c:v>1.5215948717948711</c:v>
                </c:pt>
                <c:pt idx="58">
                  <c:v>1.5215948717948711</c:v>
                </c:pt>
                <c:pt idx="59">
                  <c:v>1.5215948717948711</c:v>
                </c:pt>
                <c:pt idx="60">
                  <c:v>1.5215948717948711</c:v>
                </c:pt>
                <c:pt idx="61">
                  <c:v>1.5215948717948711</c:v>
                </c:pt>
              </c:numCache>
            </c:numRef>
          </c:val>
        </c:ser>
        <c:ser>
          <c:idx val="3"/>
          <c:order val="3"/>
          <c:tx>
            <c:strRef>
              <c:f>XmRdata5!$E$1</c:f>
              <c:strCache>
                <c:ptCount val="1"/>
                <c:pt idx="0">
                  <c:v> +1 Sigma</c:v>
                </c:pt>
              </c:strCache>
            </c:strRef>
          </c:tx>
          <c:marker>
            <c:symbol val="none"/>
          </c:marker>
          <c:cat>
            <c:strRef>
              <c:f>XmRdata5!$A$2:$A$63</c:f>
              <c:strCache>
                <c:ptCount val="62"/>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strCache>
            </c:strRef>
          </c:cat>
          <c:val>
            <c:numRef>
              <c:f>XmRdata5!$E$2:$E$63</c:f>
              <c:numCache>
                <c:formatCode>0.00</c:formatCode>
                <c:ptCount val="62"/>
                <c:pt idx="0">
                  <c:v>2.9593044444444443</c:v>
                </c:pt>
                <c:pt idx="1">
                  <c:v>2.9593044444444443</c:v>
                </c:pt>
                <c:pt idx="2">
                  <c:v>2.9593044444444443</c:v>
                </c:pt>
                <c:pt idx="3">
                  <c:v>2.9593044444444443</c:v>
                </c:pt>
                <c:pt idx="4">
                  <c:v>2.9593044444444443</c:v>
                </c:pt>
                <c:pt idx="5">
                  <c:v>2.9593044444444443</c:v>
                </c:pt>
                <c:pt idx="6">
                  <c:v>2.9593044444444443</c:v>
                </c:pt>
                <c:pt idx="7">
                  <c:v>2.9593044444444443</c:v>
                </c:pt>
                <c:pt idx="8">
                  <c:v>2.9593044444444443</c:v>
                </c:pt>
                <c:pt idx="9">
                  <c:v>2.9593044444444443</c:v>
                </c:pt>
                <c:pt idx="10">
                  <c:v>2.9593044444444443</c:v>
                </c:pt>
                <c:pt idx="11">
                  <c:v>2.9593044444444443</c:v>
                </c:pt>
                <c:pt idx="12">
                  <c:v>2.9593044444444443</c:v>
                </c:pt>
                <c:pt idx="13">
                  <c:v>2.9593044444444443</c:v>
                </c:pt>
                <c:pt idx="14">
                  <c:v>2.9593044444444443</c:v>
                </c:pt>
                <c:pt idx="15">
                  <c:v>2.9593044444444443</c:v>
                </c:pt>
                <c:pt idx="16">
                  <c:v>2.9593044444444443</c:v>
                </c:pt>
                <c:pt idx="17">
                  <c:v>2.9593044444444443</c:v>
                </c:pt>
                <c:pt idx="18">
                  <c:v>2.9593044444444443</c:v>
                </c:pt>
                <c:pt idx="19">
                  <c:v>2.9593044444444443</c:v>
                </c:pt>
                <c:pt idx="20">
                  <c:v>2.9593044444444443</c:v>
                </c:pt>
                <c:pt idx="21">
                  <c:v>2.9593044444444443</c:v>
                </c:pt>
                <c:pt idx="22">
                  <c:v>2.9593044444444443</c:v>
                </c:pt>
                <c:pt idx="23">
                  <c:v>2.9593044444444443</c:v>
                </c:pt>
                <c:pt idx="24">
                  <c:v>2.9593044444444443</c:v>
                </c:pt>
                <c:pt idx="25">
                  <c:v>2.9593044444444443</c:v>
                </c:pt>
                <c:pt idx="26">
                  <c:v>2.9593044444444443</c:v>
                </c:pt>
                <c:pt idx="27">
                  <c:v>2.9593044444444443</c:v>
                </c:pt>
                <c:pt idx="28">
                  <c:v>2.9593044444444443</c:v>
                </c:pt>
                <c:pt idx="29">
                  <c:v>2.9593044444444443</c:v>
                </c:pt>
                <c:pt idx="30">
                  <c:v>2.9593044444444443</c:v>
                </c:pt>
                <c:pt idx="31">
                  <c:v>2.9593044444444443</c:v>
                </c:pt>
                <c:pt idx="32">
                  <c:v>2.9593044444444443</c:v>
                </c:pt>
                <c:pt idx="33">
                  <c:v>2.9593044444444443</c:v>
                </c:pt>
                <c:pt idx="34">
                  <c:v>2.9593044444444443</c:v>
                </c:pt>
                <c:pt idx="35">
                  <c:v>2.9593044444444443</c:v>
                </c:pt>
                <c:pt idx="36">
                  <c:v>1.2088743589743576</c:v>
                </c:pt>
                <c:pt idx="37">
                  <c:v>1.2088743589743576</c:v>
                </c:pt>
                <c:pt idx="38">
                  <c:v>1.2088743589743576</c:v>
                </c:pt>
                <c:pt idx="39">
                  <c:v>1.2088743589743576</c:v>
                </c:pt>
                <c:pt idx="40">
                  <c:v>1.2088743589743576</c:v>
                </c:pt>
                <c:pt idx="41">
                  <c:v>1.2088743589743576</c:v>
                </c:pt>
                <c:pt idx="42">
                  <c:v>1.2088743589743576</c:v>
                </c:pt>
                <c:pt idx="43">
                  <c:v>1.2088743589743576</c:v>
                </c:pt>
                <c:pt idx="44">
                  <c:v>1.2088743589743576</c:v>
                </c:pt>
                <c:pt idx="45">
                  <c:v>1.2088743589743576</c:v>
                </c:pt>
                <c:pt idx="46">
                  <c:v>1.2088743589743576</c:v>
                </c:pt>
                <c:pt idx="47">
                  <c:v>1.2088743589743576</c:v>
                </c:pt>
                <c:pt idx="48">
                  <c:v>1.2088743589743576</c:v>
                </c:pt>
                <c:pt idx="49">
                  <c:v>1.2088743589743576</c:v>
                </c:pt>
                <c:pt idx="50">
                  <c:v>1.2088743589743576</c:v>
                </c:pt>
                <c:pt idx="51">
                  <c:v>1.2088743589743576</c:v>
                </c:pt>
                <c:pt idx="52">
                  <c:v>1.2088743589743576</c:v>
                </c:pt>
                <c:pt idx="53">
                  <c:v>1.2088743589743576</c:v>
                </c:pt>
                <c:pt idx="54">
                  <c:v>1.2088743589743576</c:v>
                </c:pt>
                <c:pt idx="55">
                  <c:v>1.2088743589743576</c:v>
                </c:pt>
                <c:pt idx="56">
                  <c:v>1.2088743589743576</c:v>
                </c:pt>
                <c:pt idx="57">
                  <c:v>1.2088743589743576</c:v>
                </c:pt>
                <c:pt idx="58">
                  <c:v>1.2088743589743576</c:v>
                </c:pt>
                <c:pt idx="59">
                  <c:v>1.2088743589743576</c:v>
                </c:pt>
                <c:pt idx="60">
                  <c:v>1.2088743589743576</c:v>
                </c:pt>
                <c:pt idx="61">
                  <c:v>1.2088743589743576</c:v>
                </c:pt>
              </c:numCache>
            </c:numRef>
          </c:val>
        </c:ser>
        <c:ser>
          <c:idx val="4"/>
          <c:order val="4"/>
          <c:tx>
            <c:strRef>
              <c:f>XmRdata5!$F$1</c:f>
              <c:strCache>
                <c:ptCount val="1"/>
                <c:pt idx="0">
                  <c:v>Average</c:v>
                </c:pt>
              </c:strCache>
            </c:strRef>
          </c:tx>
          <c:spPr>
            <a:ln w="38100">
              <a:solidFill>
                <a:srgbClr val="002060"/>
              </a:solidFill>
            </a:ln>
          </c:spPr>
          <c:marker>
            <c:symbol val="none"/>
          </c:marker>
          <c:dLbls>
            <c:dLbl>
              <c:idx val="1"/>
              <c:layout>
                <c:manualLayout>
                  <c:x val="-1.4661654612747049E-2"/>
                  <c:y val="-1.0090555986456732E-2"/>
                </c:manualLayout>
              </c:layout>
              <c:tx>
                <c:rich>
                  <a:bodyPr/>
                  <a:lstStyle/>
                  <a:p>
                    <a:r>
                      <a:rPr lang="en-US"/>
                      <a:t>CL</a:t>
                    </a:r>
                  </a:p>
                </c:rich>
              </c:tx>
              <c:showVal val="1"/>
            </c:dLbl>
            <c:dLbl>
              <c:idx val="61"/>
              <c:layout>
                <c:manualLayout>
                  <c:x val="-1.4661654612747039E-2"/>
                  <c:y val="-1.0090555986456732E-2"/>
                </c:manualLayout>
              </c:layout>
              <c:showVal val="1"/>
            </c:dLbl>
            <c:delete val="1"/>
          </c:dLbls>
          <c:cat>
            <c:strRef>
              <c:f>XmRdata5!$A$2:$A$63</c:f>
              <c:strCache>
                <c:ptCount val="62"/>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strCache>
            </c:strRef>
          </c:cat>
          <c:val>
            <c:numRef>
              <c:f>XmRdata5!$F$2:$F$63</c:f>
              <c:numCache>
                <c:formatCode>0.00</c:formatCode>
                <c:ptCount val="62"/>
                <c:pt idx="0">
                  <c:v>2.2036111111111123</c:v>
                </c:pt>
                <c:pt idx="1">
                  <c:v>2.2036111111111123</c:v>
                </c:pt>
                <c:pt idx="2">
                  <c:v>2.2036111111111123</c:v>
                </c:pt>
                <c:pt idx="3">
                  <c:v>2.2036111111111123</c:v>
                </c:pt>
                <c:pt idx="4">
                  <c:v>2.2036111111111123</c:v>
                </c:pt>
                <c:pt idx="5">
                  <c:v>2.2036111111111123</c:v>
                </c:pt>
                <c:pt idx="6">
                  <c:v>2.2036111111111123</c:v>
                </c:pt>
                <c:pt idx="7">
                  <c:v>2.2036111111111123</c:v>
                </c:pt>
                <c:pt idx="8">
                  <c:v>2.2036111111111123</c:v>
                </c:pt>
                <c:pt idx="9">
                  <c:v>2.2036111111111123</c:v>
                </c:pt>
                <c:pt idx="10">
                  <c:v>2.2036111111111123</c:v>
                </c:pt>
                <c:pt idx="11">
                  <c:v>2.2036111111111123</c:v>
                </c:pt>
                <c:pt idx="12">
                  <c:v>2.2036111111111123</c:v>
                </c:pt>
                <c:pt idx="13">
                  <c:v>2.2036111111111123</c:v>
                </c:pt>
                <c:pt idx="14">
                  <c:v>2.2036111111111123</c:v>
                </c:pt>
                <c:pt idx="15">
                  <c:v>2.2036111111111123</c:v>
                </c:pt>
                <c:pt idx="16">
                  <c:v>2.2036111111111123</c:v>
                </c:pt>
                <c:pt idx="17">
                  <c:v>2.2036111111111123</c:v>
                </c:pt>
                <c:pt idx="18">
                  <c:v>2.2036111111111123</c:v>
                </c:pt>
                <c:pt idx="19">
                  <c:v>2.2036111111111123</c:v>
                </c:pt>
                <c:pt idx="20">
                  <c:v>2.2036111111111123</c:v>
                </c:pt>
                <c:pt idx="21">
                  <c:v>2.2036111111111123</c:v>
                </c:pt>
                <c:pt idx="22">
                  <c:v>2.2036111111111123</c:v>
                </c:pt>
                <c:pt idx="23">
                  <c:v>2.2036111111111123</c:v>
                </c:pt>
                <c:pt idx="24">
                  <c:v>2.2036111111111123</c:v>
                </c:pt>
                <c:pt idx="25">
                  <c:v>2.2036111111111123</c:v>
                </c:pt>
                <c:pt idx="26">
                  <c:v>2.2036111111111123</c:v>
                </c:pt>
                <c:pt idx="27">
                  <c:v>2.2036111111111123</c:v>
                </c:pt>
                <c:pt idx="28">
                  <c:v>2.2036111111111123</c:v>
                </c:pt>
                <c:pt idx="29">
                  <c:v>2.2036111111111123</c:v>
                </c:pt>
                <c:pt idx="30">
                  <c:v>2.2036111111111123</c:v>
                </c:pt>
                <c:pt idx="31">
                  <c:v>2.2036111111111123</c:v>
                </c:pt>
                <c:pt idx="32">
                  <c:v>2.2036111111111123</c:v>
                </c:pt>
                <c:pt idx="33">
                  <c:v>2.2036111111111123</c:v>
                </c:pt>
                <c:pt idx="34">
                  <c:v>2.2036111111111123</c:v>
                </c:pt>
                <c:pt idx="35">
                  <c:v>2.2036111111111123</c:v>
                </c:pt>
                <c:pt idx="36">
                  <c:v>0.89615384615384641</c:v>
                </c:pt>
                <c:pt idx="37">
                  <c:v>0.89615384615384641</c:v>
                </c:pt>
                <c:pt idx="38">
                  <c:v>0.89615384615384641</c:v>
                </c:pt>
                <c:pt idx="39">
                  <c:v>0.89615384615384641</c:v>
                </c:pt>
                <c:pt idx="40">
                  <c:v>0.89615384615384641</c:v>
                </c:pt>
                <c:pt idx="41">
                  <c:v>0.89615384615384641</c:v>
                </c:pt>
                <c:pt idx="42">
                  <c:v>0.89615384615384641</c:v>
                </c:pt>
                <c:pt idx="43">
                  <c:v>0.89615384615384641</c:v>
                </c:pt>
                <c:pt idx="44">
                  <c:v>0.89615384615384641</c:v>
                </c:pt>
                <c:pt idx="45">
                  <c:v>0.89615384615384641</c:v>
                </c:pt>
                <c:pt idx="46">
                  <c:v>0.89615384615384641</c:v>
                </c:pt>
                <c:pt idx="47">
                  <c:v>0.89615384615384641</c:v>
                </c:pt>
                <c:pt idx="48">
                  <c:v>0.89615384615384641</c:v>
                </c:pt>
                <c:pt idx="49">
                  <c:v>0.89615384615384641</c:v>
                </c:pt>
                <c:pt idx="50">
                  <c:v>0.89615384615384641</c:v>
                </c:pt>
                <c:pt idx="51">
                  <c:v>0.89615384615384641</c:v>
                </c:pt>
                <c:pt idx="52">
                  <c:v>0.89615384615384641</c:v>
                </c:pt>
                <c:pt idx="53">
                  <c:v>0.89615384615384641</c:v>
                </c:pt>
                <c:pt idx="54">
                  <c:v>0.89615384615384641</c:v>
                </c:pt>
                <c:pt idx="55">
                  <c:v>0.89615384615384641</c:v>
                </c:pt>
                <c:pt idx="56">
                  <c:v>0.89615384615384641</c:v>
                </c:pt>
                <c:pt idx="57">
                  <c:v>0.89615384615384641</c:v>
                </c:pt>
                <c:pt idx="58">
                  <c:v>0.89615384615384641</c:v>
                </c:pt>
                <c:pt idx="59">
                  <c:v>0.89615384615384641</c:v>
                </c:pt>
                <c:pt idx="60">
                  <c:v>0.89615384615384641</c:v>
                </c:pt>
                <c:pt idx="61">
                  <c:v>0.89615384615384641</c:v>
                </c:pt>
              </c:numCache>
            </c:numRef>
          </c:val>
        </c:ser>
        <c:ser>
          <c:idx val="5"/>
          <c:order val="5"/>
          <c:tx>
            <c:strRef>
              <c:f>XmRdata5!$G$1</c:f>
              <c:strCache>
                <c:ptCount val="1"/>
                <c:pt idx="0">
                  <c:v> -1 Sigma</c:v>
                </c:pt>
              </c:strCache>
            </c:strRef>
          </c:tx>
          <c:marker>
            <c:symbol val="none"/>
          </c:marker>
          <c:dLbls>
            <c:dLbl>
              <c:idx val="47"/>
              <c:layout>
                <c:manualLayout>
                  <c:x val="-2.3458647380395242E-2"/>
                  <c:y val="2.4217334367496141E-2"/>
                </c:manualLayout>
              </c:layout>
              <c:showVal val="1"/>
            </c:dLbl>
            <c:delete val="1"/>
          </c:dLbls>
          <c:cat>
            <c:strRef>
              <c:f>XmRdata5!$A$2:$A$63</c:f>
              <c:strCache>
                <c:ptCount val="62"/>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strCache>
            </c:strRef>
          </c:cat>
          <c:val>
            <c:numRef>
              <c:f>XmRdata5!$G$2:$G$63</c:f>
              <c:numCache>
                <c:formatCode>0.00</c:formatCode>
                <c:ptCount val="62"/>
                <c:pt idx="0">
                  <c:v>1.4479177777777776</c:v>
                </c:pt>
                <c:pt idx="1">
                  <c:v>1.4479177777777776</c:v>
                </c:pt>
                <c:pt idx="2">
                  <c:v>1.4479177777777776</c:v>
                </c:pt>
                <c:pt idx="3">
                  <c:v>1.4479177777777776</c:v>
                </c:pt>
                <c:pt idx="4">
                  <c:v>1.4479177777777776</c:v>
                </c:pt>
                <c:pt idx="5">
                  <c:v>1.4479177777777776</c:v>
                </c:pt>
                <c:pt idx="6">
                  <c:v>1.4479177777777776</c:v>
                </c:pt>
                <c:pt idx="7">
                  <c:v>1.4479177777777776</c:v>
                </c:pt>
                <c:pt idx="8">
                  <c:v>1.4479177777777776</c:v>
                </c:pt>
                <c:pt idx="9">
                  <c:v>1.4479177777777776</c:v>
                </c:pt>
                <c:pt idx="10">
                  <c:v>1.4479177777777776</c:v>
                </c:pt>
                <c:pt idx="11">
                  <c:v>1.4479177777777776</c:v>
                </c:pt>
                <c:pt idx="12">
                  <c:v>1.4479177777777776</c:v>
                </c:pt>
                <c:pt idx="13">
                  <c:v>1.4479177777777776</c:v>
                </c:pt>
                <c:pt idx="14">
                  <c:v>1.4479177777777776</c:v>
                </c:pt>
                <c:pt idx="15">
                  <c:v>1.4479177777777776</c:v>
                </c:pt>
                <c:pt idx="16">
                  <c:v>1.4479177777777776</c:v>
                </c:pt>
                <c:pt idx="17">
                  <c:v>1.4479177777777776</c:v>
                </c:pt>
                <c:pt idx="18">
                  <c:v>1.4479177777777776</c:v>
                </c:pt>
                <c:pt idx="19">
                  <c:v>1.4479177777777776</c:v>
                </c:pt>
                <c:pt idx="20">
                  <c:v>1.4479177777777776</c:v>
                </c:pt>
                <c:pt idx="21">
                  <c:v>1.4479177777777776</c:v>
                </c:pt>
                <c:pt idx="22">
                  <c:v>1.4479177777777776</c:v>
                </c:pt>
                <c:pt idx="23">
                  <c:v>1.4479177777777776</c:v>
                </c:pt>
                <c:pt idx="24">
                  <c:v>1.4479177777777776</c:v>
                </c:pt>
                <c:pt idx="25">
                  <c:v>1.4479177777777776</c:v>
                </c:pt>
                <c:pt idx="26">
                  <c:v>1.4479177777777776</c:v>
                </c:pt>
                <c:pt idx="27">
                  <c:v>1.4479177777777776</c:v>
                </c:pt>
                <c:pt idx="28">
                  <c:v>1.4479177777777776</c:v>
                </c:pt>
                <c:pt idx="29">
                  <c:v>1.4479177777777776</c:v>
                </c:pt>
                <c:pt idx="30">
                  <c:v>1.4479177777777776</c:v>
                </c:pt>
                <c:pt idx="31">
                  <c:v>1.4479177777777776</c:v>
                </c:pt>
                <c:pt idx="32">
                  <c:v>1.4479177777777776</c:v>
                </c:pt>
                <c:pt idx="33">
                  <c:v>1.4479177777777776</c:v>
                </c:pt>
                <c:pt idx="34">
                  <c:v>1.4479177777777776</c:v>
                </c:pt>
                <c:pt idx="35">
                  <c:v>1.4479177777777776</c:v>
                </c:pt>
                <c:pt idx="36">
                  <c:v>0.58343333333333292</c:v>
                </c:pt>
                <c:pt idx="37">
                  <c:v>0.58343333333333292</c:v>
                </c:pt>
                <c:pt idx="38">
                  <c:v>0.58343333333333292</c:v>
                </c:pt>
                <c:pt idx="39">
                  <c:v>0.58343333333333292</c:v>
                </c:pt>
                <c:pt idx="40">
                  <c:v>0.58343333333333292</c:v>
                </c:pt>
                <c:pt idx="41">
                  <c:v>0.58343333333333292</c:v>
                </c:pt>
                <c:pt idx="42">
                  <c:v>0.58343333333333292</c:v>
                </c:pt>
                <c:pt idx="43">
                  <c:v>0.58343333333333292</c:v>
                </c:pt>
                <c:pt idx="44">
                  <c:v>0.58343333333333292</c:v>
                </c:pt>
                <c:pt idx="45">
                  <c:v>0.58343333333333292</c:v>
                </c:pt>
                <c:pt idx="46">
                  <c:v>0.58343333333333292</c:v>
                </c:pt>
                <c:pt idx="47">
                  <c:v>0.58343333333333292</c:v>
                </c:pt>
                <c:pt idx="48">
                  <c:v>0.58343333333333292</c:v>
                </c:pt>
                <c:pt idx="49">
                  <c:v>0.58343333333333292</c:v>
                </c:pt>
                <c:pt idx="50">
                  <c:v>0.58343333333333292</c:v>
                </c:pt>
                <c:pt idx="51">
                  <c:v>0.58343333333333292</c:v>
                </c:pt>
                <c:pt idx="52">
                  <c:v>0.58343333333333292</c:v>
                </c:pt>
                <c:pt idx="53">
                  <c:v>0.58343333333333292</c:v>
                </c:pt>
                <c:pt idx="54">
                  <c:v>0.58343333333333292</c:v>
                </c:pt>
                <c:pt idx="55">
                  <c:v>0.58343333333333292</c:v>
                </c:pt>
                <c:pt idx="56">
                  <c:v>0.58343333333333292</c:v>
                </c:pt>
                <c:pt idx="57">
                  <c:v>0.58343333333333292</c:v>
                </c:pt>
                <c:pt idx="58">
                  <c:v>0.58343333333333292</c:v>
                </c:pt>
                <c:pt idx="59">
                  <c:v>0.58343333333333292</c:v>
                </c:pt>
                <c:pt idx="60">
                  <c:v>0.58343333333333292</c:v>
                </c:pt>
                <c:pt idx="61">
                  <c:v>0.58343333333333292</c:v>
                </c:pt>
              </c:numCache>
            </c:numRef>
          </c:val>
        </c:ser>
        <c:ser>
          <c:idx val="6"/>
          <c:order val="6"/>
          <c:tx>
            <c:strRef>
              <c:f>XmRdata5!$H$1</c:f>
              <c:strCache>
                <c:ptCount val="1"/>
                <c:pt idx="0">
                  <c:v> -2 Sigma</c:v>
                </c:pt>
              </c:strCache>
            </c:strRef>
          </c:tx>
          <c:marker>
            <c:symbol val="none"/>
          </c:marker>
          <c:dLbls>
            <c:dLbl>
              <c:idx val="41"/>
              <c:layout>
                <c:manualLayout>
                  <c:x val="-2.052631645784584E-2"/>
                  <c:y val="1.2108667183748064E-2"/>
                </c:manualLayout>
              </c:layout>
              <c:showVal val="1"/>
            </c:dLbl>
            <c:delete val="1"/>
          </c:dLbls>
          <c:cat>
            <c:strRef>
              <c:f>XmRdata5!$A$2:$A$63</c:f>
              <c:strCache>
                <c:ptCount val="62"/>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strCache>
            </c:strRef>
          </c:cat>
          <c:val>
            <c:numRef>
              <c:f>XmRdata5!$H$2:$H$63</c:f>
              <c:numCache>
                <c:formatCode>0.00</c:formatCode>
                <c:ptCount val="62"/>
                <c:pt idx="0">
                  <c:v>0.69222444444444464</c:v>
                </c:pt>
                <c:pt idx="1">
                  <c:v>0.69222444444444464</c:v>
                </c:pt>
                <c:pt idx="2">
                  <c:v>0.69222444444444464</c:v>
                </c:pt>
                <c:pt idx="3">
                  <c:v>0.69222444444444464</c:v>
                </c:pt>
                <c:pt idx="4">
                  <c:v>0.69222444444444464</c:v>
                </c:pt>
                <c:pt idx="5">
                  <c:v>0.69222444444444464</c:v>
                </c:pt>
                <c:pt idx="6">
                  <c:v>0.69222444444444464</c:v>
                </c:pt>
                <c:pt idx="7">
                  <c:v>0.69222444444444464</c:v>
                </c:pt>
                <c:pt idx="8">
                  <c:v>0.69222444444444464</c:v>
                </c:pt>
                <c:pt idx="9">
                  <c:v>0.69222444444444464</c:v>
                </c:pt>
                <c:pt idx="10">
                  <c:v>0.69222444444444464</c:v>
                </c:pt>
                <c:pt idx="11">
                  <c:v>0.69222444444444464</c:v>
                </c:pt>
                <c:pt idx="12">
                  <c:v>0.69222444444444464</c:v>
                </c:pt>
                <c:pt idx="13">
                  <c:v>0.69222444444444464</c:v>
                </c:pt>
                <c:pt idx="14">
                  <c:v>0.69222444444444464</c:v>
                </c:pt>
                <c:pt idx="15">
                  <c:v>0.69222444444444464</c:v>
                </c:pt>
                <c:pt idx="16">
                  <c:v>0.69222444444444464</c:v>
                </c:pt>
                <c:pt idx="17">
                  <c:v>0.69222444444444464</c:v>
                </c:pt>
                <c:pt idx="18">
                  <c:v>0.69222444444444464</c:v>
                </c:pt>
                <c:pt idx="19">
                  <c:v>0.69222444444444464</c:v>
                </c:pt>
                <c:pt idx="20">
                  <c:v>0.69222444444444464</c:v>
                </c:pt>
                <c:pt idx="21">
                  <c:v>0.69222444444444464</c:v>
                </c:pt>
                <c:pt idx="22">
                  <c:v>0.69222444444444464</c:v>
                </c:pt>
                <c:pt idx="23">
                  <c:v>0.69222444444444464</c:v>
                </c:pt>
                <c:pt idx="24">
                  <c:v>0.69222444444444464</c:v>
                </c:pt>
                <c:pt idx="25">
                  <c:v>0.69222444444444464</c:v>
                </c:pt>
                <c:pt idx="26">
                  <c:v>0.69222444444444464</c:v>
                </c:pt>
                <c:pt idx="27">
                  <c:v>0.69222444444444464</c:v>
                </c:pt>
                <c:pt idx="28">
                  <c:v>0.69222444444444464</c:v>
                </c:pt>
                <c:pt idx="29">
                  <c:v>0.69222444444444464</c:v>
                </c:pt>
                <c:pt idx="30">
                  <c:v>0.69222444444444464</c:v>
                </c:pt>
                <c:pt idx="31">
                  <c:v>0.69222444444444464</c:v>
                </c:pt>
                <c:pt idx="32">
                  <c:v>0.69222444444444464</c:v>
                </c:pt>
                <c:pt idx="33">
                  <c:v>0.69222444444444464</c:v>
                </c:pt>
                <c:pt idx="34">
                  <c:v>0.69222444444444464</c:v>
                </c:pt>
                <c:pt idx="35">
                  <c:v>0.69222444444444464</c:v>
                </c:pt>
                <c:pt idx="36">
                  <c:v>0.27071282051282042</c:v>
                </c:pt>
                <c:pt idx="37">
                  <c:v>0.27071282051282042</c:v>
                </c:pt>
                <c:pt idx="38">
                  <c:v>0.27071282051282042</c:v>
                </c:pt>
                <c:pt idx="39">
                  <c:v>0.27071282051282042</c:v>
                </c:pt>
                <c:pt idx="40">
                  <c:v>0.27071282051282042</c:v>
                </c:pt>
                <c:pt idx="41">
                  <c:v>0.27071282051282042</c:v>
                </c:pt>
                <c:pt idx="42">
                  <c:v>0.27071282051282042</c:v>
                </c:pt>
                <c:pt idx="43">
                  <c:v>0.27071282051282042</c:v>
                </c:pt>
                <c:pt idx="44">
                  <c:v>0.27071282051282042</c:v>
                </c:pt>
                <c:pt idx="45">
                  <c:v>0.27071282051282042</c:v>
                </c:pt>
                <c:pt idx="46">
                  <c:v>0.27071282051282042</c:v>
                </c:pt>
                <c:pt idx="47">
                  <c:v>0.27071282051282042</c:v>
                </c:pt>
                <c:pt idx="48">
                  <c:v>0.27071282051282042</c:v>
                </c:pt>
                <c:pt idx="49">
                  <c:v>0.27071282051282042</c:v>
                </c:pt>
                <c:pt idx="50">
                  <c:v>0.27071282051282042</c:v>
                </c:pt>
                <c:pt idx="51">
                  <c:v>0.27071282051282042</c:v>
                </c:pt>
                <c:pt idx="52">
                  <c:v>0.27071282051282042</c:v>
                </c:pt>
                <c:pt idx="53">
                  <c:v>0.27071282051282042</c:v>
                </c:pt>
                <c:pt idx="54">
                  <c:v>0.27071282051282042</c:v>
                </c:pt>
                <c:pt idx="55">
                  <c:v>0.27071282051282042</c:v>
                </c:pt>
                <c:pt idx="56">
                  <c:v>0.27071282051282042</c:v>
                </c:pt>
                <c:pt idx="57">
                  <c:v>0.27071282051282042</c:v>
                </c:pt>
                <c:pt idx="58">
                  <c:v>0.27071282051282042</c:v>
                </c:pt>
                <c:pt idx="59">
                  <c:v>0.27071282051282042</c:v>
                </c:pt>
                <c:pt idx="60">
                  <c:v>0.27071282051282042</c:v>
                </c:pt>
                <c:pt idx="61">
                  <c:v>0.27071282051282042</c:v>
                </c:pt>
              </c:numCache>
            </c:numRef>
          </c:val>
        </c:ser>
        <c:ser>
          <c:idx val="7"/>
          <c:order val="7"/>
          <c:tx>
            <c:strRef>
              <c:f>XmRdata5!$I$1</c:f>
              <c:strCache>
                <c:ptCount val="1"/>
                <c:pt idx="0">
                  <c:v>LCL</c:v>
                </c:pt>
              </c:strCache>
            </c:strRef>
          </c:tx>
          <c:spPr>
            <a:ln w="38100">
              <a:solidFill>
                <a:srgbClr val="C00000"/>
              </a:solidFill>
            </a:ln>
          </c:spPr>
          <c:marker>
            <c:symbol val="none"/>
          </c:marker>
          <c:dLbls>
            <c:dLbl>
              <c:idx val="1"/>
              <c:layout>
                <c:manualLayout>
                  <c:x val="-1.4661654612747049E-2"/>
                  <c:y val="-1.0090555986456732E-2"/>
                </c:manualLayout>
              </c:layout>
              <c:tx>
                <c:rich>
                  <a:bodyPr/>
                  <a:lstStyle/>
                  <a:p>
                    <a:r>
                      <a:rPr lang="en-US" b="1">
                        <a:solidFill>
                          <a:srgbClr val="002060"/>
                        </a:solidFill>
                      </a:rPr>
                      <a:t>LCL</a:t>
                    </a:r>
                    <a:endParaRPr lang="en-US"/>
                  </a:p>
                </c:rich>
              </c:tx>
              <c:showVal val="1"/>
            </c:dLbl>
            <c:dLbl>
              <c:idx val="61"/>
              <c:layout>
                <c:manualLayout>
                  <c:x val="-1.4661654612746921E-2"/>
                  <c:y val="-1.0090555986456732E-2"/>
                </c:manualLayout>
              </c:layout>
              <c:showVal val="1"/>
            </c:dLbl>
            <c:delete val="1"/>
            <c:txPr>
              <a:bodyPr/>
              <a:lstStyle/>
              <a:p>
                <a:pPr>
                  <a:defRPr b="1">
                    <a:solidFill>
                      <a:srgbClr val="002060"/>
                    </a:solidFill>
                  </a:defRPr>
                </a:pPr>
                <a:endParaRPr lang="en-US"/>
              </a:p>
            </c:txPr>
          </c:dLbls>
          <c:cat>
            <c:strRef>
              <c:f>XmRdata5!$A$2:$A$63</c:f>
              <c:strCache>
                <c:ptCount val="62"/>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strCache>
            </c:strRef>
          </c:cat>
          <c:val>
            <c:numRef>
              <c:f>XmRdata5!$I$2:$I$63</c:f>
              <c:numCache>
                <c:formatCode>0.00</c:formatCode>
                <c:ptCount val="62"/>
                <c:pt idx="0">
                  <c:v>-6.3468888888888589E-2</c:v>
                </c:pt>
                <c:pt idx="1">
                  <c:v>-6.3468888888888589E-2</c:v>
                </c:pt>
                <c:pt idx="2">
                  <c:v>-6.3468888888888589E-2</c:v>
                </c:pt>
                <c:pt idx="3">
                  <c:v>-6.3468888888888589E-2</c:v>
                </c:pt>
                <c:pt idx="4">
                  <c:v>-6.3468888888888589E-2</c:v>
                </c:pt>
                <c:pt idx="5">
                  <c:v>-6.3468888888888589E-2</c:v>
                </c:pt>
                <c:pt idx="6">
                  <c:v>-6.3468888888888589E-2</c:v>
                </c:pt>
                <c:pt idx="7">
                  <c:v>-6.3468888888888589E-2</c:v>
                </c:pt>
                <c:pt idx="8">
                  <c:v>-6.3468888888888589E-2</c:v>
                </c:pt>
                <c:pt idx="9">
                  <c:v>-6.3468888888888589E-2</c:v>
                </c:pt>
                <c:pt idx="10">
                  <c:v>-6.3468888888888589E-2</c:v>
                </c:pt>
                <c:pt idx="11">
                  <c:v>-6.3468888888888589E-2</c:v>
                </c:pt>
                <c:pt idx="12">
                  <c:v>-6.3468888888888589E-2</c:v>
                </c:pt>
                <c:pt idx="13">
                  <c:v>-6.3468888888888589E-2</c:v>
                </c:pt>
                <c:pt idx="14">
                  <c:v>-6.3468888888888589E-2</c:v>
                </c:pt>
                <c:pt idx="15">
                  <c:v>-6.3468888888888589E-2</c:v>
                </c:pt>
                <c:pt idx="16">
                  <c:v>-6.3468888888888589E-2</c:v>
                </c:pt>
                <c:pt idx="17">
                  <c:v>-6.3468888888888589E-2</c:v>
                </c:pt>
                <c:pt idx="18">
                  <c:v>-6.3468888888888589E-2</c:v>
                </c:pt>
                <c:pt idx="19">
                  <c:v>-6.3468888888888589E-2</c:v>
                </c:pt>
                <c:pt idx="20">
                  <c:v>-6.3468888888888589E-2</c:v>
                </c:pt>
                <c:pt idx="21">
                  <c:v>-6.3468888888888589E-2</c:v>
                </c:pt>
                <c:pt idx="22">
                  <c:v>-6.3468888888888589E-2</c:v>
                </c:pt>
                <c:pt idx="23">
                  <c:v>-6.3468888888888589E-2</c:v>
                </c:pt>
                <c:pt idx="24">
                  <c:v>-6.3468888888888589E-2</c:v>
                </c:pt>
                <c:pt idx="25">
                  <c:v>-6.3468888888888589E-2</c:v>
                </c:pt>
                <c:pt idx="26">
                  <c:v>-6.3468888888888589E-2</c:v>
                </c:pt>
                <c:pt idx="27">
                  <c:v>-6.3468888888888589E-2</c:v>
                </c:pt>
                <c:pt idx="28">
                  <c:v>-6.3468888888888589E-2</c:v>
                </c:pt>
                <c:pt idx="29">
                  <c:v>-6.3468888888888589E-2</c:v>
                </c:pt>
                <c:pt idx="30">
                  <c:v>-6.3468888888888589E-2</c:v>
                </c:pt>
                <c:pt idx="31">
                  <c:v>-6.3468888888888589E-2</c:v>
                </c:pt>
                <c:pt idx="32">
                  <c:v>-6.3468888888888589E-2</c:v>
                </c:pt>
                <c:pt idx="33">
                  <c:v>-6.3468888888888589E-2</c:v>
                </c:pt>
                <c:pt idx="34">
                  <c:v>-6.3468888888888589E-2</c:v>
                </c:pt>
                <c:pt idx="35">
                  <c:v>-6.3468888888888589E-2</c:v>
                </c:pt>
                <c:pt idx="36">
                  <c:v>-4.2007692307692433E-2</c:v>
                </c:pt>
                <c:pt idx="37">
                  <c:v>-4.2007692307692433E-2</c:v>
                </c:pt>
                <c:pt idx="38">
                  <c:v>-4.2007692307692433E-2</c:v>
                </c:pt>
                <c:pt idx="39">
                  <c:v>-4.2007692307692433E-2</c:v>
                </c:pt>
                <c:pt idx="40">
                  <c:v>-4.2007692307692433E-2</c:v>
                </c:pt>
                <c:pt idx="41">
                  <c:v>-4.2007692307692433E-2</c:v>
                </c:pt>
                <c:pt idx="42">
                  <c:v>-4.2007692307692433E-2</c:v>
                </c:pt>
                <c:pt idx="43">
                  <c:v>-4.2007692307692433E-2</c:v>
                </c:pt>
                <c:pt idx="44">
                  <c:v>-4.2007692307692433E-2</c:v>
                </c:pt>
                <c:pt idx="45">
                  <c:v>-4.2007692307692433E-2</c:v>
                </c:pt>
                <c:pt idx="46">
                  <c:v>-4.2007692307692433E-2</c:v>
                </c:pt>
                <c:pt idx="47">
                  <c:v>-4.2007692307692433E-2</c:v>
                </c:pt>
                <c:pt idx="48">
                  <c:v>-4.2007692307692433E-2</c:v>
                </c:pt>
                <c:pt idx="49">
                  <c:v>-4.2007692307692433E-2</c:v>
                </c:pt>
                <c:pt idx="50">
                  <c:v>-4.2007692307692433E-2</c:v>
                </c:pt>
                <c:pt idx="51">
                  <c:v>-4.2007692307692433E-2</c:v>
                </c:pt>
                <c:pt idx="52">
                  <c:v>-4.2007692307692433E-2</c:v>
                </c:pt>
                <c:pt idx="53">
                  <c:v>-4.2007692307692433E-2</c:v>
                </c:pt>
                <c:pt idx="54">
                  <c:v>-4.2007692307692433E-2</c:v>
                </c:pt>
                <c:pt idx="55">
                  <c:v>-4.2007692307692433E-2</c:v>
                </c:pt>
                <c:pt idx="56">
                  <c:v>-4.2007692307692433E-2</c:v>
                </c:pt>
                <c:pt idx="57">
                  <c:v>-4.2007692307692433E-2</c:v>
                </c:pt>
                <c:pt idx="58">
                  <c:v>-4.2007692307692433E-2</c:v>
                </c:pt>
                <c:pt idx="59">
                  <c:v>-4.2007692307692433E-2</c:v>
                </c:pt>
                <c:pt idx="60">
                  <c:v>-4.2007692307692433E-2</c:v>
                </c:pt>
                <c:pt idx="61">
                  <c:v>-4.2007692307692433E-2</c:v>
                </c:pt>
              </c:numCache>
            </c:numRef>
          </c:val>
        </c:ser>
        <c:marker val="1"/>
        <c:axId val="138715136"/>
        <c:axId val="138717056"/>
      </c:lineChart>
      <c:catAx>
        <c:axId val="138715136"/>
        <c:scaling>
          <c:orientation val="minMax"/>
        </c:scaling>
        <c:axPos val="b"/>
        <c:title>
          <c:tx>
            <c:rich>
              <a:bodyPr/>
              <a:lstStyle/>
              <a:p>
                <a:pPr>
                  <a:defRPr/>
                </a:pPr>
                <a:r>
                  <a:rPr lang="en-US"/>
                  <a:t>2008 - 2013</a:t>
                </a:r>
              </a:p>
            </c:rich>
          </c:tx>
          <c:layout/>
        </c:title>
        <c:tickLblPos val="nextTo"/>
        <c:txPr>
          <a:bodyPr/>
          <a:lstStyle/>
          <a:p>
            <a:pPr>
              <a:defRPr b="1">
                <a:solidFill>
                  <a:srgbClr val="002060"/>
                </a:solidFill>
              </a:defRPr>
            </a:pPr>
            <a:endParaRPr lang="en-US"/>
          </a:p>
        </c:txPr>
        <c:crossAx val="138717056"/>
        <c:crossesAt val="-0.60000000000000031"/>
        <c:lblAlgn val="ctr"/>
        <c:lblOffset val="100"/>
      </c:catAx>
      <c:valAx>
        <c:axId val="138717056"/>
        <c:scaling>
          <c:orientation val="minMax"/>
          <c:min val="-0.60000000000000031"/>
        </c:scaling>
        <c:axPos val="l"/>
        <c:title>
          <c:tx>
            <c:rich>
              <a:bodyPr/>
              <a:lstStyle/>
              <a:p>
                <a:pPr>
                  <a:defRPr>
                    <a:solidFill>
                      <a:srgbClr val="002060"/>
                    </a:solidFill>
                  </a:defRPr>
                </a:pPr>
                <a:r>
                  <a:rPr lang="en-US">
                    <a:solidFill>
                      <a:srgbClr val="002060"/>
                    </a:solidFill>
                  </a:rPr>
                  <a:t>Facility Acquired Pressure Ulcers per 1000 Patient Days</a:t>
                </a:r>
              </a:p>
            </c:rich>
          </c:tx>
          <c:layout/>
        </c:title>
        <c:numFmt formatCode="0.00" sourceLinked="1"/>
        <c:tickLblPos val="nextTo"/>
        <c:txPr>
          <a:bodyPr/>
          <a:lstStyle/>
          <a:p>
            <a:pPr>
              <a:defRPr b="1">
                <a:solidFill>
                  <a:srgbClr val="002060"/>
                </a:solidFill>
              </a:defRPr>
            </a:pPr>
            <a:endParaRPr lang="en-US"/>
          </a:p>
        </c:txPr>
        <c:crossAx val="138715136"/>
        <c:crosses val="autoZero"/>
        <c:crossBetween val="midCat"/>
      </c:valAx>
    </c:plotArea>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800"/>
            </a:pPr>
            <a:r>
              <a:rPr lang="en-US"/>
              <a:t>Long Term Care - Falls per 1000 Patient Days </a:t>
            </a:r>
          </a:p>
        </c:rich>
      </c:tx>
      <c:layout/>
    </c:title>
    <c:plotArea>
      <c:layout>
        <c:manualLayout>
          <c:layoutTarget val="inner"/>
          <c:xMode val="edge"/>
          <c:yMode val="edge"/>
          <c:x val="9.8285327716697748E-2"/>
          <c:y val="0.11721920802426898"/>
          <c:w val="0.88328260747011633"/>
          <c:h val="0.71325375495841969"/>
        </c:manualLayout>
      </c:layout>
      <c:lineChart>
        <c:grouping val="standard"/>
        <c:ser>
          <c:idx val="0"/>
          <c:order val="0"/>
          <c:tx>
            <c:strRef>
              <c:f>'14'!$X$1</c:f>
              <c:strCache>
                <c:ptCount val="1"/>
                <c:pt idx="0">
                  <c:v>Rate</c:v>
                </c:pt>
              </c:strCache>
            </c:strRef>
          </c:tx>
          <c:spPr>
            <a:ln w="38100">
              <a:solidFill>
                <a:srgbClr val="000080"/>
              </a:solidFill>
              <a:prstDash val="solid"/>
            </a:ln>
            <a:effectLst/>
          </c:spPr>
          <c:marker>
            <c:symbol val="square"/>
            <c:size val="6"/>
            <c:spPr>
              <a:solidFill>
                <a:srgbClr val="72B633"/>
              </a:solidFill>
              <a:ln>
                <a:solidFill>
                  <a:srgbClr val="72B633"/>
                </a:solidFill>
                <a:prstDash val="solid"/>
              </a:ln>
            </c:spPr>
          </c:marker>
          <c:dLbls>
            <c:dLbl>
              <c:idx val="35"/>
              <c:layout>
                <c:manualLayout>
                  <c:x val="-2.9328401344025767E-2"/>
                  <c:y val="1.609195305204374E-2"/>
                </c:manualLayout>
              </c:layout>
              <c:showVal val="1"/>
            </c:dLbl>
            <c:dLbl>
              <c:idx val="36"/>
              <c:layout>
                <c:manualLayout>
                  <c:x val="-8.6260003953017566E-3"/>
                  <c:y val="5.0957851331471862E-2"/>
                </c:manualLayout>
              </c:layout>
              <c:showVal val="1"/>
            </c:dLbl>
            <c:dLbl>
              <c:idx val="37"/>
              <c:delete val="1"/>
            </c:dLbl>
            <c:dLbl>
              <c:idx val="38"/>
              <c:layout>
                <c:manualLayout>
                  <c:x val="-4.1404801897448433E-2"/>
                  <c:y val="-2.9501913928746896E-2"/>
                </c:manualLayout>
              </c:layout>
              <c:showVal val="1"/>
            </c:dLbl>
            <c:dLbl>
              <c:idx val="39"/>
              <c:layout>
                <c:manualLayout>
                  <c:x val="0"/>
                  <c:y val="-3.7547890454771846E-2"/>
                </c:manualLayout>
              </c:layout>
              <c:showVal val="1"/>
            </c:dLbl>
            <c:dLbl>
              <c:idx val="44"/>
              <c:layout>
                <c:manualLayout>
                  <c:x val="-1.0351200474361956E-2"/>
                  <c:y val="-2.6819921753406251E-2"/>
                </c:manualLayout>
              </c:layout>
              <c:showVal val="1"/>
            </c:dLbl>
            <c:dLbl>
              <c:idx val="45"/>
              <c:layout>
                <c:manualLayout>
                  <c:x val="-1.7252000790603501E-3"/>
                  <c:y val="2.6819921753406251E-2"/>
                </c:manualLayout>
              </c:layout>
              <c:showVal val="1"/>
            </c:dLbl>
            <c:dLbl>
              <c:idx val="46"/>
              <c:layout>
                <c:manualLayout>
                  <c:x val="0"/>
                  <c:y val="-4.2911874805449994E-2"/>
                </c:manualLayout>
              </c:layout>
              <c:showVal val="1"/>
            </c:dLbl>
            <c:dLbl>
              <c:idx val="48"/>
              <c:layout>
                <c:manualLayout>
                  <c:x val="0"/>
                  <c:y val="-4.5593866980790598E-2"/>
                </c:manualLayout>
              </c:layout>
              <c:showVal val="1"/>
            </c:dLbl>
            <c:txPr>
              <a:bodyPr/>
              <a:lstStyle/>
              <a:p>
                <a:pPr>
                  <a:defRPr sz="1200" b="1"/>
                </a:pPr>
                <a:endParaRPr lang="en-US"/>
              </a:p>
            </c:txPr>
            <c:showVal val="1"/>
          </c:dLbls>
          <c:cat>
            <c:numRef>
              <c:f>'14'!$W$2:$W$54</c:f>
              <c:numCache>
                <c:formatCode>mmm\-yy</c:formatCode>
                <c:ptCount val="53"/>
                <c:pt idx="0">
                  <c:v>39823</c:v>
                </c:pt>
                <c:pt idx="1">
                  <c:v>39854</c:v>
                </c:pt>
                <c:pt idx="2">
                  <c:v>39882</c:v>
                </c:pt>
                <c:pt idx="3">
                  <c:v>39913</c:v>
                </c:pt>
                <c:pt idx="4">
                  <c:v>39943</c:v>
                </c:pt>
                <c:pt idx="5">
                  <c:v>39974</c:v>
                </c:pt>
                <c:pt idx="6">
                  <c:v>40004</c:v>
                </c:pt>
                <c:pt idx="7">
                  <c:v>40035</c:v>
                </c:pt>
                <c:pt idx="8">
                  <c:v>40066</c:v>
                </c:pt>
                <c:pt idx="9">
                  <c:v>40096</c:v>
                </c:pt>
                <c:pt idx="10">
                  <c:v>40127</c:v>
                </c:pt>
                <c:pt idx="11">
                  <c:v>40157</c:v>
                </c:pt>
                <c:pt idx="12">
                  <c:v>40188</c:v>
                </c:pt>
                <c:pt idx="13">
                  <c:v>40219</c:v>
                </c:pt>
                <c:pt idx="14">
                  <c:v>40247</c:v>
                </c:pt>
                <c:pt idx="15">
                  <c:v>40278</c:v>
                </c:pt>
                <c:pt idx="16">
                  <c:v>40308</c:v>
                </c:pt>
                <c:pt idx="17">
                  <c:v>40339</c:v>
                </c:pt>
                <c:pt idx="18">
                  <c:v>40369</c:v>
                </c:pt>
                <c:pt idx="19">
                  <c:v>40400</c:v>
                </c:pt>
                <c:pt idx="20">
                  <c:v>40431</c:v>
                </c:pt>
                <c:pt idx="21">
                  <c:v>40461</c:v>
                </c:pt>
                <c:pt idx="22">
                  <c:v>40492</c:v>
                </c:pt>
                <c:pt idx="23">
                  <c:v>40522</c:v>
                </c:pt>
                <c:pt idx="24">
                  <c:v>40553</c:v>
                </c:pt>
                <c:pt idx="25">
                  <c:v>40584</c:v>
                </c:pt>
                <c:pt idx="26">
                  <c:v>40612</c:v>
                </c:pt>
                <c:pt idx="27">
                  <c:v>40643</c:v>
                </c:pt>
                <c:pt idx="28">
                  <c:v>40673</c:v>
                </c:pt>
                <c:pt idx="29">
                  <c:v>40704</c:v>
                </c:pt>
                <c:pt idx="30">
                  <c:v>40734</c:v>
                </c:pt>
                <c:pt idx="31">
                  <c:v>40765</c:v>
                </c:pt>
                <c:pt idx="32">
                  <c:v>40796</c:v>
                </c:pt>
                <c:pt idx="33">
                  <c:v>40826</c:v>
                </c:pt>
                <c:pt idx="34">
                  <c:v>40857</c:v>
                </c:pt>
                <c:pt idx="35">
                  <c:v>40887</c:v>
                </c:pt>
                <c:pt idx="36">
                  <c:v>40918</c:v>
                </c:pt>
                <c:pt idx="37">
                  <c:v>40949</c:v>
                </c:pt>
                <c:pt idx="38">
                  <c:v>40978</c:v>
                </c:pt>
                <c:pt idx="39">
                  <c:v>41009</c:v>
                </c:pt>
                <c:pt idx="40">
                  <c:v>41039</c:v>
                </c:pt>
                <c:pt idx="41">
                  <c:v>41070</c:v>
                </c:pt>
                <c:pt idx="42">
                  <c:v>41100</c:v>
                </c:pt>
                <c:pt idx="43">
                  <c:v>41131</c:v>
                </c:pt>
                <c:pt idx="44">
                  <c:v>41162</c:v>
                </c:pt>
                <c:pt idx="45">
                  <c:v>41192</c:v>
                </c:pt>
                <c:pt idx="46">
                  <c:v>41223</c:v>
                </c:pt>
                <c:pt idx="47">
                  <c:v>41253</c:v>
                </c:pt>
                <c:pt idx="48">
                  <c:v>41284</c:v>
                </c:pt>
                <c:pt idx="49">
                  <c:v>41315</c:v>
                </c:pt>
                <c:pt idx="50">
                  <c:v>41343</c:v>
                </c:pt>
                <c:pt idx="51">
                  <c:v>41374</c:v>
                </c:pt>
                <c:pt idx="52">
                  <c:v>41404</c:v>
                </c:pt>
              </c:numCache>
            </c:numRef>
          </c:cat>
          <c:val>
            <c:numRef>
              <c:f>'14'!$X$2:$X$54</c:f>
              <c:numCache>
                <c:formatCode>0.0</c:formatCode>
                <c:ptCount val="53"/>
                <c:pt idx="0">
                  <c:v>8.75</c:v>
                </c:pt>
                <c:pt idx="1">
                  <c:v>7.5</c:v>
                </c:pt>
                <c:pt idx="2">
                  <c:v>7.6499999999999995</c:v>
                </c:pt>
                <c:pt idx="3">
                  <c:v>8.25</c:v>
                </c:pt>
                <c:pt idx="4">
                  <c:v>8.3000000000000007</c:v>
                </c:pt>
                <c:pt idx="5">
                  <c:v>9.4500000000000028</c:v>
                </c:pt>
                <c:pt idx="6">
                  <c:v>7.6499999999999995</c:v>
                </c:pt>
                <c:pt idx="7">
                  <c:v>5.4</c:v>
                </c:pt>
                <c:pt idx="8">
                  <c:v>6.3</c:v>
                </c:pt>
                <c:pt idx="9">
                  <c:v>7.6999999999999975</c:v>
                </c:pt>
                <c:pt idx="10">
                  <c:v>6.4</c:v>
                </c:pt>
                <c:pt idx="11">
                  <c:v>9</c:v>
                </c:pt>
                <c:pt idx="12">
                  <c:v>7.5</c:v>
                </c:pt>
                <c:pt idx="13">
                  <c:v>5.9</c:v>
                </c:pt>
                <c:pt idx="14">
                  <c:v>5.3000000000000007</c:v>
                </c:pt>
                <c:pt idx="15">
                  <c:v>4</c:v>
                </c:pt>
                <c:pt idx="16">
                  <c:v>6.1499999999999995</c:v>
                </c:pt>
                <c:pt idx="17">
                  <c:v>7.25</c:v>
                </c:pt>
                <c:pt idx="18">
                  <c:v>7.75</c:v>
                </c:pt>
                <c:pt idx="19">
                  <c:v>4.8499999999999996</c:v>
                </c:pt>
                <c:pt idx="20">
                  <c:v>4.6499999999999995</c:v>
                </c:pt>
                <c:pt idx="21">
                  <c:v>5.75</c:v>
                </c:pt>
                <c:pt idx="22">
                  <c:v>5.95</c:v>
                </c:pt>
                <c:pt idx="23">
                  <c:v>7.7</c:v>
                </c:pt>
                <c:pt idx="24">
                  <c:v>6.4499999999999993</c:v>
                </c:pt>
                <c:pt idx="25">
                  <c:v>4.1499999999999995</c:v>
                </c:pt>
                <c:pt idx="26">
                  <c:v>5.75</c:v>
                </c:pt>
                <c:pt idx="27">
                  <c:v>6.585</c:v>
                </c:pt>
                <c:pt idx="28">
                  <c:v>5.3649999999999967</c:v>
                </c:pt>
                <c:pt idx="29">
                  <c:v>6.1999999999999975</c:v>
                </c:pt>
                <c:pt idx="30">
                  <c:v>6.7</c:v>
                </c:pt>
                <c:pt idx="31">
                  <c:v>4.3</c:v>
                </c:pt>
                <c:pt idx="32">
                  <c:v>2.5499999999999998</c:v>
                </c:pt>
                <c:pt idx="33">
                  <c:v>4.7</c:v>
                </c:pt>
                <c:pt idx="34">
                  <c:v>5.75</c:v>
                </c:pt>
                <c:pt idx="35">
                  <c:v>4.1499999999999995</c:v>
                </c:pt>
                <c:pt idx="36">
                  <c:v>4.264999999999997</c:v>
                </c:pt>
                <c:pt idx="37">
                  <c:v>3.8849999999999998</c:v>
                </c:pt>
                <c:pt idx="38">
                  <c:v>4.4649999999999972</c:v>
                </c:pt>
                <c:pt idx="39">
                  <c:v>4.6499999999999995</c:v>
                </c:pt>
                <c:pt idx="40">
                  <c:v>3.65</c:v>
                </c:pt>
                <c:pt idx="41">
                  <c:v>4.74</c:v>
                </c:pt>
                <c:pt idx="42">
                  <c:v>3.05</c:v>
                </c:pt>
                <c:pt idx="43">
                  <c:v>4.8499999999999996</c:v>
                </c:pt>
                <c:pt idx="44">
                  <c:v>3.7</c:v>
                </c:pt>
                <c:pt idx="45">
                  <c:v>3.9</c:v>
                </c:pt>
                <c:pt idx="46">
                  <c:v>4.264999999999997</c:v>
                </c:pt>
                <c:pt idx="47">
                  <c:v>4.2799999999999994</c:v>
                </c:pt>
                <c:pt idx="48">
                  <c:v>4.18</c:v>
                </c:pt>
                <c:pt idx="49">
                  <c:v>3.25</c:v>
                </c:pt>
                <c:pt idx="50">
                  <c:v>3.7399999999999998</c:v>
                </c:pt>
                <c:pt idx="51">
                  <c:v>5.3016543651969306</c:v>
                </c:pt>
                <c:pt idx="52">
                  <c:v>2.700093635286418</c:v>
                </c:pt>
              </c:numCache>
            </c:numRef>
          </c:val>
        </c:ser>
        <c:ser>
          <c:idx val="1"/>
          <c:order val="1"/>
          <c:tx>
            <c:strRef>
              <c:f>'14'!$Y$1</c:f>
              <c:strCache>
                <c:ptCount val="1"/>
                <c:pt idx="0">
                  <c:v>UCL</c:v>
                </c:pt>
              </c:strCache>
            </c:strRef>
          </c:tx>
          <c:spPr>
            <a:ln w="25400">
              <a:solidFill>
                <a:srgbClr val="FF0000"/>
              </a:solidFill>
              <a:prstDash val="lgDash"/>
            </a:ln>
          </c:spPr>
          <c:marker>
            <c:symbol val="none"/>
          </c:marker>
          <c:cat>
            <c:numRef>
              <c:f>'14'!$W$2:$W$54</c:f>
              <c:numCache>
                <c:formatCode>mmm\-yy</c:formatCode>
                <c:ptCount val="53"/>
                <c:pt idx="0">
                  <c:v>39823</c:v>
                </c:pt>
                <c:pt idx="1">
                  <c:v>39854</c:v>
                </c:pt>
                <c:pt idx="2">
                  <c:v>39882</c:v>
                </c:pt>
                <c:pt idx="3">
                  <c:v>39913</c:v>
                </c:pt>
                <c:pt idx="4">
                  <c:v>39943</c:v>
                </c:pt>
                <c:pt idx="5">
                  <c:v>39974</c:v>
                </c:pt>
                <c:pt idx="6">
                  <c:v>40004</c:v>
                </c:pt>
                <c:pt idx="7">
                  <c:v>40035</c:v>
                </c:pt>
                <c:pt idx="8">
                  <c:v>40066</c:v>
                </c:pt>
                <c:pt idx="9">
                  <c:v>40096</c:v>
                </c:pt>
                <c:pt idx="10">
                  <c:v>40127</c:v>
                </c:pt>
                <c:pt idx="11">
                  <c:v>40157</c:v>
                </c:pt>
                <c:pt idx="12">
                  <c:v>40188</c:v>
                </c:pt>
                <c:pt idx="13">
                  <c:v>40219</c:v>
                </c:pt>
                <c:pt idx="14">
                  <c:v>40247</c:v>
                </c:pt>
                <c:pt idx="15">
                  <c:v>40278</c:v>
                </c:pt>
                <c:pt idx="16">
                  <c:v>40308</c:v>
                </c:pt>
                <c:pt idx="17">
                  <c:v>40339</c:v>
                </c:pt>
                <c:pt idx="18">
                  <c:v>40369</c:v>
                </c:pt>
                <c:pt idx="19">
                  <c:v>40400</c:v>
                </c:pt>
                <c:pt idx="20">
                  <c:v>40431</c:v>
                </c:pt>
                <c:pt idx="21">
                  <c:v>40461</c:v>
                </c:pt>
                <c:pt idx="22">
                  <c:v>40492</c:v>
                </c:pt>
                <c:pt idx="23">
                  <c:v>40522</c:v>
                </c:pt>
                <c:pt idx="24">
                  <c:v>40553</c:v>
                </c:pt>
                <c:pt idx="25">
                  <c:v>40584</c:v>
                </c:pt>
                <c:pt idx="26">
                  <c:v>40612</c:v>
                </c:pt>
                <c:pt idx="27">
                  <c:v>40643</c:v>
                </c:pt>
                <c:pt idx="28">
                  <c:v>40673</c:v>
                </c:pt>
                <c:pt idx="29">
                  <c:v>40704</c:v>
                </c:pt>
                <c:pt idx="30">
                  <c:v>40734</c:v>
                </c:pt>
                <c:pt idx="31">
                  <c:v>40765</c:v>
                </c:pt>
                <c:pt idx="32">
                  <c:v>40796</c:v>
                </c:pt>
                <c:pt idx="33">
                  <c:v>40826</c:v>
                </c:pt>
                <c:pt idx="34">
                  <c:v>40857</c:v>
                </c:pt>
                <c:pt idx="35">
                  <c:v>40887</c:v>
                </c:pt>
                <c:pt idx="36">
                  <c:v>40918</c:v>
                </c:pt>
                <c:pt idx="37">
                  <c:v>40949</c:v>
                </c:pt>
                <c:pt idx="38">
                  <c:v>40978</c:v>
                </c:pt>
                <c:pt idx="39">
                  <c:v>41009</c:v>
                </c:pt>
                <c:pt idx="40">
                  <c:v>41039</c:v>
                </c:pt>
                <c:pt idx="41">
                  <c:v>41070</c:v>
                </c:pt>
                <c:pt idx="42">
                  <c:v>41100</c:v>
                </c:pt>
                <c:pt idx="43">
                  <c:v>41131</c:v>
                </c:pt>
                <c:pt idx="44">
                  <c:v>41162</c:v>
                </c:pt>
                <c:pt idx="45">
                  <c:v>41192</c:v>
                </c:pt>
                <c:pt idx="46">
                  <c:v>41223</c:v>
                </c:pt>
                <c:pt idx="47">
                  <c:v>41253</c:v>
                </c:pt>
                <c:pt idx="48">
                  <c:v>41284</c:v>
                </c:pt>
                <c:pt idx="49">
                  <c:v>41315</c:v>
                </c:pt>
                <c:pt idx="50">
                  <c:v>41343</c:v>
                </c:pt>
                <c:pt idx="51">
                  <c:v>41374</c:v>
                </c:pt>
                <c:pt idx="52">
                  <c:v>41404</c:v>
                </c:pt>
              </c:numCache>
            </c:numRef>
          </c:cat>
          <c:val>
            <c:numRef>
              <c:f>'14'!$Y$2:$Y$54</c:f>
              <c:numCache>
                <c:formatCode>0.0</c:formatCode>
                <c:ptCount val="53"/>
                <c:pt idx="0">
                  <c:v>9.9257520430107533</c:v>
                </c:pt>
                <c:pt idx="1">
                  <c:v>9.9257520430107533</c:v>
                </c:pt>
                <c:pt idx="2">
                  <c:v>9.9257520430107533</c:v>
                </c:pt>
                <c:pt idx="3">
                  <c:v>9.9257520430107533</c:v>
                </c:pt>
                <c:pt idx="4">
                  <c:v>9.9257520430107533</c:v>
                </c:pt>
                <c:pt idx="5">
                  <c:v>9.9257520430107533</c:v>
                </c:pt>
                <c:pt idx="6">
                  <c:v>9.9257520430107533</c:v>
                </c:pt>
                <c:pt idx="7">
                  <c:v>9.9257520430107533</c:v>
                </c:pt>
                <c:pt idx="8">
                  <c:v>9.9257520430107533</c:v>
                </c:pt>
                <c:pt idx="9">
                  <c:v>9.9257520430107533</c:v>
                </c:pt>
                <c:pt idx="10">
                  <c:v>9.9257520430107533</c:v>
                </c:pt>
                <c:pt idx="11">
                  <c:v>9.9257520430107533</c:v>
                </c:pt>
                <c:pt idx="12">
                  <c:v>9.9257520430107533</c:v>
                </c:pt>
                <c:pt idx="13">
                  <c:v>9.9257520430107533</c:v>
                </c:pt>
                <c:pt idx="14">
                  <c:v>9.9257520430107533</c:v>
                </c:pt>
                <c:pt idx="15">
                  <c:v>9.9257520430107533</c:v>
                </c:pt>
                <c:pt idx="16">
                  <c:v>9.9257520430107533</c:v>
                </c:pt>
                <c:pt idx="17">
                  <c:v>9.9257520430107533</c:v>
                </c:pt>
                <c:pt idx="18">
                  <c:v>9.9257520430107533</c:v>
                </c:pt>
                <c:pt idx="19">
                  <c:v>9.9257520430107533</c:v>
                </c:pt>
                <c:pt idx="20">
                  <c:v>9.9257520430107533</c:v>
                </c:pt>
                <c:pt idx="21">
                  <c:v>9.9257520430107533</c:v>
                </c:pt>
                <c:pt idx="22">
                  <c:v>9.9257520430107533</c:v>
                </c:pt>
                <c:pt idx="23">
                  <c:v>9.9257520430107533</c:v>
                </c:pt>
                <c:pt idx="24">
                  <c:v>9.9257520430107533</c:v>
                </c:pt>
                <c:pt idx="25">
                  <c:v>9.9257520430107533</c:v>
                </c:pt>
                <c:pt idx="26">
                  <c:v>9.9257520430107533</c:v>
                </c:pt>
                <c:pt idx="27">
                  <c:v>9.9257520430107533</c:v>
                </c:pt>
                <c:pt idx="28">
                  <c:v>9.9257520430107533</c:v>
                </c:pt>
                <c:pt idx="29">
                  <c:v>9.9257520430107533</c:v>
                </c:pt>
                <c:pt idx="30">
                  <c:v>9.9257520430107533</c:v>
                </c:pt>
                <c:pt idx="31">
                  <c:v>7.5725799999999985</c:v>
                </c:pt>
                <c:pt idx="32">
                  <c:v>7.5725799999999985</c:v>
                </c:pt>
                <c:pt idx="33">
                  <c:v>7.5725799999999985</c:v>
                </c:pt>
                <c:pt idx="34">
                  <c:v>7.5725799999999985</c:v>
                </c:pt>
                <c:pt idx="35">
                  <c:v>7.5725799999999985</c:v>
                </c:pt>
                <c:pt idx="36">
                  <c:v>7.5725799999999985</c:v>
                </c:pt>
                <c:pt idx="37">
                  <c:v>7.5725799999999985</c:v>
                </c:pt>
                <c:pt idx="38">
                  <c:v>7.5725799999999985</c:v>
                </c:pt>
                <c:pt idx="39">
                  <c:v>7.5725799999999985</c:v>
                </c:pt>
                <c:pt idx="40">
                  <c:v>7.5725799999999985</c:v>
                </c:pt>
                <c:pt idx="41">
                  <c:v>7.5725799999999985</c:v>
                </c:pt>
                <c:pt idx="42">
                  <c:v>7.5725799999999985</c:v>
                </c:pt>
                <c:pt idx="43">
                  <c:v>7.5725799999999985</c:v>
                </c:pt>
                <c:pt idx="44">
                  <c:v>7.5725799999999985</c:v>
                </c:pt>
                <c:pt idx="45">
                  <c:v>7.5725799999999985</c:v>
                </c:pt>
                <c:pt idx="46">
                  <c:v>7.5725799999999985</c:v>
                </c:pt>
                <c:pt idx="47">
                  <c:v>7.5725799999999985</c:v>
                </c:pt>
                <c:pt idx="48">
                  <c:v>7.5725799999999985</c:v>
                </c:pt>
                <c:pt idx="49">
                  <c:v>7.5725799999999985</c:v>
                </c:pt>
                <c:pt idx="50">
                  <c:v>7.5725799999999985</c:v>
                </c:pt>
                <c:pt idx="51">
                  <c:v>7.5725799999999985</c:v>
                </c:pt>
                <c:pt idx="52">
                  <c:v>7.5725799999999985</c:v>
                </c:pt>
              </c:numCache>
            </c:numRef>
          </c:val>
        </c:ser>
        <c:ser>
          <c:idx val="2"/>
          <c:order val="2"/>
          <c:tx>
            <c:strRef>
              <c:f>'14'!$Z$1</c:f>
              <c:strCache>
                <c:ptCount val="1"/>
                <c:pt idx="0">
                  <c:v> +2 Sigma</c:v>
                </c:pt>
              </c:strCache>
            </c:strRef>
          </c:tx>
          <c:spPr>
            <a:ln w="25400">
              <a:solidFill>
                <a:srgbClr val="FF8080"/>
              </a:solidFill>
              <a:prstDash val="lgDashDot"/>
            </a:ln>
          </c:spPr>
          <c:marker>
            <c:symbol val="none"/>
          </c:marker>
          <c:cat>
            <c:numRef>
              <c:f>'14'!$W$2:$W$54</c:f>
              <c:numCache>
                <c:formatCode>mmm\-yy</c:formatCode>
                <c:ptCount val="53"/>
                <c:pt idx="0">
                  <c:v>39823</c:v>
                </c:pt>
                <c:pt idx="1">
                  <c:v>39854</c:v>
                </c:pt>
                <c:pt idx="2">
                  <c:v>39882</c:v>
                </c:pt>
                <c:pt idx="3">
                  <c:v>39913</c:v>
                </c:pt>
                <c:pt idx="4">
                  <c:v>39943</c:v>
                </c:pt>
                <c:pt idx="5">
                  <c:v>39974</c:v>
                </c:pt>
                <c:pt idx="6">
                  <c:v>40004</c:v>
                </c:pt>
                <c:pt idx="7">
                  <c:v>40035</c:v>
                </c:pt>
                <c:pt idx="8">
                  <c:v>40066</c:v>
                </c:pt>
                <c:pt idx="9">
                  <c:v>40096</c:v>
                </c:pt>
                <c:pt idx="10">
                  <c:v>40127</c:v>
                </c:pt>
                <c:pt idx="11">
                  <c:v>40157</c:v>
                </c:pt>
                <c:pt idx="12">
                  <c:v>40188</c:v>
                </c:pt>
                <c:pt idx="13">
                  <c:v>40219</c:v>
                </c:pt>
                <c:pt idx="14">
                  <c:v>40247</c:v>
                </c:pt>
                <c:pt idx="15">
                  <c:v>40278</c:v>
                </c:pt>
                <c:pt idx="16">
                  <c:v>40308</c:v>
                </c:pt>
                <c:pt idx="17">
                  <c:v>40339</c:v>
                </c:pt>
                <c:pt idx="18">
                  <c:v>40369</c:v>
                </c:pt>
                <c:pt idx="19">
                  <c:v>40400</c:v>
                </c:pt>
                <c:pt idx="20">
                  <c:v>40431</c:v>
                </c:pt>
                <c:pt idx="21">
                  <c:v>40461</c:v>
                </c:pt>
                <c:pt idx="22">
                  <c:v>40492</c:v>
                </c:pt>
                <c:pt idx="23">
                  <c:v>40522</c:v>
                </c:pt>
                <c:pt idx="24">
                  <c:v>40553</c:v>
                </c:pt>
                <c:pt idx="25">
                  <c:v>40584</c:v>
                </c:pt>
                <c:pt idx="26">
                  <c:v>40612</c:v>
                </c:pt>
                <c:pt idx="27">
                  <c:v>40643</c:v>
                </c:pt>
                <c:pt idx="28">
                  <c:v>40673</c:v>
                </c:pt>
                <c:pt idx="29">
                  <c:v>40704</c:v>
                </c:pt>
                <c:pt idx="30">
                  <c:v>40734</c:v>
                </c:pt>
                <c:pt idx="31">
                  <c:v>40765</c:v>
                </c:pt>
                <c:pt idx="32">
                  <c:v>40796</c:v>
                </c:pt>
                <c:pt idx="33">
                  <c:v>40826</c:v>
                </c:pt>
                <c:pt idx="34">
                  <c:v>40857</c:v>
                </c:pt>
                <c:pt idx="35">
                  <c:v>40887</c:v>
                </c:pt>
                <c:pt idx="36">
                  <c:v>40918</c:v>
                </c:pt>
                <c:pt idx="37">
                  <c:v>40949</c:v>
                </c:pt>
                <c:pt idx="38">
                  <c:v>40978</c:v>
                </c:pt>
                <c:pt idx="39">
                  <c:v>41009</c:v>
                </c:pt>
                <c:pt idx="40">
                  <c:v>41039</c:v>
                </c:pt>
                <c:pt idx="41">
                  <c:v>41070</c:v>
                </c:pt>
                <c:pt idx="42">
                  <c:v>41100</c:v>
                </c:pt>
                <c:pt idx="43">
                  <c:v>41131</c:v>
                </c:pt>
                <c:pt idx="44">
                  <c:v>41162</c:v>
                </c:pt>
                <c:pt idx="45">
                  <c:v>41192</c:v>
                </c:pt>
                <c:pt idx="46">
                  <c:v>41223</c:v>
                </c:pt>
                <c:pt idx="47">
                  <c:v>41253</c:v>
                </c:pt>
                <c:pt idx="48">
                  <c:v>41284</c:v>
                </c:pt>
                <c:pt idx="49">
                  <c:v>41315</c:v>
                </c:pt>
                <c:pt idx="50">
                  <c:v>41343</c:v>
                </c:pt>
                <c:pt idx="51">
                  <c:v>41374</c:v>
                </c:pt>
                <c:pt idx="52">
                  <c:v>41404</c:v>
                </c:pt>
              </c:numCache>
            </c:numRef>
          </c:cat>
          <c:val>
            <c:numRef>
              <c:f>'14'!$Z$2:$Z$54</c:f>
              <c:numCache>
                <c:formatCode>0.0</c:formatCode>
                <c:ptCount val="53"/>
                <c:pt idx="0">
                  <c:v>8.8354475985663239</c:v>
                </c:pt>
                <c:pt idx="1">
                  <c:v>8.8354475985663239</c:v>
                </c:pt>
                <c:pt idx="2">
                  <c:v>8.8354475985663239</c:v>
                </c:pt>
                <c:pt idx="3">
                  <c:v>8.8354475985663239</c:v>
                </c:pt>
                <c:pt idx="4">
                  <c:v>8.8354475985663239</c:v>
                </c:pt>
                <c:pt idx="5">
                  <c:v>8.8354475985663239</c:v>
                </c:pt>
                <c:pt idx="6">
                  <c:v>8.8354475985663239</c:v>
                </c:pt>
                <c:pt idx="7">
                  <c:v>8.8354475985663239</c:v>
                </c:pt>
                <c:pt idx="8">
                  <c:v>8.8354475985663239</c:v>
                </c:pt>
                <c:pt idx="9">
                  <c:v>8.8354475985663239</c:v>
                </c:pt>
                <c:pt idx="10">
                  <c:v>8.8354475985663239</c:v>
                </c:pt>
                <c:pt idx="11">
                  <c:v>8.8354475985663239</c:v>
                </c:pt>
                <c:pt idx="12">
                  <c:v>8.8354475985663239</c:v>
                </c:pt>
                <c:pt idx="13">
                  <c:v>8.8354475985663239</c:v>
                </c:pt>
                <c:pt idx="14">
                  <c:v>8.8354475985663239</c:v>
                </c:pt>
                <c:pt idx="15">
                  <c:v>8.8354475985663239</c:v>
                </c:pt>
                <c:pt idx="16">
                  <c:v>8.8354475985663239</c:v>
                </c:pt>
                <c:pt idx="17">
                  <c:v>8.8354475985663239</c:v>
                </c:pt>
                <c:pt idx="18">
                  <c:v>8.8354475985663239</c:v>
                </c:pt>
                <c:pt idx="19">
                  <c:v>8.8354475985663239</c:v>
                </c:pt>
                <c:pt idx="20">
                  <c:v>8.8354475985663239</c:v>
                </c:pt>
                <c:pt idx="21">
                  <c:v>8.8354475985663239</c:v>
                </c:pt>
                <c:pt idx="22">
                  <c:v>8.8354475985663239</c:v>
                </c:pt>
                <c:pt idx="23">
                  <c:v>8.8354475985663239</c:v>
                </c:pt>
                <c:pt idx="24">
                  <c:v>8.8354475985663239</c:v>
                </c:pt>
                <c:pt idx="25">
                  <c:v>8.8354475985663239</c:v>
                </c:pt>
                <c:pt idx="26">
                  <c:v>8.8354475985663239</c:v>
                </c:pt>
                <c:pt idx="27">
                  <c:v>8.8354475985663239</c:v>
                </c:pt>
                <c:pt idx="28">
                  <c:v>8.8354475985663239</c:v>
                </c:pt>
                <c:pt idx="29">
                  <c:v>8.8354475985663239</c:v>
                </c:pt>
                <c:pt idx="30">
                  <c:v>8.8354475985663239</c:v>
                </c:pt>
                <c:pt idx="31">
                  <c:v>6.4822755555555549</c:v>
                </c:pt>
                <c:pt idx="32">
                  <c:v>6.4822755555555549</c:v>
                </c:pt>
                <c:pt idx="33">
                  <c:v>6.4822755555555549</c:v>
                </c:pt>
                <c:pt idx="34">
                  <c:v>6.4822755555555549</c:v>
                </c:pt>
                <c:pt idx="35">
                  <c:v>6.4822755555555549</c:v>
                </c:pt>
                <c:pt idx="36">
                  <c:v>6.4822755555555549</c:v>
                </c:pt>
                <c:pt idx="37">
                  <c:v>6.4822755555555549</c:v>
                </c:pt>
                <c:pt idx="38">
                  <c:v>6.4822755555555549</c:v>
                </c:pt>
                <c:pt idx="39">
                  <c:v>6.4822755555555549</c:v>
                </c:pt>
                <c:pt idx="40">
                  <c:v>6.4822755555555549</c:v>
                </c:pt>
                <c:pt idx="41">
                  <c:v>6.4822755555555549</c:v>
                </c:pt>
                <c:pt idx="42">
                  <c:v>6.4822755555555549</c:v>
                </c:pt>
                <c:pt idx="43">
                  <c:v>6.4822755555555549</c:v>
                </c:pt>
                <c:pt idx="44">
                  <c:v>6.4822755555555549</c:v>
                </c:pt>
                <c:pt idx="45">
                  <c:v>6.4822755555555549</c:v>
                </c:pt>
                <c:pt idx="46">
                  <c:v>6.4822755555555549</c:v>
                </c:pt>
                <c:pt idx="47">
                  <c:v>6.4822755555555549</c:v>
                </c:pt>
                <c:pt idx="48">
                  <c:v>6.4822755555555549</c:v>
                </c:pt>
                <c:pt idx="49">
                  <c:v>6.4822755555555549</c:v>
                </c:pt>
                <c:pt idx="50">
                  <c:v>6.4822755555555549</c:v>
                </c:pt>
                <c:pt idx="51">
                  <c:v>6.4822755555555549</c:v>
                </c:pt>
                <c:pt idx="52">
                  <c:v>6.4822755555555549</c:v>
                </c:pt>
              </c:numCache>
            </c:numRef>
          </c:val>
        </c:ser>
        <c:ser>
          <c:idx val="3"/>
          <c:order val="3"/>
          <c:tx>
            <c:strRef>
              <c:f>'14'!$AA$1</c:f>
              <c:strCache>
                <c:ptCount val="1"/>
                <c:pt idx="0">
                  <c:v> +1 Sigma</c:v>
                </c:pt>
              </c:strCache>
            </c:strRef>
          </c:tx>
          <c:spPr>
            <a:ln w="25400">
              <a:solidFill>
                <a:srgbClr val="008080"/>
              </a:solidFill>
              <a:prstDash val="lgDashDot"/>
            </a:ln>
          </c:spPr>
          <c:marker>
            <c:symbol val="none"/>
          </c:marker>
          <c:cat>
            <c:numRef>
              <c:f>'14'!$W$2:$W$54</c:f>
              <c:numCache>
                <c:formatCode>mmm\-yy</c:formatCode>
                <c:ptCount val="53"/>
                <c:pt idx="0">
                  <c:v>39823</c:v>
                </c:pt>
                <c:pt idx="1">
                  <c:v>39854</c:v>
                </c:pt>
                <c:pt idx="2">
                  <c:v>39882</c:v>
                </c:pt>
                <c:pt idx="3">
                  <c:v>39913</c:v>
                </c:pt>
                <c:pt idx="4">
                  <c:v>39943</c:v>
                </c:pt>
                <c:pt idx="5">
                  <c:v>39974</c:v>
                </c:pt>
                <c:pt idx="6">
                  <c:v>40004</c:v>
                </c:pt>
                <c:pt idx="7">
                  <c:v>40035</c:v>
                </c:pt>
                <c:pt idx="8">
                  <c:v>40066</c:v>
                </c:pt>
                <c:pt idx="9">
                  <c:v>40096</c:v>
                </c:pt>
                <c:pt idx="10">
                  <c:v>40127</c:v>
                </c:pt>
                <c:pt idx="11">
                  <c:v>40157</c:v>
                </c:pt>
                <c:pt idx="12">
                  <c:v>40188</c:v>
                </c:pt>
                <c:pt idx="13">
                  <c:v>40219</c:v>
                </c:pt>
                <c:pt idx="14">
                  <c:v>40247</c:v>
                </c:pt>
                <c:pt idx="15">
                  <c:v>40278</c:v>
                </c:pt>
                <c:pt idx="16">
                  <c:v>40308</c:v>
                </c:pt>
                <c:pt idx="17">
                  <c:v>40339</c:v>
                </c:pt>
                <c:pt idx="18">
                  <c:v>40369</c:v>
                </c:pt>
                <c:pt idx="19">
                  <c:v>40400</c:v>
                </c:pt>
                <c:pt idx="20">
                  <c:v>40431</c:v>
                </c:pt>
                <c:pt idx="21">
                  <c:v>40461</c:v>
                </c:pt>
                <c:pt idx="22">
                  <c:v>40492</c:v>
                </c:pt>
                <c:pt idx="23">
                  <c:v>40522</c:v>
                </c:pt>
                <c:pt idx="24">
                  <c:v>40553</c:v>
                </c:pt>
                <c:pt idx="25">
                  <c:v>40584</c:v>
                </c:pt>
                <c:pt idx="26">
                  <c:v>40612</c:v>
                </c:pt>
                <c:pt idx="27">
                  <c:v>40643</c:v>
                </c:pt>
                <c:pt idx="28">
                  <c:v>40673</c:v>
                </c:pt>
                <c:pt idx="29">
                  <c:v>40704</c:v>
                </c:pt>
                <c:pt idx="30">
                  <c:v>40734</c:v>
                </c:pt>
                <c:pt idx="31">
                  <c:v>40765</c:v>
                </c:pt>
                <c:pt idx="32">
                  <c:v>40796</c:v>
                </c:pt>
                <c:pt idx="33">
                  <c:v>40826</c:v>
                </c:pt>
                <c:pt idx="34">
                  <c:v>40857</c:v>
                </c:pt>
                <c:pt idx="35">
                  <c:v>40887</c:v>
                </c:pt>
                <c:pt idx="36">
                  <c:v>40918</c:v>
                </c:pt>
                <c:pt idx="37">
                  <c:v>40949</c:v>
                </c:pt>
                <c:pt idx="38">
                  <c:v>40978</c:v>
                </c:pt>
                <c:pt idx="39">
                  <c:v>41009</c:v>
                </c:pt>
                <c:pt idx="40">
                  <c:v>41039</c:v>
                </c:pt>
                <c:pt idx="41">
                  <c:v>41070</c:v>
                </c:pt>
                <c:pt idx="42">
                  <c:v>41100</c:v>
                </c:pt>
                <c:pt idx="43">
                  <c:v>41131</c:v>
                </c:pt>
                <c:pt idx="44">
                  <c:v>41162</c:v>
                </c:pt>
                <c:pt idx="45">
                  <c:v>41192</c:v>
                </c:pt>
                <c:pt idx="46">
                  <c:v>41223</c:v>
                </c:pt>
                <c:pt idx="47">
                  <c:v>41253</c:v>
                </c:pt>
                <c:pt idx="48">
                  <c:v>41284</c:v>
                </c:pt>
                <c:pt idx="49">
                  <c:v>41315</c:v>
                </c:pt>
                <c:pt idx="50">
                  <c:v>41343</c:v>
                </c:pt>
                <c:pt idx="51">
                  <c:v>41374</c:v>
                </c:pt>
                <c:pt idx="52">
                  <c:v>41404</c:v>
                </c:pt>
              </c:numCache>
            </c:numRef>
          </c:cat>
          <c:val>
            <c:numRef>
              <c:f>'14'!$AA$2:$AA$54</c:f>
              <c:numCache>
                <c:formatCode>0.0</c:formatCode>
                <c:ptCount val="53"/>
                <c:pt idx="0">
                  <c:v>7.7451431541218678</c:v>
                </c:pt>
                <c:pt idx="1">
                  <c:v>7.7451431541218678</c:v>
                </c:pt>
                <c:pt idx="2">
                  <c:v>7.7451431541218678</c:v>
                </c:pt>
                <c:pt idx="3">
                  <c:v>7.7451431541218678</c:v>
                </c:pt>
                <c:pt idx="4">
                  <c:v>7.7451431541218678</c:v>
                </c:pt>
                <c:pt idx="5">
                  <c:v>7.7451431541218678</c:v>
                </c:pt>
                <c:pt idx="6">
                  <c:v>7.7451431541218678</c:v>
                </c:pt>
                <c:pt idx="7">
                  <c:v>7.7451431541218678</c:v>
                </c:pt>
                <c:pt idx="8">
                  <c:v>7.7451431541218678</c:v>
                </c:pt>
                <c:pt idx="9">
                  <c:v>7.7451431541218678</c:v>
                </c:pt>
                <c:pt idx="10">
                  <c:v>7.7451431541218678</c:v>
                </c:pt>
                <c:pt idx="11">
                  <c:v>7.7451431541218678</c:v>
                </c:pt>
                <c:pt idx="12">
                  <c:v>7.7451431541218678</c:v>
                </c:pt>
                <c:pt idx="13">
                  <c:v>7.7451431541218678</c:v>
                </c:pt>
                <c:pt idx="14">
                  <c:v>7.7451431541218678</c:v>
                </c:pt>
                <c:pt idx="15">
                  <c:v>7.7451431541218678</c:v>
                </c:pt>
                <c:pt idx="16">
                  <c:v>7.7451431541218678</c:v>
                </c:pt>
                <c:pt idx="17">
                  <c:v>7.7451431541218678</c:v>
                </c:pt>
                <c:pt idx="18">
                  <c:v>7.7451431541218678</c:v>
                </c:pt>
                <c:pt idx="19">
                  <c:v>7.7451431541218678</c:v>
                </c:pt>
                <c:pt idx="20">
                  <c:v>7.7451431541218678</c:v>
                </c:pt>
                <c:pt idx="21">
                  <c:v>7.7451431541218678</c:v>
                </c:pt>
                <c:pt idx="22">
                  <c:v>7.7451431541218678</c:v>
                </c:pt>
                <c:pt idx="23">
                  <c:v>7.7451431541218678</c:v>
                </c:pt>
                <c:pt idx="24">
                  <c:v>7.7451431541218678</c:v>
                </c:pt>
                <c:pt idx="25">
                  <c:v>7.7451431541218678</c:v>
                </c:pt>
                <c:pt idx="26">
                  <c:v>7.7451431541218678</c:v>
                </c:pt>
                <c:pt idx="27">
                  <c:v>7.7451431541218678</c:v>
                </c:pt>
                <c:pt idx="28">
                  <c:v>7.7451431541218678</c:v>
                </c:pt>
                <c:pt idx="29">
                  <c:v>7.7451431541218678</c:v>
                </c:pt>
                <c:pt idx="30">
                  <c:v>7.7451431541218678</c:v>
                </c:pt>
                <c:pt idx="31">
                  <c:v>5.3919711111111104</c:v>
                </c:pt>
                <c:pt idx="32">
                  <c:v>5.3919711111111104</c:v>
                </c:pt>
                <c:pt idx="33">
                  <c:v>5.3919711111111104</c:v>
                </c:pt>
                <c:pt idx="34">
                  <c:v>5.3919711111111104</c:v>
                </c:pt>
                <c:pt idx="35">
                  <c:v>5.3919711111111104</c:v>
                </c:pt>
                <c:pt idx="36">
                  <c:v>5.3919711111111104</c:v>
                </c:pt>
                <c:pt idx="37">
                  <c:v>5.3919711111111104</c:v>
                </c:pt>
                <c:pt idx="38">
                  <c:v>5.3919711111111104</c:v>
                </c:pt>
                <c:pt idx="39">
                  <c:v>5.3919711111111104</c:v>
                </c:pt>
                <c:pt idx="40">
                  <c:v>5.3919711111111104</c:v>
                </c:pt>
                <c:pt idx="41">
                  <c:v>5.3919711111111104</c:v>
                </c:pt>
                <c:pt idx="42">
                  <c:v>5.3919711111111104</c:v>
                </c:pt>
                <c:pt idx="43">
                  <c:v>5.3919711111111104</c:v>
                </c:pt>
                <c:pt idx="44">
                  <c:v>5.3919711111111104</c:v>
                </c:pt>
                <c:pt idx="45">
                  <c:v>5.3919711111111104</c:v>
                </c:pt>
                <c:pt idx="46">
                  <c:v>5.3919711111111104</c:v>
                </c:pt>
                <c:pt idx="47">
                  <c:v>5.3919711111111104</c:v>
                </c:pt>
                <c:pt idx="48">
                  <c:v>5.3919711111111104</c:v>
                </c:pt>
                <c:pt idx="49">
                  <c:v>5.3919711111111104</c:v>
                </c:pt>
                <c:pt idx="50">
                  <c:v>5.3919711111111104</c:v>
                </c:pt>
                <c:pt idx="51">
                  <c:v>5.3919711111111104</c:v>
                </c:pt>
                <c:pt idx="52">
                  <c:v>5.3919711111111104</c:v>
                </c:pt>
              </c:numCache>
            </c:numRef>
          </c:val>
        </c:ser>
        <c:ser>
          <c:idx val="4"/>
          <c:order val="4"/>
          <c:tx>
            <c:strRef>
              <c:f>'14'!$AB$1</c:f>
              <c:strCache>
                <c:ptCount val="1"/>
                <c:pt idx="0">
                  <c:v>Average</c:v>
                </c:pt>
              </c:strCache>
            </c:strRef>
          </c:tx>
          <c:spPr>
            <a:ln w="25400">
              <a:solidFill>
                <a:srgbClr val="00FFFF"/>
              </a:solidFill>
              <a:prstDash val="solid"/>
            </a:ln>
          </c:spPr>
          <c:marker>
            <c:symbol val="none"/>
          </c:marker>
          <c:cat>
            <c:numRef>
              <c:f>'14'!$W$2:$W$54</c:f>
              <c:numCache>
                <c:formatCode>mmm\-yy</c:formatCode>
                <c:ptCount val="53"/>
                <c:pt idx="0">
                  <c:v>39823</c:v>
                </c:pt>
                <c:pt idx="1">
                  <c:v>39854</c:v>
                </c:pt>
                <c:pt idx="2">
                  <c:v>39882</c:v>
                </c:pt>
                <c:pt idx="3">
                  <c:v>39913</c:v>
                </c:pt>
                <c:pt idx="4">
                  <c:v>39943</c:v>
                </c:pt>
                <c:pt idx="5">
                  <c:v>39974</c:v>
                </c:pt>
                <c:pt idx="6">
                  <c:v>40004</c:v>
                </c:pt>
                <c:pt idx="7">
                  <c:v>40035</c:v>
                </c:pt>
                <c:pt idx="8">
                  <c:v>40066</c:v>
                </c:pt>
                <c:pt idx="9">
                  <c:v>40096</c:v>
                </c:pt>
                <c:pt idx="10">
                  <c:v>40127</c:v>
                </c:pt>
                <c:pt idx="11">
                  <c:v>40157</c:v>
                </c:pt>
                <c:pt idx="12">
                  <c:v>40188</c:v>
                </c:pt>
                <c:pt idx="13">
                  <c:v>40219</c:v>
                </c:pt>
                <c:pt idx="14">
                  <c:v>40247</c:v>
                </c:pt>
                <c:pt idx="15">
                  <c:v>40278</c:v>
                </c:pt>
                <c:pt idx="16">
                  <c:v>40308</c:v>
                </c:pt>
                <c:pt idx="17">
                  <c:v>40339</c:v>
                </c:pt>
                <c:pt idx="18">
                  <c:v>40369</c:v>
                </c:pt>
                <c:pt idx="19">
                  <c:v>40400</c:v>
                </c:pt>
                <c:pt idx="20">
                  <c:v>40431</c:v>
                </c:pt>
                <c:pt idx="21">
                  <c:v>40461</c:v>
                </c:pt>
                <c:pt idx="22">
                  <c:v>40492</c:v>
                </c:pt>
                <c:pt idx="23">
                  <c:v>40522</c:v>
                </c:pt>
                <c:pt idx="24">
                  <c:v>40553</c:v>
                </c:pt>
                <c:pt idx="25">
                  <c:v>40584</c:v>
                </c:pt>
                <c:pt idx="26">
                  <c:v>40612</c:v>
                </c:pt>
                <c:pt idx="27">
                  <c:v>40643</c:v>
                </c:pt>
                <c:pt idx="28">
                  <c:v>40673</c:v>
                </c:pt>
                <c:pt idx="29">
                  <c:v>40704</c:v>
                </c:pt>
                <c:pt idx="30">
                  <c:v>40734</c:v>
                </c:pt>
                <c:pt idx="31">
                  <c:v>40765</c:v>
                </c:pt>
                <c:pt idx="32">
                  <c:v>40796</c:v>
                </c:pt>
                <c:pt idx="33">
                  <c:v>40826</c:v>
                </c:pt>
                <c:pt idx="34">
                  <c:v>40857</c:v>
                </c:pt>
                <c:pt idx="35">
                  <c:v>40887</c:v>
                </c:pt>
                <c:pt idx="36">
                  <c:v>40918</c:v>
                </c:pt>
                <c:pt idx="37">
                  <c:v>40949</c:v>
                </c:pt>
                <c:pt idx="38">
                  <c:v>40978</c:v>
                </c:pt>
                <c:pt idx="39">
                  <c:v>41009</c:v>
                </c:pt>
                <c:pt idx="40">
                  <c:v>41039</c:v>
                </c:pt>
                <c:pt idx="41">
                  <c:v>41070</c:v>
                </c:pt>
                <c:pt idx="42">
                  <c:v>41100</c:v>
                </c:pt>
                <c:pt idx="43">
                  <c:v>41131</c:v>
                </c:pt>
                <c:pt idx="44">
                  <c:v>41162</c:v>
                </c:pt>
                <c:pt idx="45">
                  <c:v>41192</c:v>
                </c:pt>
                <c:pt idx="46">
                  <c:v>41223</c:v>
                </c:pt>
                <c:pt idx="47">
                  <c:v>41253</c:v>
                </c:pt>
                <c:pt idx="48">
                  <c:v>41284</c:v>
                </c:pt>
                <c:pt idx="49">
                  <c:v>41315</c:v>
                </c:pt>
                <c:pt idx="50">
                  <c:v>41343</c:v>
                </c:pt>
                <c:pt idx="51">
                  <c:v>41374</c:v>
                </c:pt>
                <c:pt idx="52">
                  <c:v>41404</c:v>
                </c:pt>
              </c:numCache>
            </c:numRef>
          </c:cat>
          <c:val>
            <c:numRef>
              <c:f>'14'!$AB$2:$AB$54</c:f>
              <c:numCache>
                <c:formatCode>0.0</c:formatCode>
                <c:ptCount val="53"/>
                <c:pt idx="0">
                  <c:v>6.6548387096774135</c:v>
                </c:pt>
                <c:pt idx="1">
                  <c:v>6.6548387096774135</c:v>
                </c:pt>
                <c:pt idx="2">
                  <c:v>6.6548387096774135</c:v>
                </c:pt>
                <c:pt idx="3">
                  <c:v>6.6548387096774135</c:v>
                </c:pt>
                <c:pt idx="4">
                  <c:v>6.6548387096774135</c:v>
                </c:pt>
                <c:pt idx="5">
                  <c:v>6.6548387096774135</c:v>
                </c:pt>
                <c:pt idx="6">
                  <c:v>6.6548387096774135</c:v>
                </c:pt>
                <c:pt idx="7">
                  <c:v>6.6548387096774135</c:v>
                </c:pt>
                <c:pt idx="8">
                  <c:v>6.6548387096774135</c:v>
                </c:pt>
                <c:pt idx="9">
                  <c:v>6.6548387096774135</c:v>
                </c:pt>
                <c:pt idx="10">
                  <c:v>6.6548387096774135</c:v>
                </c:pt>
                <c:pt idx="11">
                  <c:v>6.6548387096774135</c:v>
                </c:pt>
                <c:pt idx="12">
                  <c:v>6.6548387096774135</c:v>
                </c:pt>
                <c:pt idx="13">
                  <c:v>6.6548387096774135</c:v>
                </c:pt>
                <c:pt idx="14">
                  <c:v>6.6548387096774135</c:v>
                </c:pt>
                <c:pt idx="15">
                  <c:v>6.6548387096774135</c:v>
                </c:pt>
                <c:pt idx="16">
                  <c:v>6.6548387096774135</c:v>
                </c:pt>
                <c:pt idx="17">
                  <c:v>6.6548387096774135</c:v>
                </c:pt>
                <c:pt idx="18">
                  <c:v>6.6548387096774135</c:v>
                </c:pt>
                <c:pt idx="19">
                  <c:v>6.6548387096774135</c:v>
                </c:pt>
                <c:pt idx="20">
                  <c:v>6.6548387096774135</c:v>
                </c:pt>
                <c:pt idx="21">
                  <c:v>6.6548387096774135</c:v>
                </c:pt>
                <c:pt idx="22">
                  <c:v>6.6548387096774135</c:v>
                </c:pt>
                <c:pt idx="23">
                  <c:v>6.6548387096774135</c:v>
                </c:pt>
                <c:pt idx="24">
                  <c:v>6.6548387096774135</c:v>
                </c:pt>
                <c:pt idx="25">
                  <c:v>6.6548387096774135</c:v>
                </c:pt>
                <c:pt idx="26">
                  <c:v>6.6548387096774135</c:v>
                </c:pt>
                <c:pt idx="27">
                  <c:v>6.6548387096774135</c:v>
                </c:pt>
                <c:pt idx="28">
                  <c:v>6.6548387096774135</c:v>
                </c:pt>
                <c:pt idx="29">
                  <c:v>6.6548387096774135</c:v>
                </c:pt>
                <c:pt idx="30">
                  <c:v>6.6548387096774135</c:v>
                </c:pt>
                <c:pt idx="31">
                  <c:v>4.3016666666666685</c:v>
                </c:pt>
                <c:pt idx="32">
                  <c:v>4.3016666666666685</c:v>
                </c:pt>
                <c:pt idx="33">
                  <c:v>4.3016666666666685</c:v>
                </c:pt>
                <c:pt idx="34">
                  <c:v>4.3016666666666685</c:v>
                </c:pt>
                <c:pt idx="35">
                  <c:v>4.3016666666666685</c:v>
                </c:pt>
                <c:pt idx="36">
                  <c:v>4.3016666666666685</c:v>
                </c:pt>
                <c:pt idx="37">
                  <c:v>4.3016666666666685</c:v>
                </c:pt>
                <c:pt idx="38">
                  <c:v>4.3016666666666685</c:v>
                </c:pt>
                <c:pt idx="39">
                  <c:v>4.3016666666666685</c:v>
                </c:pt>
                <c:pt idx="40">
                  <c:v>4.3016666666666685</c:v>
                </c:pt>
                <c:pt idx="41">
                  <c:v>4.3016666666666685</c:v>
                </c:pt>
                <c:pt idx="42">
                  <c:v>4.3016666666666685</c:v>
                </c:pt>
                <c:pt idx="43">
                  <c:v>4.3016666666666685</c:v>
                </c:pt>
                <c:pt idx="44">
                  <c:v>4.3016666666666685</c:v>
                </c:pt>
                <c:pt idx="45">
                  <c:v>4.3016666666666685</c:v>
                </c:pt>
                <c:pt idx="46">
                  <c:v>4.3016666666666685</c:v>
                </c:pt>
                <c:pt idx="47">
                  <c:v>4.3016666666666685</c:v>
                </c:pt>
                <c:pt idx="48">
                  <c:v>4.3016666666666685</c:v>
                </c:pt>
                <c:pt idx="49">
                  <c:v>4.3016666666666685</c:v>
                </c:pt>
                <c:pt idx="50">
                  <c:v>4.3016666666666685</c:v>
                </c:pt>
                <c:pt idx="51">
                  <c:v>4.3016666666666685</c:v>
                </c:pt>
                <c:pt idx="52">
                  <c:v>4.3016666666666685</c:v>
                </c:pt>
              </c:numCache>
            </c:numRef>
          </c:val>
        </c:ser>
        <c:ser>
          <c:idx val="5"/>
          <c:order val="5"/>
          <c:tx>
            <c:strRef>
              <c:f>'14'!$AC$1</c:f>
              <c:strCache>
                <c:ptCount val="1"/>
                <c:pt idx="0">
                  <c:v> -1 Sigma</c:v>
                </c:pt>
              </c:strCache>
            </c:strRef>
          </c:tx>
          <c:spPr>
            <a:ln w="25400">
              <a:solidFill>
                <a:srgbClr val="008080"/>
              </a:solidFill>
              <a:prstDash val="lgDashDot"/>
            </a:ln>
          </c:spPr>
          <c:marker>
            <c:symbol val="none"/>
          </c:marker>
          <c:cat>
            <c:numRef>
              <c:f>'14'!$W$2:$W$54</c:f>
              <c:numCache>
                <c:formatCode>mmm\-yy</c:formatCode>
                <c:ptCount val="53"/>
                <c:pt idx="0">
                  <c:v>39823</c:v>
                </c:pt>
                <c:pt idx="1">
                  <c:v>39854</c:v>
                </c:pt>
                <c:pt idx="2">
                  <c:v>39882</c:v>
                </c:pt>
                <c:pt idx="3">
                  <c:v>39913</c:v>
                </c:pt>
                <c:pt idx="4">
                  <c:v>39943</c:v>
                </c:pt>
                <c:pt idx="5">
                  <c:v>39974</c:v>
                </c:pt>
                <c:pt idx="6">
                  <c:v>40004</c:v>
                </c:pt>
                <c:pt idx="7">
                  <c:v>40035</c:v>
                </c:pt>
                <c:pt idx="8">
                  <c:v>40066</c:v>
                </c:pt>
                <c:pt idx="9">
                  <c:v>40096</c:v>
                </c:pt>
                <c:pt idx="10">
                  <c:v>40127</c:v>
                </c:pt>
                <c:pt idx="11">
                  <c:v>40157</c:v>
                </c:pt>
                <c:pt idx="12">
                  <c:v>40188</c:v>
                </c:pt>
                <c:pt idx="13">
                  <c:v>40219</c:v>
                </c:pt>
                <c:pt idx="14">
                  <c:v>40247</c:v>
                </c:pt>
                <c:pt idx="15">
                  <c:v>40278</c:v>
                </c:pt>
                <c:pt idx="16">
                  <c:v>40308</c:v>
                </c:pt>
                <c:pt idx="17">
                  <c:v>40339</c:v>
                </c:pt>
                <c:pt idx="18">
                  <c:v>40369</c:v>
                </c:pt>
                <c:pt idx="19">
                  <c:v>40400</c:v>
                </c:pt>
                <c:pt idx="20">
                  <c:v>40431</c:v>
                </c:pt>
                <c:pt idx="21">
                  <c:v>40461</c:v>
                </c:pt>
                <c:pt idx="22">
                  <c:v>40492</c:v>
                </c:pt>
                <c:pt idx="23">
                  <c:v>40522</c:v>
                </c:pt>
                <c:pt idx="24">
                  <c:v>40553</c:v>
                </c:pt>
                <c:pt idx="25">
                  <c:v>40584</c:v>
                </c:pt>
                <c:pt idx="26">
                  <c:v>40612</c:v>
                </c:pt>
                <c:pt idx="27">
                  <c:v>40643</c:v>
                </c:pt>
                <c:pt idx="28">
                  <c:v>40673</c:v>
                </c:pt>
                <c:pt idx="29">
                  <c:v>40704</c:v>
                </c:pt>
                <c:pt idx="30">
                  <c:v>40734</c:v>
                </c:pt>
                <c:pt idx="31">
                  <c:v>40765</c:v>
                </c:pt>
                <c:pt idx="32">
                  <c:v>40796</c:v>
                </c:pt>
                <c:pt idx="33">
                  <c:v>40826</c:v>
                </c:pt>
                <c:pt idx="34">
                  <c:v>40857</c:v>
                </c:pt>
                <c:pt idx="35">
                  <c:v>40887</c:v>
                </c:pt>
                <c:pt idx="36">
                  <c:v>40918</c:v>
                </c:pt>
                <c:pt idx="37">
                  <c:v>40949</c:v>
                </c:pt>
                <c:pt idx="38">
                  <c:v>40978</c:v>
                </c:pt>
                <c:pt idx="39">
                  <c:v>41009</c:v>
                </c:pt>
                <c:pt idx="40">
                  <c:v>41039</c:v>
                </c:pt>
                <c:pt idx="41">
                  <c:v>41070</c:v>
                </c:pt>
                <c:pt idx="42">
                  <c:v>41100</c:v>
                </c:pt>
                <c:pt idx="43">
                  <c:v>41131</c:v>
                </c:pt>
                <c:pt idx="44">
                  <c:v>41162</c:v>
                </c:pt>
                <c:pt idx="45">
                  <c:v>41192</c:v>
                </c:pt>
                <c:pt idx="46">
                  <c:v>41223</c:v>
                </c:pt>
                <c:pt idx="47">
                  <c:v>41253</c:v>
                </c:pt>
                <c:pt idx="48">
                  <c:v>41284</c:v>
                </c:pt>
                <c:pt idx="49">
                  <c:v>41315</c:v>
                </c:pt>
                <c:pt idx="50">
                  <c:v>41343</c:v>
                </c:pt>
                <c:pt idx="51">
                  <c:v>41374</c:v>
                </c:pt>
                <c:pt idx="52">
                  <c:v>41404</c:v>
                </c:pt>
              </c:numCache>
            </c:numRef>
          </c:cat>
          <c:val>
            <c:numRef>
              <c:f>'14'!$AC$2:$AC$54</c:f>
              <c:numCache>
                <c:formatCode>0.0</c:formatCode>
                <c:ptCount val="53"/>
                <c:pt idx="0">
                  <c:v>5.564534265232969</c:v>
                </c:pt>
                <c:pt idx="1">
                  <c:v>5.564534265232969</c:v>
                </c:pt>
                <c:pt idx="2">
                  <c:v>5.564534265232969</c:v>
                </c:pt>
                <c:pt idx="3">
                  <c:v>5.564534265232969</c:v>
                </c:pt>
                <c:pt idx="4">
                  <c:v>5.564534265232969</c:v>
                </c:pt>
                <c:pt idx="5">
                  <c:v>5.564534265232969</c:v>
                </c:pt>
                <c:pt idx="6">
                  <c:v>5.564534265232969</c:v>
                </c:pt>
                <c:pt idx="7">
                  <c:v>5.564534265232969</c:v>
                </c:pt>
                <c:pt idx="8">
                  <c:v>5.564534265232969</c:v>
                </c:pt>
                <c:pt idx="9">
                  <c:v>5.564534265232969</c:v>
                </c:pt>
                <c:pt idx="10">
                  <c:v>5.564534265232969</c:v>
                </c:pt>
                <c:pt idx="11">
                  <c:v>5.564534265232969</c:v>
                </c:pt>
                <c:pt idx="12">
                  <c:v>5.564534265232969</c:v>
                </c:pt>
                <c:pt idx="13">
                  <c:v>5.564534265232969</c:v>
                </c:pt>
                <c:pt idx="14">
                  <c:v>5.564534265232969</c:v>
                </c:pt>
                <c:pt idx="15">
                  <c:v>5.564534265232969</c:v>
                </c:pt>
                <c:pt idx="16">
                  <c:v>5.564534265232969</c:v>
                </c:pt>
                <c:pt idx="17">
                  <c:v>5.564534265232969</c:v>
                </c:pt>
                <c:pt idx="18">
                  <c:v>5.564534265232969</c:v>
                </c:pt>
                <c:pt idx="19">
                  <c:v>5.564534265232969</c:v>
                </c:pt>
                <c:pt idx="20">
                  <c:v>5.564534265232969</c:v>
                </c:pt>
                <c:pt idx="21">
                  <c:v>5.564534265232969</c:v>
                </c:pt>
                <c:pt idx="22">
                  <c:v>5.564534265232969</c:v>
                </c:pt>
                <c:pt idx="23">
                  <c:v>5.564534265232969</c:v>
                </c:pt>
                <c:pt idx="24">
                  <c:v>5.564534265232969</c:v>
                </c:pt>
                <c:pt idx="25">
                  <c:v>5.564534265232969</c:v>
                </c:pt>
                <c:pt idx="26">
                  <c:v>5.564534265232969</c:v>
                </c:pt>
                <c:pt idx="27">
                  <c:v>5.564534265232969</c:v>
                </c:pt>
                <c:pt idx="28">
                  <c:v>5.564534265232969</c:v>
                </c:pt>
                <c:pt idx="29">
                  <c:v>5.564534265232969</c:v>
                </c:pt>
                <c:pt idx="30">
                  <c:v>5.564534265232969</c:v>
                </c:pt>
                <c:pt idx="31">
                  <c:v>3.2113622222222213</c:v>
                </c:pt>
                <c:pt idx="32">
                  <c:v>3.2113622222222213</c:v>
                </c:pt>
                <c:pt idx="33">
                  <c:v>3.2113622222222213</c:v>
                </c:pt>
                <c:pt idx="34">
                  <c:v>3.2113622222222213</c:v>
                </c:pt>
                <c:pt idx="35">
                  <c:v>3.2113622222222213</c:v>
                </c:pt>
                <c:pt idx="36">
                  <c:v>3.2113622222222213</c:v>
                </c:pt>
                <c:pt idx="37">
                  <c:v>3.2113622222222213</c:v>
                </c:pt>
                <c:pt idx="38">
                  <c:v>3.2113622222222213</c:v>
                </c:pt>
                <c:pt idx="39">
                  <c:v>3.2113622222222213</c:v>
                </c:pt>
                <c:pt idx="40">
                  <c:v>3.2113622222222213</c:v>
                </c:pt>
                <c:pt idx="41">
                  <c:v>3.2113622222222213</c:v>
                </c:pt>
                <c:pt idx="42">
                  <c:v>3.2113622222222213</c:v>
                </c:pt>
                <c:pt idx="43">
                  <c:v>3.2113622222222213</c:v>
                </c:pt>
                <c:pt idx="44">
                  <c:v>3.2113622222222213</c:v>
                </c:pt>
                <c:pt idx="45">
                  <c:v>3.2113622222222213</c:v>
                </c:pt>
                <c:pt idx="46">
                  <c:v>3.2113622222222213</c:v>
                </c:pt>
                <c:pt idx="47">
                  <c:v>3.2113622222222213</c:v>
                </c:pt>
                <c:pt idx="48">
                  <c:v>3.2113622222222213</c:v>
                </c:pt>
                <c:pt idx="49">
                  <c:v>3.2113622222222213</c:v>
                </c:pt>
                <c:pt idx="50">
                  <c:v>3.2113622222222213</c:v>
                </c:pt>
                <c:pt idx="51">
                  <c:v>3.2113622222222213</c:v>
                </c:pt>
                <c:pt idx="52">
                  <c:v>3.2113622222222213</c:v>
                </c:pt>
              </c:numCache>
            </c:numRef>
          </c:val>
        </c:ser>
        <c:ser>
          <c:idx val="6"/>
          <c:order val="6"/>
          <c:tx>
            <c:strRef>
              <c:f>'14'!$AD$1</c:f>
              <c:strCache>
                <c:ptCount val="1"/>
                <c:pt idx="0">
                  <c:v> -2 Sigma</c:v>
                </c:pt>
              </c:strCache>
            </c:strRef>
          </c:tx>
          <c:spPr>
            <a:ln w="25400">
              <a:solidFill>
                <a:srgbClr val="FF8080"/>
              </a:solidFill>
              <a:prstDash val="lgDashDot"/>
            </a:ln>
          </c:spPr>
          <c:marker>
            <c:symbol val="none"/>
          </c:marker>
          <c:cat>
            <c:numRef>
              <c:f>'14'!$W$2:$W$54</c:f>
              <c:numCache>
                <c:formatCode>mmm\-yy</c:formatCode>
                <c:ptCount val="53"/>
                <c:pt idx="0">
                  <c:v>39823</c:v>
                </c:pt>
                <c:pt idx="1">
                  <c:v>39854</c:v>
                </c:pt>
                <c:pt idx="2">
                  <c:v>39882</c:v>
                </c:pt>
                <c:pt idx="3">
                  <c:v>39913</c:v>
                </c:pt>
                <c:pt idx="4">
                  <c:v>39943</c:v>
                </c:pt>
                <c:pt idx="5">
                  <c:v>39974</c:v>
                </c:pt>
                <c:pt idx="6">
                  <c:v>40004</c:v>
                </c:pt>
                <c:pt idx="7">
                  <c:v>40035</c:v>
                </c:pt>
                <c:pt idx="8">
                  <c:v>40066</c:v>
                </c:pt>
                <c:pt idx="9">
                  <c:v>40096</c:v>
                </c:pt>
                <c:pt idx="10">
                  <c:v>40127</c:v>
                </c:pt>
                <c:pt idx="11">
                  <c:v>40157</c:v>
                </c:pt>
                <c:pt idx="12">
                  <c:v>40188</c:v>
                </c:pt>
                <c:pt idx="13">
                  <c:v>40219</c:v>
                </c:pt>
                <c:pt idx="14">
                  <c:v>40247</c:v>
                </c:pt>
                <c:pt idx="15">
                  <c:v>40278</c:v>
                </c:pt>
                <c:pt idx="16">
                  <c:v>40308</c:v>
                </c:pt>
                <c:pt idx="17">
                  <c:v>40339</c:v>
                </c:pt>
                <c:pt idx="18">
                  <c:v>40369</c:v>
                </c:pt>
                <c:pt idx="19">
                  <c:v>40400</c:v>
                </c:pt>
                <c:pt idx="20">
                  <c:v>40431</c:v>
                </c:pt>
                <c:pt idx="21">
                  <c:v>40461</c:v>
                </c:pt>
                <c:pt idx="22">
                  <c:v>40492</c:v>
                </c:pt>
                <c:pt idx="23">
                  <c:v>40522</c:v>
                </c:pt>
                <c:pt idx="24">
                  <c:v>40553</c:v>
                </c:pt>
                <c:pt idx="25">
                  <c:v>40584</c:v>
                </c:pt>
                <c:pt idx="26">
                  <c:v>40612</c:v>
                </c:pt>
                <c:pt idx="27">
                  <c:v>40643</c:v>
                </c:pt>
                <c:pt idx="28">
                  <c:v>40673</c:v>
                </c:pt>
                <c:pt idx="29">
                  <c:v>40704</c:v>
                </c:pt>
                <c:pt idx="30">
                  <c:v>40734</c:v>
                </c:pt>
                <c:pt idx="31">
                  <c:v>40765</c:v>
                </c:pt>
                <c:pt idx="32">
                  <c:v>40796</c:v>
                </c:pt>
                <c:pt idx="33">
                  <c:v>40826</c:v>
                </c:pt>
                <c:pt idx="34">
                  <c:v>40857</c:v>
                </c:pt>
                <c:pt idx="35">
                  <c:v>40887</c:v>
                </c:pt>
                <c:pt idx="36">
                  <c:v>40918</c:v>
                </c:pt>
                <c:pt idx="37">
                  <c:v>40949</c:v>
                </c:pt>
                <c:pt idx="38">
                  <c:v>40978</c:v>
                </c:pt>
                <c:pt idx="39">
                  <c:v>41009</c:v>
                </c:pt>
                <c:pt idx="40">
                  <c:v>41039</c:v>
                </c:pt>
                <c:pt idx="41">
                  <c:v>41070</c:v>
                </c:pt>
                <c:pt idx="42">
                  <c:v>41100</c:v>
                </c:pt>
                <c:pt idx="43">
                  <c:v>41131</c:v>
                </c:pt>
                <c:pt idx="44">
                  <c:v>41162</c:v>
                </c:pt>
                <c:pt idx="45">
                  <c:v>41192</c:v>
                </c:pt>
                <c:pt idx="46">
                  <c:v>41223</c:v>
                </c:pt>
                <c:pt idx="47">
                  <c:v>41253</c:v>
                </c:pt>
                <c:pt idx="48">
                  <c:v>41284</c:v>
                </c:pt>
                <c:pt idx="49">
                  <c:v>41315</c:v>
                </c:pt>
                <c:pt idx="50">
                  <c:v>41343</c:v>
                </c:pt>
                <c:pt idx="51">
                  <c:v>41374</c:v>
                </c:pt>
                <c:pt idx="52">
                  <c:v>41404</c:v>
                </c:pt>
              </c:numCache>
            </c:numRef>
          </c:cat>
          <c:val>
            <c:numRef>
              <c:f>'14'!$AD$2:$AD$54</c:f>
              <c:numCache>
                <c:formatCode>0.0</c:formatCode>
                <c:ptCount val="53"/>
                <c:pt idx="0">
                  <c:v>4.4742298207885325</c:v>
                </c:pt>
                <c:pt idx="1">
                  <c:v>4.4742298207885325</c:v>
                </c:pt>
                <c:pt idx="2">
                  <c:v>4.4742298207885325</c:v>
                </c:pt>
                <c:pt idx="3">
                  <c:v>4.4742298207885325</c:v>
                </c:pt>
                <c:pt idx="4">
                  <c:v>4.4742298207885325</c:v>
                </c:pt>
                <c:pt idx="5">
                  <c:v>4.4742298207885325</c:v>
                </c:pt>
                <c:pt idx="6">
                  <c:v>4.4742298207885325</c:v>
                </c:pt>
                <c:pt idx="7">
                  <c:v>4.4742298207885325</c:v>
                </c:pt>
                <c:pt idx="8">
                  <c:v>4.4742298207885325</c:v>
                </c:pt>
                <c:pt idx="9">
                  <c:v>4.4742298207885325</c:v>
                </c:pt>
                <c:pt idx="10">
                  <c:v>4.4742298207885325</c:v>
                </c:pt>
                <c:pt idx="11">
                  <c:v>4.4742298207885325</c:v>
                </c:pt>
                <c:pt idx="12">
                  <c:v>4.4742298207885325</c:v>
                </c:pt>
                <c:pt idx="13">
                  <c:v>4.4742298207885325</c:v>
                </c:pt>
                <c:pt idx="14">
                  <c:v>4.4742298207885325</c:v>
                </c:pt>
                <c:pt idx="15">
                  <c:v>4.4742298207885325</c:v>
                </c:pt>
                <c:pt idx="16">
                  <c:v>4.4742298207885325</c:v>
                </c:pt>
                <c:pt idx="17">
                  <c:v>4.4742298207885325</c:v>
                </c:pt>
                <c:pt idx="18">
                  <c:v>4.4742298207885325</c:v>
                </c:pt>
                <c:pt idx="19">
                  <c:v>4.4742298207885325</c:v>
                </c:pt>
                <c:pt idx="20">
                  <c:v>4.4742298207885325</c:v>
                </c:pt>
                <c:pt idx="21">
                  <c:v>4.4742298207885325</c:v>
                </c:pt>
                <c:pt idx="22">
                  <c:v>4.4742298207885325</c:v>
                </c:pt>
                <c:pt idx="23">
                  <c:v>4.4742298207885325</c:v>
                </c:pt>
                <c:pt idx="24">
                  <c:v>4.4742298207885325</c:v>
                </c:pt>
                <c:pt idx="25">
                  <c:v>4.4742298207885325</c:v>
                </c:pt>
                <c:pt idx="26">
                  <c:v>4.4742298207885325</c:v>
                </c:pt>
                <c:pt idx="27">
                  <c:v>4.4742298207885325</c:v>
                </c:pt>
                <c:pt idx="28">
                  <c:v>4.4742298207885325</c:v>
                </c:pt>
                <c:pt idx="29">
                  <c:v>4.4742298207885325</c:v>
                </c:pt>
                <c:pt idx="30">
                  <c:v>4.4742298207885325</c:v>
                </c:pt>
                <c:pt idx="31">
                  <c:v>2.121057777777779</c:v>
                </c:pt>
                <c:pt idx="32">
                  <c:v>2.121057777777779</c:v>
                </c:pt>
                <c:pt idx="33">
                  <c:v>2.121057777777779</c:v>
                </c:pt>
                <c:pt idx="34">
                  <c:v>2.121057777777779</c:v>
                </c:pt>
                <c:pt idx="35">
                  <c:v>2.121057777777779</c:v>
                </c:pt>
                <c:pt idx="36">
                  <c:v>2.121057777777779</c:v>
                </c:pt>
                <c:pt idx="37">
                  <c:v>2.121057777777779</c:v>
                </c:pt>
                <c:pt idx="38">
                  <c:v>2.121057777777779</c:v>
                </c:pt>
                <c:pt idx="39">
                  <c:v>2.121057777777779</c:v>
                </c:pt>
                <c:pt idx="40">
                  <c:v>2.121057777777779</c:v>
                </c:pt>
                <c:pt idx="41">
                  <c:v>2.121057777777779</c:v>
                </c:pt>
                <c:pt idx="42">
                  <c:v>2.121057777777779</c:v>
                </c:pt>
                <c:pt idx="43">
                  <c:v>2.121057777777779</c:v>
                </c:pt>
                <c:pt idx="44">
                  <c:v>2.121057777777779</c:v>
                </c:pt>
                <c:pt idx="45">
                  <c:v>2.121057777777779</c:v>
                </c:pt>
                <c:pt idx="46">
                  <c:v>2.121057777777779</c:v>
                </c:pt>
                <c:pt idx="47">
                  <c:v>2.121057777777779</c:v>
                </c:pt>
                <c:pt idx="48">
                  <c:v>2.121057777777779</c:v>
                </c:pt>
                <c:pt idx="49">
                  <c:v>2.121057777777779</c:v>
                </c:pt>
                <c:pt idx="50">
                  <c:v>2.121057777777779</c:v>
                </c:pt>
                <c:pt idx="51">
                  <c:v>2.121057777777779</c:v>
                </c:pt>
                <c:pt idx="52">
                  <c:v>2.121057777777779</c:v>
                </c:pt>
              </c:numCache>
            </c:numRef>
          </c:val>
        </c:ser>
        <c:ser>
          <c:idx val="7"/>
          <c:order val="7"/>
          <c:tx>
            <c:strRef>
              <c:f>'14'!$AE$1</c:f>
              <c:strCache>
                <c:ptCount val="1"/>
                <c:pt idx="0">
                  <c:v>LCL</c:v>
                </c:pt>
              </c:strCache>
            </c:strRef>
          </c:tx>
          <c:spPr>
            <a:ln w="25400">
              <a:solidFill>
                <a:srgbClr val="FF0000"/>
              </a:solidFill>
              <a:prstDash val="lgDash"/>
            </a:ln>
          </c:spPr>
          <c:marker>
            <c:symbol val="none"/>
          </c:marker>
          <c:cat>
            <c:numRef>
              <c:f>'14'!$W$2:$W$54</c:f>
              <c:numCache>
                <c:formatCode>mmm\-yy</c:formatCode>
                <c:ptCount val="53"/>
                <c:pt idx="0">
                  <c:v>39823</c:v>
                </c:pt>
                <c:pt idx="1">
                  <c:v>39854</c:v>
                </c:pt>
                <c:pt idx="2">
                  <c:v>39882</c:v>
                </c:pt>
                <c:pt idx="3">
                  <c:v>39913</c:v>
                </c:pt>
                <c:pt idx="4">
                  <c:v>39943</c:v>
                </c:pt>
                <c:pt idx="5">
                  <c:v>39974</c:v>
                </c:pt>
                <c:pt idx="6">
                  <c:v>40004</c:v>
                </c:pt>
                <c:pt idx="7">
                  <c:v>40035</c:v>
                </c:pt>
                <c:pt idx="8">
                  <c:v>40066</c:v>
                </c:pt>
                <c:pt idx="9">
                  <c:v>40096</c:v>
                </c:pt>
                <c:pt idx="10">
                  <c:v>40127</c:v>
                </c:pt>
                <c:pt idx="11">
                  <c:v>40157</c:v>
                </c:pt>
                <c:pt idx="12">
                  <c:v>40188</c:v>
                </c:pt>
                <c:pt idx="13">
                  <c:v>40219</c:v>
                </c:pt>
                <c:pt idx="14">
                  <c:v>40247</c:v>
                </c:pt>
                <c:pt idx="15">
                  <c:v>40278</c:v>
                </c:pt>
                <c:pt idx="16">
                  <c:v>40308</c:v>
                </c:pt>
                <c:pt idx="17">
                  <c:v>40339</c:v>
                </c:pt>
                <c:pt idx="18">
                  <c:v>40369</c:v>
                </c:pt>
                <c:pt idx="19">
                  <c:v>40400</c:v>
                </c:pt>
                <c:pt idx="20">
                  <c:v>40431</c:v>
                </c:pt>
                <c:pt idx="21">
                  <c:v>40461</c:v>
                </c:pt>
                <c:pt idx="22">
                  <c:v>40492</c:v>
                </c:pt>
                <c:pt idx="23">
                  <c:v>40522</c:v>
                </c:pt>
                <c:pt idx="24">
                  <c:v>40553</c:v>
                </c:pt>
                <c:pt idx="25">
                  <c:v>40584</c:v>
                </c:pt>
                <c:pt idx="26">
                  <c:v>40612</c:v>
                </c:pt>
                <c:pt idx="27">
                  <c:v>40643</c:v>
                </c:pt>
                <c:pt idx="28">
                  <c:v>40673</c:v>
                </c:pt>
                <c:pt idx="29">
                  <c:v>40704</c:v>
                </c:pt>
                <c:pt idx="30">
                  <c:v>40734</c:v>
                </c:pt>
                <c:pt idx="31">
                  <c:v>40765</c:v>
                </c:pt>
                <c:pt idx="32">
                  <c:v>40796</c:v>
                </c:pt>
                <c:pt idx="33">
                  <c:v>40826</c:v>
                </c:pt>
                <c:pt idx="34">
                  <c:v>40857</c:v>
                </c:pt>
                <c:pt idx="35">
                  <c:v>40887</c:v>
                </c:pt>
                <c:pt idx="36">
                  <c:v>40918</c:v>
                </c:pt>
                <c:pt idx="37">
                  <c:v>40949</c:v>
                </c:pt>
                <c:pt idx="38">
                  <c:v>40978</c:v>
                </c:pt>
                <c:pt idx="39">
                  <c:v>41009</c:v>
                </c:pt>
                <c:pt idx="40">
                  <c:v>41039</c:v>
                </c:pt>
                <c:pt idx="41">
                  <c:v>41070</c:v>
                </c:pt>
                <c:pt idx="42">
                  <c:v>41100</c:v>
                </c:pt>
                <c:pt idx="43">
                  <c:v>41131</c:v>
                </c:pt>
                <c:pt idx="44">
                  <c:v>41162</c:v>
                </c:pt>
                <c:pt idx="45">
                  <c:v>41192</c:v>
                </c:pt>
                <c:pt idx="46">
                  <c:v>41223</c:v>
                </c:pt>
                <c:pt idx="47">
                  <c:v>41253</c:v>
                </c:pt>
                <c:pt idx="48">
                  <c:v>41284</c:v>
                </c:pt>
                <c:pt idx="49">
                  <c:v>41315</c:v>
                </c:pt>
                <c:pt idx="50">
                  <c:v>41343</c:v>
                </c:pt>
                <c:pt idx="51">
                  <c:v>41374</c:v>
                </c:pt>
                <c:pt idx="52">
                  <c:v>41404</c:v>
                </c:pt>
              </c:numCache>
            </c:numRef>
          </c:cat>
          <c:val>
            <c:numRef>
              <c:f>'14'!$AE$2:$AE$54</c:f>
              <c:numCache>
                <c:formatCode>0.0</c:formatCode>
                <c:ptCount val="53"/>
                <c:pt idx="0">
                  <c:v>3.3839253763440853</c:v>
                </c:pt>
                <c:pt idx="1">
                  <c:v>3.3839253763440853</c:v>
                </c:pt>
                <c:pt idx="2">
                  <c:v>3.3839253763440853</c:v>
                </c:pt>
                <c:pt idx="3">
                  <c:v>3.3839253763440853</c:v>
                </c:pt>
                <c:pt idx="4">
                  <c:v>3.3839253763440853</c:v>
                </c:pt>
                <c:pt idx="5">
                  <c:v>3.3839253763440853</c:v>
                </c:pt>
                <c:pt idx="6">
                  <c:v>3.3839253763440853</c:v>
                </c:pt>
                <c:pt idx="7">
                  <c:v>3.3839253763440853</c:v>
                </c:pt>
                <c:pt idx="8">
                  <c:v>3.3839253763440853</c:v>
                </c:pt>
                <c:pt idx="9">
                  <c:v>3.3839253763440853</c:v>
                </c:pt>
                <c:pt idx="10">
                  <c:v>3.3839253763440853</c:v>
                </c:pt>
                <c:pt idx="11">
                  <c:v>3.3839253763440853</c:v>
                </c:pt>
                <c:pt idx="12">
                  <c:v>3.3839253763440853</c:v>
                </c:pt>
                <c:pt idx="13">
                  <c:v>3.3839253763440853</c:v>
                </c:pt>
                <c:pt idx="14">
                  <c:v>3.3839253763440853</c:v>
                </c:pt>
                <c:pt idx="15">
                  <c:v>3.3839253763440853</c:v>
                </c:pt>
                <c:pt idx="16">
                  <c:v>3.3839253763440853</c:v>
                </c:pt>
                <c:pt idx="17">
                  <c:v>3.3839253763440853</c:v>
                </c:pt>
                <c:pt idx="18">
                  <c:v>3.3839253763440853</c:v>
                </c:pt>
                <c:pt idx="19">
                  <c:v>3.3839253763440853</c:v>
                </c:pt>
                <c:pt idx="20">
                  <c:v>3.3839253763440853</c:v>
                </c:pt>
                <c:pt idx="21">
                  <c:v>3.3839253763440853</c:v>
                </c:pt>
                <c:pt idx="22">
                  <c:v>3.3839253763440853</c:v>
                </c:pt>
                <c:pt idx="23">
                  <c:v>3.3839253763440853</c:v>
                </c:pt>
                <c:pt idx="24">
                  <c:v>3.3839253763440853</c:v>
                </c:pt>
                <c:pt idx="25">
                  <c:v>3.3839253763440853</c:v>
                </c:pt>
                <c:pt idx="26">
                  <c:v>3.3839253763440853</c:v>
                </c:pt>
                <c:pt idx="27">
                  <c:v>3.3839253763440853</c:v>
                </c:pt>
                <c:pt idx="28">
                  <c:v>3.3839253763440853</c:v>
                </c:pt>
                <c:pt idx="29">
                  <c:v>3.3839253763440853</c:v>
                </c:pt>
                <c:pt idx="30">
                  <c:v>3.3839253763440853</c:v>
                </c:pt>
                <c:pt idx="31">
                  <c:v>1.0307533333333323</c:v>
                </c:pt>
                <c:pt idx="32">
                  <c:v>1.0307533333333323</c:v>
                </c:pt>
                <c:pt idx="33">
                  <c:v>1.0307533333333323</c:v>
                </c:pt>
                <c:pt idx="34">
                  <c:v>1.0307533333333323</c:v>
                </c:pt>
                <c:pt idx="35">
                  <c:v>1.0307533333333323</c:v>
                </c:pt>
                <c:pt idx="36">
                  <c:v>1.0307533333333323</c:v>
                </c:pt>
                <c:pt idx="37">
                  <c:v>1.0307533333333323</c:v>
                </c:pt>
                <c:pt idx="38">
                  <c:v>1.0307533333333323</c:v>
                </c:pt>
                <c:pt idx="39">
                  <c:v>1.0307533333333323</c:v>
                </c:pt>
                <c:pt idx="40">
                  <c:v>1.0307533333333323</c:v>
                </c:pt>
                <c:pt idx="41">
                  <c:v>1.0307533333333323</c:v>
                </c:pt>
                <c:pt idx="42">
                  <c:v>1.0307533333333323</c:v>
                </c:pt>
                <c:pt idx="43">
                  <c:v>1.0307533333333323</c:v>
                </c:pt>
                <c:pt idx="44">
                  <c:v>1.0307533333333323</c:v>
                </c:pt>
                <c:pt idx="45">
                  <c:v>1.0307533333333323</c:v>
                </c:pt>
                <c:pt idx="46">
                  <c:v>1.0307533333333323</c:v>
                </c:pt>
                <c:pt idx="47">
                  <c:v>1.0307533333333323</c:v>
                </c:pt>
                <c:pt idx="48">
                  <c:v>1.0307533333333323</c:v>
                </c:pt>
                <c:pt idx="49">
                  <c:v>1.0307533333333323</c:v>
                </c:pt>
                <c:pt idx="50">
                  <c:v>1.0307533333333323</c:v>
                </c:pt>
                <c:pt idx="51">
                  <c:v>1.0307533333333323</c:v>
                </c:pt>
                <c:pt idx="52">
                  <c:v>1.0307533333333323</c:v>
                </c:pt>
              </c:numCache>
            </c:numRef>
          </c:val>
        </c:ser>
        <c:marker val="1"/>
        <c:axId val="131300352"/>
        <c:axId val="131312640"/>
      </c:lineChart>
      <c:catAx>
        <c:axId val="131300352"/>
        <c:scaling>
          <c:orientation val="minMax"/>
        </c:scaling>
        <c:axPos val="b"/>
        <c:title>
          <c:tx>
            <c:rich>
              <a:bodyPr/>
              <a:lstStyle/>
              <a:p>
                <a:pPr>
                  <a:defRPr sz="1400"/>
                </a:pPr>
                <a:r>
                  <a:rPr lang="en-US"/>
                  <a:t>Month</a:t>
                </a:r>
              </a:p>
            </c:rich>
          </c:tx>
          <c:layout/>
        </c:title>
        <c:numFmt formatCode="mmm\-yy" sourceLinked="1"/>
        <c:tickLblPos val="low"/>
        <c:txPr>
          <a:bodyPr/>
          <a:lstStyle/>
          <a:p>
            <a:pPr>
              <a:defRPr sz="1050"/>
            </a:pPr>
            <a:endParaRPr lang="en-US"/>
          </a:p>
        </c:txPr>
        <c:crossAx val="131312640"/>
        <c:crosses val="autoZero"/>
        <c:lblAlgn val="ctr"/>
        <c:lblOffset val="100"/>
      </c:catAx>
      <c:valAx>
        <c:axId val="131312640"/>
        <c:scaling>
          <c:orientation val="minMax"/>
        </c:scaling>
        <c:axPos val="l"/>
        <c:title>
          <c:tx>
            <c:rich>
              <a:bodyPr/>
              <a:lstStyle/>
              <a:p>
                <a:pPr>
                  <a:defRPr sz="1800"/>
                </a:pPr>
                <a:r>
                  <a:rPr lang="en-US"/>
                  <a:t>Rate</a:t>
                </a:r>
              </a:p>
            </c:rich>
          </c:tx>
          <c:layout/>
        </c:title>
        <c:numFmt formatCode="0.0" sourceLinked="1"/>
        <c:tickLblPos val="nextTo"/>
        <c:txPr>
          <a:bodyPr/>
          <a:lstStyle/>
          <a:p>
            <a:pPr>
              <a:defRPr sz="1400"/>
            </a:pPr>
            <a:endParaRPr lang="en-US"/>
          </a:p>
        </c:txPr>
        <c:crossAx val="131300352"/>
        <c:crosses val="autoZero"/>
        <c:crossBetween val="midCat"/>
      </c:valAx>
      <c:spPr>
        <a:noFill/>
        <a:ln w="25400">
          <a:noFill/>
        </a:ln>
      </c:spPr>
    </c:plotArea>
    <c:plotVisOnly val="1"/>
    <c:dispBlanksAs val="gap"/>
  </c:chart>
  <c:spPr>
    <a:ln>
      <a:noFill/>
    </a:ln>
  </c:sp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solidFill>
                  <a:srgbClr val="002060"/>
                </a:solidFill>
              </a:rPr>
              <a:t>Medication Order</a:t>
            </a:r>
            <a:r>
              <a:rPr lang="en-US" baseline="0" dirty="0" smtClean="0">
                <a:solidFill>
                  <a:srgbClr val="002060"/>
                </a:solidFill>
              </a:rPr>
              <a:t> Entry Error by Pharmacist per 1000 Orders</a:t>
            </a:r>
            <a:endParaRPr lang="en-US" dirty="0">
              <a:solidFill>
                <a:srgbClr val="002060"/>
              </a:solidFill>
            </a:endParaRPr>
          </a:p>
        </c:rich>
      </c:tx>
      <c:layout>
        <c:manualLayout>
          <c:xMode val="edge"/>
          <c:yMode val="edge"/>
          <c:x val="0.19075291777003772"/>
          <c:y val="3.9121798964318645E-2"/>
        </c:manualLayout>
      </c:layout>
      <c:spPr>
        <a:noFill/>
        <a:ln w="25400">
          <a:noFill/>
        </a:ln>
      </c:spPr>
    </c:title>
    <c:plotArea>
      <c:layout>
        <c:manualLayout>
          <c:layoutTarget val="inner"/>
          <c:xMode val="edge"/>
          <c:yMode val="edge"/>
          <c:x val="7.7243197164456989E-2"/>
          <c:y val="2.1496062992125992E-2"/>
          <c:w val="0.88864885479058786"/>
          <c:h val="0.91883104164218332"/>
        </c:manualLayout>
      </c:layout>
      <c:lineChart>
        <c:grouping val="standard"/>
        <c:ser>
          <c:idx val="0"/>
          <c:order val="0"/>
          <c:tx>
            <c:strRef>
              <c:f>'Hold Ack'!$D$1</c:f>
              <c:strCache>
                <c:ptCount val="1"/>
                <c:pt idx="0">
                  <c:v>Ack per 1000 orders</c:v>
                </c:pt>
              </c:strCache>
            </c:strRef>
          </c:tx>
          <c:spPr>
            <a:ln w="12700">
              <a:solidFill>
                <a:srgbClr val="000080"/>
              </a:solidFill>
              <a:prstDash val="solid"/>
            </a:ln>
          </c:spPr>
          <c:marker>
            <c:symbol val="square"/>
            <c:size val="6"/>
            <c:spPr>
              <a:solidFill>
                <a:srgbClr val="000080"/>
              </a:solidFill>
              <a:ln>
                <a:solidFill>
                  <a:srgbClr val="000080"/>
                </a:solidFill>
                <a:prstDash val="solid"/>
              </a:ln>
            </c:spPr>
          </c:marker>
          <c:dLbls>
            <c:txPr>
              <a:bodyPr/>
              <a:lstStyle/>
              <a:p>
                <a:pPr>
                  <a:defRPr sz="1200"/>
                </a:pPr>
                <a:endParaRPr lang="en-US"/>
              </a:p>
            </c:txPr>
            <c:showVal val="1"/>
          </c:dLbls>
          <c:cat>
            <c:numRef>
              <c:f>'Hold Ack'!$A$2:$A$21</c:f>
              <c:numCache>
                <c:formatCode>mmm\-yy</c:formatCode>
                <c:ptCount val="20"/>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numCache>
            </c:numRef>
          </c:cat>
          <c:val>
            <c:numRef>
              <c:f>'Hold Ack'!$D$2:$D$21</c:f>
              <c:numCache>
                <c:formatCode>0.00</c:formatCode>
                <c:ptCount val="20"/>
                <c:pt idx="0">
                  <c:v>2.4811045509889991</c:v>
                </c:pt>
                <c:pt idx="1">
                  <c:v>1.6037832836434658</c:v>
                </c:pt>
                <c:pt idx="2">
                  <c:v>2.7259464025186197</c:v>
                </c:pt>
                <c:pt idx="3">
                  <c:v>2.1555328440026016</c:v>
                </c:pt>
                <c:pt idx="4">
                  <c:v>1.2567820249517243</c:v>
                </c:pt>
                <c:pt idx="5">
                  <c:v>1.8424621189788351</c:v>
                </c:pt>
                <c:pt idx="6">
                  <c:v>0.98817019114034799</c:v>
                </c:pt>
                <c:pt idx="7">
                  <c:v>1.1450213590522738</c:v>
                </c:pt>
                <c:pt idx="8">
                  <c:v>0.69139359020525748</c:v>
                </c:pt>
                <c:pt idx="9">
                  <c:v>1.1475353680676874</c:v>
                </c:pt>
                <c:pt idx="10">
                  <c:v>0.83902326119662052</c:v>
                </c:pt>
                <c:pt idx="11">
                  <c:v>0.88498275809454052</c:v>
                </c:pt>
                <c:pt idx="12">
                  <c:v>0.96613023435559209</c:v>
                </c:pt>
                <c:pt idx="13">
                  <c:v>0.64518785948632074</c:v>
                </c:pt>
                <c:pt idx="14">
                  <c:v>1.7203731886455369</c:v>
                </c:pt>
                <c:pt idx="15">
                  <c:v>1.7094696668521889</c:v>
                </c:pt>
                <c:pt idx="16">
                  <c:v>1.7289732349497646</c:v>
                </c:pt>
                <c:pt idx="17">
                  <c:v>1.35846269503172</c:v>
                </c:pt>
                <c:pt idx="18">
                  <c:v>0.73833821163937541</c:v>
                </c:pt>
                <c:pt idx="19">
                  <c:v>0.77643640735360464</c:v>
                </c:pt>
              </c:numCache>
            </c:numRef>
          </c:val>
        </c:ser>
        <c:ser>
          <c:idx val="1"/>
          <c:order val="1"/>
          <c:tx>
            <c:strRef>
              <c:f>'Hold Ack'!$E$1</c:f>
              <c:strCache>
                <c:ptCount val="1"/>
                <c:pt idx="0">
                  <c:v>UCL</c:v>
                </c:pt>
              </c:strCache>
            </c:strRef>
          </c:tx>
          <c:spPr>
            <a:ln w="12700">
              <a:solidFill>
                <a:srgbClr val="FF0000"/>
              </a:solidFill>
              <a:prstDash val="lgDash"/>
            </a:ln>
          </c:spPr>
          <c:marker>
            <c:symbol val="none"/>
          </c:marker>
          <c:dLbls>
            <c:dLbl>
              <c:idx val="1"/>
              <c:layout>
                <c:manualLayout>
                  <c:x val="-1.4648729240040206E-2"/>
                  <c:y val="-1.0097887490132703E-2"/>
                </c:manualLayout>
              </c:layout>
              <c:tx>
                <c:rich>
                  <a:bodyPr/>
                  <a:lstStyle/>
                  <a:p>
                    <a:pPr>
                      <a:defRPr/>
                    </a:pPr>
                    <a:r>
                      <a:rPr lang="en-US"/>
                      <a:t>UCL</a:t>
                    </a:r>
                  </a:p>
                </c:rich>
              </c:tx>
              <c:spPr>
                <a:noFill/>
                <a:ln w="25400">
                  <a:noFill/>
                </a:ln>
              </c:spPr>
              <c:dLblPos val="r"/>
            </c:dLbl>
            <c:dLbl>
              <c:idx val="7"/>
              <c:layout>
                <c:manualLayout>
                  <c:x val="-1.4648729240040181E-2"/>
                  <c:y val="-1.0097887490132703E-2"/>
                </c:manualLayout>
              </c:layout>
              <c:spPr>
                <a:noFill/>
                <a:ln w="25400">
                  <a:noFill/>
                </a:ln>
              </c:spPr>
              <c:txPr>
                <a:bodyPr/>
                <a:lstStyle/>
                <a:p>
                  <a:pPr>
                    <a:defRPr/>
                  </a:pPr>
                  <a:endParaRPr lang="en-US"/>
                </a:p>
              </c:txPr>
              <c:dLblPos val="r"/>
              <c:showVal val="1"/>
            </c:dLbl>
            <c:delete val="1"/>
          </c:dLbls>
          <c:cat>
            <c:numRef>
              <c:f>'Hold Ack'!$A$2:$A$21</c:f>
              <c:numCache>
                <c:formatCode>mmm\-yy</c:formatCode>
                <c:ptCount val="20"/>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numCache>
            </c:numRef>
          </c:cat>
          <c:val>
            <c:numRef>
              <c:f>'Hold Ack'!$E$2:$E$21</c:f>
              <c:numCache>
                <c:formatCode>0.00</c:formatCode>
                <c:ptCount val="20"/>
                <c:pt idx="0">
                  <c:v>3.9358145465354482</c:v>
                </c:pt>
                <c:pt idx="1">
                  <c:v>3.9358145465354482</c:v>
                </c:pt>
                <c:pt idx="2">
                  <c:v>3.9358145465354482</c:v>
                </c:pt>
                <c:pt idx="3">
                  <c:v>3.9358145465354482</c:v>
                </c:pt>
                <c:pt idx="4">
                  <c:v>3.9358145465354482</c:v>
                </c:pt>
                <c:pt idx="5">
                  <c:v>3.9358145465354482</c:v>
                </c:pt>
                <c:pt idx="6">
                  <c:v>3.0205577727883752</c:v>
                </c:pt>
                <c:pt idx="7">
                  <c:v>3.0205577727883752</c:v>
                </c:pt>
                <c:pt idx="8">
                  <c:v>3.0205577727883752</c:v>
                </c:pt>
                <c:pt idx="9">
                  <c:v>3.0205577727883752</c:v>
                </c:pt>
                <c:pt idx="10">
                  <c:v>3.0205577727883752</c:v>
                </c:pt>
                <c:pt idx="11">
                  <c:v>3.0205577727883752</c:v>
                </c:pt>
                <c:pt idx="12">
                  <c:v>3.0205577727883752</c:v>
                </c:pt>
                <c:pt idx="13">
                  <c:v>3.0205577727883752</c:v>
                </c:pt>
                <c:pt idx="14">
                  <c:v>3.0205577727883752</c:v>
                </c:pt>
                <c:pt idx="15">
                  <c:v>3.0205577727883752</c:v>
                </c:pt>
                <c:pt idx="16">
                  <c:v>3.0205577727883752</c:v>
                </c:pt>
                <c:pt idx="17">
                  <c:v>3.0205577727883752</c:v>
                </c:pt>
                <c:pt idx="18">
                  <c:v>3.0205577727883752</c:v>
                </c:pt>
                <c:pt idx="19">
                  <c:v>3.0205577727883752</c:v>
                </c:pt>
              </c:numCache>
            </c:numRef>
          </c:val>
        </c:ser>
        <c:ser>
          <c:idx val="2"/>
          <c:order val="2"/>
          <c:tx>
            <c:strRef>
              <c:f>'Hold Ack'!$F$1</c:f>
              <c:strCache>
                <c:ptCount val="1"/>
                <c:pt idx="0">
                  <c:v> +2 Sigma</c:v>
                </c:pt>
              </c:strCache>
            </c:strRef>
          </c:tx>
          <c:spPr>
            <a:ln w="12700">
              <a:solidFill>
                <a:srgbClr val="FF8080"/>
              </a:solidFill>
              <a:prstDash val="lgDashDot"/>
            </a:ln>
          </c:spPr>
          <c:marker>
            <c:symbol val="none"/>
          </c:marker>
          <c:cat>
            <c:numRef>
              <c:f>'Hold Ack'!$A$2:$A$21</c:f>
              <c:numCache>
                <c:formatCode>mmm\-yy</c:formatCode>
                <c:ptCount val="20"/>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numCache>
            </c:numRef>
          </c:cat>
          <c:val>
            <c:numRef>
              <c:f>'Hold Ack'!$F$2:$F$21</c:f>
              <c:numCache>
                <c:formatCode>0.00</c:formatCode>
                <c:ptCount val="20"/>
                <c:pt idx="0">
                  <c:v>3.2941880990838639</c:v>
                </c:pt>
                <c:pt idx="1">
                  <c:v>3.2941880990838639</c:v>
                </c:pt>
                <c:pt idx="2">
                  <c:v>3.2941880990838639</c:v>
                </c:pt>
                <c:pt idx="3">
                  <c:v>3.2941880990838639</c:v>
                </c:pt>
                <c:pt idx="4">
                  <c:v>3.2941880990838639</c:v>
                </c:pt>
                <c:pt idx="5">
                  <c:v>3.2941880990838639</c:v>
                </c:pt>
                <c:pt idx="6">
                  <c:v>2.378931325336791</c:v>
                </c:pt>
                <c:pt idx="7">
                  <c:v>2.378931325336791</c:v>
                </c:pt>
                <c:pt idx="8">
                  <c:v>2.378931325336791</c:v>
                </c:pt>
                <c:pt idx="9">
                  <c:v>2.378931325336791</c:v>
                </c:pt>
                <c:pt idx="10">
                  <c:v>2.378931325336791</c:v>
                </c:pt>
                <c:pt idx="11">
                  <c:v>2.378931325336791</c:v>
                </c:pt>
                <c:pt idx="12">
                  <c:v>2.378931325336791</c:v>
                </c:pt>
                <c:pt idx="13">
                  <c:v>2.378931325336791</c:v>
                </c:pt>
                <c:pt idx="14">
                  <c:v>2.378931325336791</c:v>
                </c:pt>
                <c:pt idx="15">
                  <c:v>2.378931325336791</c:v>
                </c:pt>
                <c:pt idx="16">
                  <c:v>2.378931325336791</c:v>
                </c:pt>
                <c:pt idx="17">
                  <c:v>2.378931325336791</c:v>
                </c:pt>
                <c:pt idx="18">
                  <c:v>2.378931325336791</c:v>
                </c:pt>
                <c:pt idx="19">
                  <c:v>2.378931325336791</c:v>
                </c:pt>
              </c:numCache>
            </c:numRef>
          </c:val>
        </c:ser>
        <c:ser>
          <c:idx val="3"/>
          <c:order val="3"/>
          <c:tx>
            <c:strRef>
              <c:f>'Hold Ack'!$G$1</c:f>
              <c:strCache>
                <c:ptCount val="1"/>
                <c:pt idx="0">
                  <c:v> +1 Sigma</c:v>
                </c:pt>
              </c:strCache>
            </c:strRef>
          </c:tx>
          <c:spPr>
            <a:ln w="12700">
              <a:solidFill>
                <a:srgbClr val="008080"/>
              </a:solidFill>
              <a:prstDash val="lgDashDot"/>
            </a:ln>
          </c:spPr>
          <c:marker>
            <c:symbol val="none"/>
          </c:marker>
          <c:cat>
            <c:numRef>
              <c:f>'Hold Ack'!$A$2:$A$21</c:f>
              <c:numCache>
                <c:formatCode>mmm\-yy</c:formatCode>
                <c:ptCount val="20"/>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numCache>
            </c:numRef>
          </c:cat>
          <c:val>
            <c:numRef>
              <c:f>'Hold Ack'!$G$2:$G$21</c:f>
              <c:numCache>
                <c:formatCode>0.00</c:formatCode>
                <c:ptCount val="20"/>
                <c:pt idx="0">
                  <c:v>2.6525616516322872</c:v>
                </c:pt>
                <c:pt idx="1">
                  <c:v>2.6525616516322872</c:v>
                </c:pt>
                <c:pt idx="2">
                  <c:v>2.6525616516322872</c:v>
                </c:pt>
                <c:pt idx="3">
                  <c:v>2.6525616516322872</c:v>
                </c:pt>
                <c:pt idx="4">
                  <c:v>2.6525616516322872</c:v>
                </c:pt>
                <c:pt idx="5">
                  <c:v>2.6525616516322872</c:v>
                </c:pt>
                <c:pt idx="6">
                  <c:v>1.7373048778852098</c:v>
                </c:pt>
                <c:pt idx="7">
                  <c:v>1.7373048778852098</c:v>
                </c:pt>
                <c:pt idx="8">
                  <c:v>1.7373048778852098</c:v>
                </c:pt>
                <c:pt idx="9">
                  <c:v>1.7373048778852098</c:v>
                </c:pt>
                <c:pt idx="10">
                  <c:v>1.7373048778852098</c:v>
                </c:pt>
                <c:pt idx="11">
                  <c:v>1.7373048778852098</c:v>
                </c:pt>
                <c:pt idx="12">
                  <c:v>1.7373048778852098</c:v>
                </c:pt>
                <c:pt idx="13">
                  <c:v>1.7373048778852098</c:v>
                </c:pt>
                <c:pt idx="14">
                  <c:v>1.7373048778852098</c:v>
                </c:pt>
                <c:pt idx="15">
                  <c:v>1.7373048778852098</c:v>
                </c:pt>
                <c:pt idx="16">
                  <c:v>1.7373048778852098</c:v>
                </c:pt>
                <c:pt idx="17">
                  <c:v>1.7373048778852098</c:v>
                </c:pt>
                <c:pt idx="18">
                  <c:v>1.7373048778852098</c:v>
                </c:pt>
                <c:pt idx="19">
                  <c:v>1.7373048778852098</c:v>
                </c:pt>
              </c:numCache>
            </c:numRef>
          </c:val>
        </c:ser>
        <c:ser>
          <c:idx val="4"/>
          <c:order val="4"/>
          <c:tx>
            <c:strRef>
              <c:f>'Hold Ack'!$H$1</c:f>
              <c:strCache>
                <c:ptCount val="1"/>
                <c:pt idx="0">
                  <c:v>Average</c:v>
                </c:pt>
              </c:strCache>
            </c:strRef>
          </c:tx>
          <c:spPr>
            <a:ln w="12700">
              <a:solidFill>
                <a:srgbClr val="00FFFF"/>
              </a:solidFill>
              <a:prstDash val="solid"/>
            </a:ln>
          </c:spPr>
          <c:marker>
            <c:symbol val="none"/>
          </c:marker>
          <c:dLbls>
            <c:dLbl>
              <c:idx val="1"/>
              <c:layout>
                <c:manualLayout>
                  <c:x val="-1.4648729240040206E-2"/>
                  <c:y val="-1.0097887490132703E-2"/>
                </c:manualLayout>
              </c:layout>
              <c:tx>
                <c:rich>
                  <a:bodyPr/>
                  <a:lstStyle/>
                  <a:p>
                    <a:pPr>
                      <a:defRPr/>
                    </a:pPr>
                    <a:r>
                      <a:rPr lang="en-US"/>
                      <a:t>CL</a:t>
                    </a:r>
                  </a:p>
                </c:rich>
              </c:tx>
              <c:spPr>
                <a:noFill/>
                <a:ln w="25400">
                  <a:noFill/>
                </a:ln>
              </c:spPr>
              <c:dLblPos val="r"/>
            </c:dLbl>
            <c:dLbl>
              <c:idx val="7"/>
              <c:layout>
                <c:manualLayout>
                  <c:x val="-1.4648729240040181E-2"/>
                  <c:y val="-1.0097887490132703E-2"/>
                </c:manualLayout>
              </c:layout>
              <c:spPr>
                <a:noFill/>
                <a:ln w="25400">
                  <a:noFill/>
                </a:ln>
              </c:spPr>
              <c:txPr>
                <a:bodyPr/>
                <a:lstStyle/>
                <a:p>
                  <a:pPr>
                    <a:defRPr/>
                  </a:pPr>
                  <a:endParaRPr lang="en-US"/>
                </a:p>
              </c:txPr>
              <c:dLblPos val="r"/>
              <c:showVal val="1"/>
            </c:dLbl>
            <c:delete val="1"/>
          </c:dLbls>
          <c:cat>
            <c:numRef>
              <c:f>'Hold Ack'!$A$2:$A$21</c:f>
              <c:numCache>
                <c:formatCode>mmm\-yy</c:formatCode>
                <c:ptCount val="20"/>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numCache>
            </c:numRef>
          </c:cat>
          <c:val>
            <c:numRef>
              <c:f>'Hold Ack'!$H$2:$H$21</c:f>
              <c:numCache>
                <c:formatCode>0.00</c:formatCode>
                <c:ptCount val="20"/>
                <c:pt idx="0">
                  <c:v>2.0109352041807065</c:v>
                </c:pt>
                <c:pt idx="1">
                  <c:v>2.0109352041807065</c:v>
                </c:pt>
                <c:pt idx="2">
                  <c:v>2.0109352041807065</c:v>
                </c:pt>
                <c:pt idx="3">
                  <c:v>2.0109352041807065</c:v>
                </c:pt>
                <c:pt idx="4">
                  <c:v>2.0109352041807065</c:v>
                </c:pt>
                <c:pt idx="5">
                  <c:v>2.0109352041807065</c:v>
                </c:pt>
                <c:pt idx="6">
                  <c:v>1.0956784304336307</c:v>
                </c:pt>
                <c:pt idx="7">
                  <c:v>1.0956784304336307</c:v>
                </c:pt>
                <c:pt idx="8">
                  <c:v>1.0956784304336307</c:v>
                </c:pt>
                <c:pt idx="9">
                  <c:v>1.0956784304336307</c:v>
                </c:pt>
                <c:pt idx="10">
                  <c:v>1.0956784304336307</c:v>
                </c:pt>
                <c:pt idx="11">
                  <c:v>1.0956784304336307</c:v>
                </c:pt>
                <c:pt idx="12">
                  <c:v>1.0956784304336307</c:v>
                </c:pt>
                <c:pt idx="13">
                  <c:v>1.0956784304336307</c:v>
                </c:pt>
                <c:pt idx="14">
                  <c:v>1.0956784304336307</c:v>
                </c:pt>
                <c:pt idx="15">
                  <c:v>1.0956784304336307</c:v>
                </c:pt>
                <c:pt idx="16">
                  <c:v>1.0956784304336307</c:v>
                </c:pt>
                <c:pt idx="17">
                  <c:v>1.0956784304336307</c:v>
                </c:pt>
                <c:pt idx="18">
                  <c:v>1.0956784304336307</c:v>
                </c:pt>
                <c:pt idx="19">
                  <c:v>1.0956784304336307</c:v>
                </c:pt>
              </c:numCache>
            </c:numRef>
          </c:val>
        </c:ser>
        <c:ser>
          <c:idx val="5"/>
          <c:order val="5"/>
          <c:tx>
            <c:strRef>
              <c:f>'Hold Ack'!$I$1</c:f>
              <c:strCache>
                <c:ptCount val="1"/>
                <c:pt idx="0">
                  <c:v> -1 Sigma</c:v>
                </c:pt>
              </c:strCache>
            </c:strRef>
          </c:tx>
          <c:spPr>
            <a:ln w="12700">
              <a:solidFill>
                <a:srgbClr val="008080"/>
              </a:solidFill>
              <a:prstDash val="lgDashDot"/>
            </a:ln>
          </c:spPr>
          <c:marker>
            <c:symbol val="none"/>
          </c:marker>
          <c:cat>
            <c:numRef>
              <c:f>'Hold Ack'!$A$2:$A$21</c:f>
              <c:numCache>
                <c:formatCode>mmm\-yy</c:formatCode>
                <c:ptCount val="20"/>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numCache>
            </c:numRef>
          </c:cat>
          <c:val>
            <c:numRef>
              <c:f>'Hold Ack'!$I$2:$I$21</c:f>
              <c:numCache>
                <c:formatCode>0.00</c:formatCode>
                <c:ptCount val="20"/>
                <c:pt idx="0">
                  <c:v>1.3693087567291258</c:v>
                </c:pt>
                <c:pt idx="1">
                  <c:v>1.3693087567291258</c:v>
                </c:pt>
                <c:pt idx="2">
                  <c:v>1.3693087567291258</c:v>
                </c:pt>
                <c:pt idx="3">
                  <c:v>1.3693087567291258</c:v>
                </c:pt>
                <c:pt idx="4">
                  <c:v>1.3693087567291258</c:v>
                </c:pt>
                <c:pt idx="5">
                  <c:v>1.3693087567291258</c:v>
                </c:pt>
                <c:pt idx="6">
                  <c:v>0.45405198298205091</c:v>
                </c:pt>
                <c:pt idx="7">
                  <c:v>0.45405198298205091</c:v>
                </c:pt>
                <c:pt idx="8">
                  <c:v>0.45405198298205091</c:v>
                </c:pt>
                <c:pt idx="9">
                  <c:v>0.45405198298205091</c:v>
                </c:pt>
                <c:pt idx="10">
                  <c:v>0.45405198298205091</c:v>
                </c:pt>
                <c:pt idx="11">
                  <c:v>0.45405198298205091</c:v>
                </c:pt>
                <c:pt idx="12">
                  <c:v>0.45405198298205091</c:v>
                </c:pt>
                <c:pt idx="13">
                  <c:v>0.45405198298205091</c:v>
                </c:pt>
                <c:pt idx="14">
                  <c:v>0.45405198298205091</c:v>
                </c:pt>
                <c:pt idx="15">
                  <c:v>0.45405198298205091</c:v>
                </c:pt>
                <c:pt idx="16">
                  <c:v>0.45405198298205091</c:v>
                </c:pt>
                <c:pt idx="17">
                  <c:v>0.45405198298205091</c:v>
                </c:pt>
                <c:pt idx="18">
                  <c:v>0.45405198298205091</c:v>
                </c:pt>
                <c:pt idx="19">
                  <c:v>0.45405198298205091</c:v>
                </c:pt>
              </c:numCache>
            </c:numRef>
          </c:val>
        </c:ser>
        <c:ser>
          <c:idx val="6"/>
          <c:order val="6"/>
          <c:tx>
            <c:strRef>
              <c:f>'Hold Ack'!$J$1</c:f>
              <c:strCache>
                <c:ptCount val="1"/>
                <c:pt idx="0">
                  <c:v> -2 Sigma</c:v>
                </c:pt>
              </c:strCache>
            </c:strRef>
          </c:tx>
          <c:spPr>
            <a:ln w="12700">
              <a:solidFill>
                <a:srgbClr val="FF8080"/>
              </a:solidFill>
              <a:prstDash val="lgDashDot"/>
            </a:ln>
          </c:spPr>
          <c:marker>
            <c:symbol val="none"/>
          </c:marker>
          <c:cat>
            <c:numRef>
              <c:f>'Hold Ack'!$A$2:$A$21</c:f>
              <c:numCache>
                <c:formatCode>mmm\-yy</c:formatCode>
                <c:ptCount val="20"/>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numCache>
            </c:numRef>
          </c:cat>
          <c:val>
            <c:numRef>
              <c:f>'Hold Ack'!$J$2:$J$21</c:f>
              <c:numCache>
                <c:formatCode>0.00</c:formatCode>
                <c:ptCount val="20"/>
                <c:pt idx="0">
                  <c:v>0.72768230927754618</c:v>
                </c:pt>
                <c:pt idx="1">
                  <c:v>0.72768230927754618</c:v>
                </c:pt>
                <c:pt idx="2">
                  <c:v>0.72768230927754618</c:v>
                </c:pt>
                <c:pt idx="3">
                  <c:v>0.72768230927754618</c:v>
                </c:pt>
                <c:pt idx="4">
                  <c:v>0.72768230927754618</c:v>
                </c:pt>
                <c:pt idx="5">
                  <c:v>0.72768230927754618</c:v>
                </c:pt>
                <c:pt idx="6">
                  <c:v>-0.18757446446952974</c:v>
                </c:pt>
                <c:pt idx="7">
                  <c:v>-0.18757446446952974</c:v>
                </c:pt>
                <c:pt idx="8">
                  <c:v>-0.18757446446952974</c:v>
                </c:pt>
                <c:pt idx="9">
                  <c:v>-0.18757446446952974</c:v>
                </c:pt>
                <c:pt idx="10">
                  <c:v>-0.18757446446952974</c:v>
                </c:pt>
                <c:pt idx="11">
                  <c:v>-0.18757446446952974</c:v>
                </c:pt>
                <c:pt idx="12">
                  <c:v>-0.18757446446952974</c:v>
                </c:pt>
                <c:pt idx="13">
                  <c:v>-0.18757446446952974</c:v>
                </c:pt>
                <c:pt idx="14">
                  <c:v>-0.18757446446952974</c:v>
                </c:pt>
                <c:pt idx="15">
                  <c:v>-0.18757446446952974</c:v>
                </c:pt>
                <c:pt idx="16">
                  <c:v>-0.18757446446952974</c:v>
                </c:pt>
                <c:pt idx="17">
                  <c:v>-0.18757446446952974</c:v>
                </c:pt>
                <c:pt idx="18">
                  <c:v>-0.18757446446952974</c:v>
                </c:pt>
                <c:pt idx="19">
                  <c:v>-0.18757446446952974</c:v>
                </c:pt>
              </c:numCache>
            </c:numRef>
          </c:val>
        </c:ser>
        <c:ser>
          <c:idx val="7"/>
          <c:order val="7"/>
          <c:tx>
            <c:strRef>
              <c:f>'Hold Ack'!$K$1</c:f>
              <c:strCache>
                <c:ptCount val="1"/>
                <c:pt idx="0">
                  <c:v>LCL</c:v>
                </c:pt>
              </c:strCache>
            </c:strRef>
          </c:tx>
          <c:spPr>
            <a:ln w="12700">
              <a:solidFill>
                <a:srgbClr val="FF0000"/>
              </a:solidFill>
              <a:prstDash val="lgDash"/>
            </a:ln>
          </c:spPr>
          <c:marker>
            <c:symbol val="none"/>
          </c:marker>
          <c:dLbls>
            <c:dLbl>
              <c:idx val="1"/>
              <c:layout>
                <c:manualLayout>
                  <c:x val="-1.4648729240040206E-2"/>
                  <c:y val="-1.0097887490132703E-2"/>
                </c:manualLayout>
              </c:layout>
              <c:tx>
                <c:rich>
                  <a:bodyPr/>
                  <a:lstStyle/>
                  <a:p>
                    <a:pPr>
                      <a:defRPr/>
                    </a:pPr>
                    <a:r>
                      <a:rPr lang="en-US"/>
                      <a:t>LCL</a:t>
                    </a:r>
                  </a:p>
                </c:rich>
              </c:tx>
              <c:spPr>
                <a:noFill/>
                <a:ln w="25400">
                  <a:noFill/>
                </a:ln>
              </c:spPr>
              <c:dLblPos val="r"/>
            </c:dLbl>
            <c:dLbl>
              <c:idx val="7"/>
              <c:layout>
                <c:manualLayout>
                  <c:x val="-1.4648729240040287E-2"/>
                  <c:y val="-1.0097887490132703E-2"/>
                </c:manualLayout>
              </c:layout>
              <c:spPr>
                <a:noFill/>
                <a:ln w="25400">
                  <a:noFill/>
                </a:ln>
              </c:spPr>
              <c:txPr>
                <a:bodyPr/>
                <a:lstStyle/>
                <a:p>
                  <a:pPr>
                    <a:defRPr/>
                  </a:pPr>
                  <a:endParaRPr lang="en-US"/>
                </a:p>
              </c:txPr>
              <c:dLblPos val="r"/>
              <c:showVal val="1"/>
            </c:dLbl>
            <c:delete val="1"/>
          </c:dLbls>
          <c:cat>
            <c:numRef>
              <c:f>'Hold Ack'!$A$2:$A$21</c:f>
              <c:numCache>
                <c:formatCode>mmm\-yy</c:formatCode>
                <c:ptCount val="20"/>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numCache>
            </c:numRef>
          </c:cat>
          <c:val>
            <c:numRef>
              <c:f>'Hold Ack'!$K$2:$K$21</c:f>
              <c:numCache>
                <c:formatCode>0.00</c:formatCode>
                <c:ptCount val="20"/>
                <c:pt idx="0">
                  <c:v>8.6055861825966251E-2</c:v>
                </c:pt>
                <c:pt idx="1">
                  <c:v>8.6055861825966251E-2</c:v>
                </c:pt>
                <c:pt idx="2">
                  <c:v>8.6055861825966251E-2</c:v>
                </c:pt>
                <c:pt idx="3">
                  <c:v>8.6055861825966251E-2</c:v>
                </c:pt>
                <c:pt idx="4">
                  <c:v>8.6055861825966251E-2</c:v>
                </c:pt>
                <c:pt idx="5">
                  <c:v>8.6055861825966251E-2</c:v>
                </c:pt>
                <c:pt idx="6">
                  <c:v>-0.82920091192110967</c:v>
                </c:pt>
                <c:pt idx="7">
                  <c:v>-0.82920091192110967</c:v>
                </c:pt>
                <c:pt idx="8">
                  <c:v>-0.82920091192110967</c:v>
                </c:pt>
                <c:pt idx="9">
                  <c:v>-0.82920091192110967</c:v>
                </c:pt>
                <c:pt idx="10">
                  <c:v>-0.82920091192110967</c:v>
                </c:pt>
                <c:pt idx="11">
                  <c:v>-0.82920091192110967</c:v>
                </c:pt>
                <c:pt idx="12">
                  <c:v>-0.82920091192110967</c:v>
                </c:pt>
                <c:pt idx="13">
                  <c:v>-0.82920091192110967</c:v>
                </c:pt>
                <c:pt idx="14">
                  <c:v>-0.82920091192110967</c:v>
                </c:pt>
                <c:pt idx="15">
                  <c:v>-0.82920091192110967</c:v>
                </c:pt>
                <c:pt idx="16">
                  <c:v>-0.82920091192110967</c:v>
                </c:pt>
                <c:pt idx="17">
                  <c:v>-0.82920091192110967</c:v>
                </c:pt>
                <c:pt idx="18">
                  <c:v>-0.82920091192110967</c:v>
                </c:pt>
                <c:pt idx="19">
                  <c:v>-0.82920091192110967</c:v>
                </c:pt>
              </c:numCache>
            </c:numRef>
          </c:val>
        </c:ser>
        <c:marker val="1"/>
        <c:axId val="145780096"/>
        <c:axId val="145787520"/>
      </c:lineChart>
      <c:catAx>
        <c:axId val="145780096"/>
        <c:scaling>
          <c:orientation val="minMax"/>
        </c:scaling>
        <c:axPos val="b"/>
        <c:title>
          <c:tx>
            <c:rich>
              <a:bodyPr/>
              <a:lstStyle/>
              <a:p>
                <a:pPr>
                  <a:defRPr/>
                </a:pPr>
                <a:r>
                  <a:rPr lang="en-US"/>
                  <a:t>Month</a:t>
                </a:r>
              </a:p>
            </c:rich>
          </c:tx>
          <c:layout/>
          <c:spPr>
            <a:noFill/>
            <a:ln w="25400">
              <a:noFill/>
            </a:ln>
          </c:spPr>
        </c:title>
        <c:numFmt formatCode="mmm\-yy" sourceLinked="1"/>
        <c:tickLblPos val="nextTo"/>
        <c:crossAx val="145787520"/>
        <c:crossesAt val="-0.8"/>
        <c:lblAlgn val="ctr"/>
        <c:lblOffset val="100"/>
      </c:catAx>
      <c:valAx>
        <c:axId val="145787520"/>
        <c:scaling>
          <c:orientation val="minMax"/>
        </c:scaling>
        <c:axPos val="l"/>
        <c:title>
          <c:tx>
            <c:rich>
              <a:bodyPr/>
              <a:lstStyle/>
              <a:p>
                <a:pPr>
                  <a:defRPr/>
                </a:pPr>
                <a:r>
                  <a:rPr lang="en-US"/>
                  <a:t>Rate</a:t>
                </a:r>
              </a:p>
            </c:rich>
          </c:tx>
          <c:layout/>
          <c:spPr>
            <a:noFill/>
            <a:ln w="25400">
              <a:noFill/>
            </a:ln>
          </c:spPr>
        </c:title>
        <c:numFmt formatCode="0.00" sourceLinked="1"/>
        <c:tickLblPos val="nextTo"/>
        <c:crossAx val="145780096"/>
        <c:crosses val="autoZero"/>
        <c:crossBetween val="midCat"/>
      </c:valAx>
      <c:spPr>
        <a:noFill/>
        <a:ln w="12700">
          <a:solidFill>
            <a:sysClr val="windowText" lastClr="000000"/>
          </a:solidFill>
        </a:ln>
      </c:spPr>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solidFill>
                  <a:srgbClr val="002060"/>
                </a:solidFill>
              </a:rPr>
              <a:t>Pharmacy Medication Order Entry Turn</a:t>
            </a:r>
            <a:r>
              <a:rPr lang="en-US" baseline="0" dirty="0" smtClean="0">
                <a:solidFill>
                  <a:srgbClr val="002060"/>
                </a:solidFill>
              </a:rPr>
              <a:t> Around Time </a:t>
            </a:r>
          </a:p>
          <a:p>
            <a:pPr>
              <a:defRPr/>
            </a:pPr>
            <a:r>
              <a:rPr lang="en-US" dirty="0" smtClean="0">
                <a:solidFill>
                  <a:srgbClr val="002060"/>
                </a:solidFill>
              </a:rPr>
              <a:t>Percent That Took Greater Than</a:t>
            </a:r>
            <a:r>
              <a:rPr lang="en-US" baseline="0" dirty="0" smtClean="0">
                <a:solidFill>
                  <a:srgbClr val="002060"/>
                </a:solidFill>
              </a:rPr>
              <a:t> 60 </a:t>
            </a:r>
            <a:r>
              <a:rPr lang="en-US" baseline="0" dirty="0" smtClean="0">
                <a:solidFill>
                  <a:srgbClr val="002060"/>
                </a:solidFill>
              </a:rPr>
              <a:t>Min</a:t>
            </a:r>
          </a:p>
          <a:p>
            <a:pPr>
              <a:defRPr/>
            </a:pPr>
            <a:r>
              <a:rPr lang="en-US" baseline="0" dirty="0" smtClean="0">
                <a:solidFill>
                  <a:srgbClr val="002060"/>
                </a:solidFill>
              </a:rPr>
              <a:t>6 S of Pharmacy Work Space</a:t>
            </a:r>
            <a:endParaRPr lang="en-US" dirty="0">
              <a:solidFill>
                <a:srgbClr val="002060"/>
              </a:solidFill>
            </a:endParaRPr>
          </a:p>
        </c:rich>
      </c:tx>
      <c:layout/>
    </c:title>
    <c:plotArea>
      <c:layout/>
      <c:lineChart>
        <c:grouping val="standard"/>
        <c:ser>
          <c:idx val="0"/>
          <c:order val="0"/>
          <c:tx>
            <c:strRef>
              <c:f>'All 2010-2013'!$C$51</c:f>
              <c:strCache>
                <c:ptCount val="1"/>
                <c:pt idx="0">
                  <c:v>% of Routine accounts above 60 min</c:v>
                </c:pt>
              </c:strCache>
            </c:strRef>
          </c:tx>
          <c:spPr>
            <a:ln w="44450">
              <a:solidFill>
                <a:srgbClr val="000080"/>
              </a:solidFill>
              <a:prstDash val="solid"/>
            </a:ln>
            <a:effectLst/>
          </c:spPr>
          <c:marker>
            <c:symbol val="square"/>
            <c:size val="6"/>
            <c:spPr>
              <a:solidFill>
                <a:srgbClr val="000080"/>
              </a:solidFill>
              <a:ln>
                <a:solidFill>
                  <a:srgbClr val="000080"/>
                </a:solidFill>
                <a:prstDash val="solid"/>
              </a:ln>
            </c:spPr>
          </c:marker>
          <c:dLbls>
            <c:dLbl>
              <c:idx val="1"/>
              <c:layout>
                <c:manualLayout>
                  <c:x val="-3.7272264778709013E-2"/>
                  <c:y val="3.8440032505535682E-2"/>
                </c:manualLayout>
              </c:layout>
              <c:dLblPos val="r"/>
              <c:showVal val="1"/>
            </c:dLbl>
            <c:dLbl>
              <c:idx val="3"/>
              <c:layout>
                <c:manualLayout>
                  <c:x val="-3.4603996558009359E-2"/>
                  <c:y val="3.5570833850128013E-2"/>
                </c:manualLayout>
              </c:layout>
              <c:dLblPos val="r"/>
              <c:showVal val="1"/>
            </c:dLbl>
            <c:dLbl>
              <c:idx val="7"/>
              <c:layout>
                <c:manualLayout>
                  <c:x val="-3.7272264778709013E-2"/>
                  <c:y val="3.8440032505535682E-2"/>
                </c:manualLayout>
              </c:layout>
              <c:dLblPos val="r"/>
              <c:showVal val="1"/>
            </c:dLbl>
            <c:dLbl>
              <c:idx val="9"/>
              <c:layout>
                <c:manualLayout>
                  <c:x val="-3.9010505681652596E-2"/>
                  <c:y val="2.6963237883905075E-2"/>
                </c:manualLayout>
              </c:layout>
              <c:dLblPos val="r"/>
              <c:showVal val="1"/>
            </c:dLbl>
            <c:dLbl>
              <c:idx val="11"/>
              <c:layout>
                <c:manualLayout>
                  <c:x val="-4.0748746584596145E-2"/>
                  <c:y val="4.4178429816350992E-2"/>
                </c:manualLayout>
              </c:layout>
              <c:dLblPos val="r"/>
              <c:showVal val="1"/>
            </c:dLbl>
            <c:dLbl>
              <c:idx val="14"/>
              <c:layout>
                <c:manualLayout>
                  <c:x val="-3.7272264778709013E-2"/>
                  <c:y val="3.2701635194720399E-2"/>
                </c:manualLayout>
              </c:layout>
              <c:dLblPos val="r"/>
              <c:showVal val="1"/>
            </c:dLbl>
            <c:dLbl>
              <c:idx val="16"/>
              <c:layout>
                <c:manualLayout>
                  <c:x val="-4.0748746584596145E-2"/>
                  <c:y val="3.8440032505535682E-2"/>
                </c:manualLayout>
              </c:layout>
              <c:dLblPos val="r"/>
              <c:showVal val="1"/>
            </c:dLbl>
            <c:dLbl>
              <c:idx val="18"/>
              <c:layout>
                <c:manualLayout>
                  <c:x val="-3.9010505681652596E-2"/>
                  <c:y val="4.4178429816350992E-2"/>
                </c:manualLayout>
              </c:layout>
              <c:dLblPos val="r"/>
              <c:showVal val="1"/>
            </c:dLbl>
            <c:dLbl>
              <c:idx val="20"/>
              <c:layout>
                <c:manualLayout>
                  <c:x val="-3.7272264778709013E-2"/>
                  <c:y val="2.9832436539312671E-2"/>
                </c:manualLayout>
              </c:layout>
              <c:dLblPos val="r"/>
              <c:showVal val="1"/>
            </c:dLbl>
            <c:dLblPos val="t"/>
            <c:showVal val="1"/>
          </c:dLbls>
          <c:cat>
            <c:numRef>
              <c:f>'All 2010-2013'!$A$52:$A$72</c:f>
              <c:numCache>
                <c:formatCode>mmm\-yy</c:formatCode>
                <c:ptCount val="21"/>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pt idx="20">
                  <c:v>41365</c:v>
                </c:pt>
              </c:numCache>
            </c:numRef>
          </c:cat>
          <c:val>
            <c:numRef>
              <c:f>'All 2010-2013'!$C$52:$C$72</c:f>
              <c:numCache>
                <c:formatCode>0.0%</c:formatCode>
                <c:ptCount val="21"/>
                <c:pt idx="0">
                  <c:v>0.28034506500344297</c:v>
                </c:pt>
                <c:pt idx="1">
                  <c:v>0.13454638646847794</c:v>
                </c:pt>
                <c:pt idx="2">
                  <c:v>0.23405450969373418</c:v>
                </c:pt>
                <c:pt idx="3">
                  <c:v>5.734767025089617E-3</c:v>
                </c:pt>
                <c:pt idx="4">
                  <c:v>6.9969649741612711E-2</c:v>
                </c:pt>
                <c:pt idx="5">
                  <c:v>0.32379839651907688</c:v>
                </c:pt>
                <c:pt idx="6">
                  <c:v>8.0603181160917151E-2</c:v>
                </c:pt>
                <c:pt idx="7" formatCode="0.00%">
                  <c:v>0</c:v>
                </c:pt>
                <c:pt idx="8" formatCode="0.00%">
                  <c:v>7.7627710792041324E-2</c:v>
                </c:pt>
                <c:pt idx="9" formatCode="0.00%">
                  <c:v>7.0528303543981402E-2</c:v>
                </c:pt>
                <c:pt idx="10" formatCode="0.00%">
                  <c:v>4.9094419417118798E-2</c:v>
                </c:pt>
                <c:pt idx="11" formatCode="0.00%">
                  <c:v>4.4424700133274117E-3</c:v>
                </c:pt>
                <c:pt idx="12" formatCode="0.00%">
                  <c:v>1.7699115044247801E-2</c:v>
                </c:pt>
                <c:pt idx="13" formatCode="0.00%">
                  <c:v>8.0994686150780565E-2</c:v>
                </c:pt>
                <c:pt idx="14" formatCode="0.00%">
                  <c:v>7.6536225051076615E-2</c:v>
                </c:pt>
                <c:pt idx="15" formatCode="0.00%">
                  <c:v>9.81767180925667E-2</c:v>
                </c:pt>
                <c:pt idx="16" formatCode="0.00%">
                  <c:v>7.3187224056322471E-3</c:v>
                </c:pt>
                <c:pt idx="17" formatCode="0.00%">
                  <c:v>6.1859167671893846E-2</c:v>
                </c:pt>
                <c:pt idx="18" formatCode="0.00%">
                  <c:v>4.5908361561775718E-3</c:v>
                </c:pt>
                <c:pt idx="19" formatCode="0.00%">
                  <c:v>2.1728633510381457E-3</c:v>
                </c:pt>
                <c:pt idx="20" formatCode="0.00%">
                  <c:v>3.6581569115815729E-3</c:v>
                </c:pt>
              </c:numCache>
            </c:numRef>
          </c:val>
        </c:ser>
        <c:ser>
          <c:idx val="1"/>
          <c:order val="1"/>
          <c:tx>
            <c:strRef>
              <c:f>'All 2010-2013'!$D$51</c:f>
              <c:strCache>
                <c:ptCount val="1"/>
                <c:pt idx="0">
                  <c:v>UCL</c:v>
                </c:pt>
              </c:strCache>
            </c:strRef>
          </c:tx>
          <c:spPr>
            <a:ln w="12700">
              <a:solidFill>
                <a:srgbClr val="FF0000"/>
              </a:solidFill>
              <a:prstDash val="lgDash"/>
            </a:ln>
          </c:spPr>
          <c:marker>
            <c:symbol val="none"/>
          </c:marker>
          <c:cat>
            <c:numRef>
              <c:f>'All 2010-2013'!$A$52:$A$72</c:f>
              <c:numCache>
                <c:formatCode>mmm\-yy</c:formatCode>
                <c:ptCount val="21"/>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pt idx="20">
                  <c:v>41365</c:v>
                </c:pt>
              </c:numCache>
            </c:numRef>
          </c:cat>
          <c:val>
            <c:numRef>
              <c:f>'All 2010-2013'!$D$52:$D$72</c:f>
              <c:numCache>
                <c:formatCode>0.0</c:formatCode>
                <c:ptCount val="21"/>
                <c:pt idx="0">
                  <c:v>0.5959206349355306</c:v>
                </c:pt>
                <c:pt idx="1">
                  <c:v>0.5959206349355306</c:v>
                </c:pt>
                <c:pt idx="2">
                  <c:v>0.5959206349355306</c:v>
                </c:pt>
                <c:pt idx="3">
                  <c:v>0.5959206349355306</c:v>
                </c:pt>
                <c:pt idx="4">
                  <c:v>0.5959206349355306</c:v>
                </c:pt>
                <c:pt idx="5">
                  <c:v>0.5959206349355306</c:v>
                </c:pt>
                <c:pt idx="6">
                  <c:v>0.18135314519483733</c:v>
                </c:pt>
                <c:pt idx="7">
                  <c:v>0.18135314519483733</c:v>
                </c:pt>
                <c:pt idx="8">
                  <c:v>0.18135314519483733</c:v>
                </c:pt>
                <c:pt idx="9">
                  <c:v>0.18135314519483733</c:v>
                </c:pt>
                <c:pt idx="10">
                  <c:v>0.18135314519483733</c:v>
                </c:pt>
                <c:pt idx="11">
                  <c:v>0.18135314519483733</c:v>
                </c:pt>
                <c:pt idx="12">
                  <c:v>0.18135314519483733</c:v>
                </c:pt>
                <c:pt idx="13">
                  <c:v>0.18135314519483733</c:v>
                </c:pt>
                <c:pt idx="14">
                  <c:v>0.18135314519483733</c:v>
                </c:pt>
                <c:pt idx="15">
                  <c:v>0.18135314519483733</c:v>
                </c:pt>
                <c:pt idx="16">
                  <c:v>0.18135314519483733</c:v>
                </c:pt>
                <c:pt idx="17">
                  <c:v>0.18135314519483733</c:v>
                </c:pt>
                <c:pt idx="18">
                  <c:v>0.18135314519483733</c:v>
                </c:pt>
                <c:pt idx="19">
                  <c:v>0.18135314519483733</c:v>
                </c:pt>
                <c:pt idx="20">
                  <c:v>0.18135314519483733</c:v>
                </c:pt>
              </c:numCache>
            </c:numRef>
          </c:val>
        </c:ser>
        <c:ser>
          <c:idx val="2"/>
          <c:order val="2"/>
          <c:tx>
            <c:strRef>
              <c:f>'All 2010-2013'!$E$51</c:f>
              <c:strCache>
                <c:ptCount val="1"/>
                <c:pt idx="0">
                  <c:v> +2 Sigma</c:v>
                </c:pt>
              </c:strCache>
            </c:strRef>
          </c:tx>
          <c:spPr>
            <a:ln w="12700">
              <a:solidFill>
                <a:srgbClr val="FF8080"/>
              </a:solidFill>
              <a:prstDash val="lgDashDot"/>
            </a:ln>
          </c:spPr>
          <c:marker>
            <c:symbol val="none"/>
          </c:marker>
          <c:cat>
            <c:numRef>
              <c:f>'All 2010-2013'!$A$52:$A$72</c:f>
              <c:numCache>
                <c:formatCode>mmm\-yy</c:formatCode>
                <c:ptCount val="21"/>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pt idx="20">
                  <c:v>41365</c:v>
                </c:pt>
              </c:numCache>
            </c:numRef>
          </c:cat>
          <c:val>
            <c:numRef>
              <c:f>'All 2010-2013'!$E$52:$E$72</c:f>
              <c:numCache>
                <c:formatCode>0.0</c:formatCode>
                <c:ptCount val="21"/>
                <c:pt idx="0">
                  <c:v>0.45552757742654432</c:v>
                </c:pt>
                <c:pt idx="1">
                  <c:v>0.45552757742654432</c:v>
                </c:pt>
                <c:pt idx="2">
                  <c:v>0.45552757742654432</c:v>
                </c:pt>
                <c:pt idx="3">
                  <c:v>0.45552757742654432</c:v>
                </c:pt>
                <c:pt idx="4">
                  <c:v>0.45552757742654432</c:v>
                </c:pt>
                <c:pt idx="5">
                  <c:v>0.45552757742654432</c:v>
                </c:pt>
                <c:pt idx="6">
                  <c:v>0.13501993181350008</c:v>
                </c:pt>
                <c:pt idx="7">
                  <c:v>0.13501993181350008</c:v>
                </c:pt>
                <c:pt idx="8">
                  <c:v>0.13501993181350008</c:v>
                </c:pt>
                <c:pt idx="9">
                  <c:v>0.13501993181350008</c:v>
                </c:pt>
                <c:pt idx="10">
                  <c:v>0.13501993181350008</c:v>
                </c:pt>
                <c:pt idx="11">
                  <c:v>0.13501993181350008</c:v>
                </c:pt>
                <c:pt idx="12">
                  <c:v>0.13501993181350008</c:v>
                </c:pt>
                <c:pt idx="13">
                  <c:v>0.13501993181350008</c:v>
                </c:pt>
                <c:pt idx="14">
                  <c:v>0.13501993181350008</c:v>
                </c:pt>
                <c:pt idx="15">
                  <c:v>0.13501993181350008</c:v>
                </c:pt>
                <c:pt idx="16">
                  <c:v>0.13501993181350008</c:v>
                </c:pt>
                <c:pt idx="17">
                  <c:v>0.13501993181350008</c:v>
                </c:pt>
                <c:pt idx="18">
                  <c:v>0.13501993181350008</c:v>
                </c:pt>
                <c:pt idx="19">
                  <c:v>0.13501993181350008</c:v>
                </c:pt>
                <c:pt idx="20">
                  <c:v>0.13501993181350008</c:v>
                </c:pt>
              </c:numCache>
            </c:numRef>
          </c:val>
        </c:ser>
        <c:ser>
          <c:idx val="3"/>
          <c:order val="3"/>
          <c:tx>
            <c:strRef>
              <c:f>'All 2010-2013'!$F$51</c:f>
              <c:strCache>
                <c:ptCount val="1"/>
                <c:pt idx="0">
                  <c:v> +1 Sigma</c:v>
                </c:pt>
              </c:strCache>
            </c:strRef>
          </c:tx>
          <c:spPr>
            <a:ln w="12700">
              <a:solidFill>
                <a:srgbClr val="008080"/>
              </a:solidFill>
              <a:prstDash val="lgDashDot"/>
            </a:ln>
          </c:spPr>
          <c:marker>
            <c:symbol val="none"/>
          </c:marker>
          <c:cat>
            <c:numRef>
              <c:f>'All 2010-2013'!$A$52:$A$72</c:f>
              <c:numCache>
                <c:formatCode>mmm\-yy</c:formatCode>
                <c:ptCount val="21"/>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pt idx="20">
                  <c:v>41365</c:v>
                </c:pt>
              </c:numCache>
            </c:numRef>
          </c:cat>
          <c:val>
            <c:numRef>
              <c:f>'All 2010-2013'!$F$52:$F$72</c:f>
              <c:numCache>
                <c:formatCode>0.0</c:formatCode>
                <c:ptCount val="21"/>
                <c:pt idx="0">
                  <c:v>0.31513451991755853</c:v>
                </c:pt>
                <c:pt idx="1">
                  <c:v>0.31513451991755853</c:v>
                </c:pt>
                <c:pt idx="2">
                  <c:v>0.31513451991755853</c:v>
                </c:pt>
                <c:pt idx="3">
                  <c:v>0.31513451991755853</c:v>
                </c:pt>
                <c:pt idx="4">
                  <c:v>0.31513451991755853</c:v>
                </c:pt>
                <c:pt idx="5">
                  <c:v>0.31513451991755853</c:v>
                </c:pt>
                <c:pt idx="6">
                  <c:v>8.8686718432162678E-2</c:v>
                </c:pt>
                <c:pt idx="7">
                  <c:v>8.8686718432162678E-2</c:v>
                </c:pt>
                <c:pt idx="8">
                  <c:v>8.8686718432162678E-2</c:v>
                </c:pt>
                <c:pt idx="9">
                  <c:v>8.8686718432162678E-2</c:v>
                </c:pt>
                <c:pt idx="10">
                  <c:v>8.8686718432162678E-2</c:v>
                </c:pt>
                <c:pt idx="11">
                  <c:v>8.8686718432162678E-2</c:v>
                </c:pt>
                <c:pt idx="12">
                  <c:v>8.8686718432162678E-2</c:v>
                </c:pt>
                <c:pt idx="13">
                  <c:v>8.8686718432162678E-2</c:v>
                </c:pt>
                <c:pt idx="14">
                  <c:v>8.8686718432162678E-2</c:v>
                </c:pt>
                <c:pt idx="15">
                  <c:v>8.8686718432162678E-2</c:v>
                </c:pt>
                <c:pt idx="16">
                  <c:v>8.8686718432162678E-2</c:v>
                </c:pt>
                <c:pt idx="17">
                  <c:v>8.8686718432162678E-2</c:v>
                </c:pt>
                <c:pt idx="18">
                  <c:v>8.8686718432162678E-2</c:v>
                </c:pt>
                <c:pt idx="19">
                  <c:v>8.8686718432162678E-2</c:v>
                </c:pt>
                <c:pt idx="20">
                  <c:v>8.8686718432162678E-2</c:v>
                </c:pt>
              </c:numCache>
            </c:numRef>
          </c:val>
        </c:ser>
        <c:ser>
          <c:idx val="4"/>
          <c:order val="4"/>
          <c:tx>
            <c:strRef>
              <c:f>'All 2010-2013'!$G$51</c:f>
              <c:strCache>
                <c:ptCount val="1"/>
                <c:pt idx="0">
                  <c:v>Average</c:v>
                </c:pt>
              </c:strCache>
            </c:strRef>
          </c:tx>
          <c:spPr>
            <a:ln w="12700">
              <a:solidFill>
                <a:srgbClr val="00FFFF"/>
              </a:solidFill>
              <a:prstDash val="solid"/>
            </a:ln>
          </c:spPr>
          <c:marker>
            <c:symbol val="none"/>
          </c:marker>
          <c:cat>
            <c:numRef>
              <c:f>'All 2010-2013'!$A$52:$A$72</c:f>
              <c:numCache>
                <c:formatCode>mmm\-yy</c:formatCode>
                <c:ptCount val="21"/>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pt idx="20">
                  <c:v>41365</c:v>
                </c:pt>
              </c:numCache>
            </c:numRef>
          </c:cat>
          <c:val>
            <c:numRef>
              <c:f>'All 2010-2013'!$G$52:$G$72</c:f>
              <c:numCache>
                <c:formatCode>0.0</c:formatCode>
                <c:ptCount val="21"/>
                <c:pt idx="0">
                  <c:v>0.17474146240857236</c:v>
                </c:pt>
                <c:pt idx="1">
                  <c:v>0.17474146240857236</c:v>
                </c:pt>
                <c:pt idx="2">
                  <c:v>0.17474146240857236</c:v>
                </c:pt>
                <c:pt idx="3">
                  <c:v>0.17474146240857236</c:v>
                </c:pt>
                <c:pt idx="4">
                  <c:v>0.17474146240857236</c:v>
                </c:pt>
                <c:pt idx="5">
                  <c:v>0.17474146240857236</c:v>
                </c:pt>
                <c:pt idx="6">
                  <c:v>4.2353505050825441E-2</c:v>
                </c:pt>
                <c:pt idx="7">
                  <c:v>4.2353505050825441E-2</c:v>
                </c:pt>
                <c:pt idx="8">
                  <c:v>4.2353505050825441E-2</c:v>
                </c:pt>
                <c:pt idx="9">
                  <c:v>4.2353505050825441E-2</c:v>
                </c:pt>
                <c:pt idx="10">
                  <c:v>4.2353505050825441E-2</c:v>
                </c:pt>
                <c:pt idx="11">
                  <c:v>4.2353505050825441E-2</c:v>
                </c:pt>
                <c:pt idx="12">
                  <c:v>4.2353505050825441E-2</c:v>
                </c:pt>
                <c:pt idx="13">
                  <c:v>4.2353505050825441E-2</c:v>
                </c:pt>
                <c:pt idx="14">
                  <c:v>4.2353505050825441E-2</c:v>
                </c:pt>
                <c:pt idx="15">
                  <c:v>4.2353505050825441E-2</c:v>
                </c:pt>
                <c:pt idx="16">
                  <c:v>4.2353505050825441E-2</c:v>
                </c:pt>
                <c:pt idx="17">
                  <c:v>4.2353505050825441E-2</c:v>
                </c:pt>
                <c:pt idx="18">
                  <c:v>4.2353505050825441E-2</c:v>
                </c:pt>
                <c:pt idx="19">
                  <c:v>4.2353505050825441E-2</c:v>
                </c:pt>
                <c:pt idx="20">
                  <c:v>4.2353505050825441E-2</c:v>
                </c:pt>
              </c:numCache>
            </c:numRef>
          </c:val>
        </c:ser>
        <c:ser>
          <c:idx val="5"/>
          <c:order val="5"/>
          <c:tx>
            <c:strRef>
              <c:f>'All 2010-2013'!$H$51</c:f>
              <c:strCache>
                <c:ptCount val="1"/>
                <c:pt idx="0">
                  <c:v> -1 Sigma</c:v>
                </c:pt>
              </c:strCache>
            </c:strRef>
          </c:tx>
          <c:spPr>
            <a:ln w="12700">
              <a:solidFill>
                <a:srgbClr val="008080"/>
              </a:solidFill>
              <a:prstDash val="lgDashDot"/>
            </a:ln>
          </c:spPr>
          <c:marker>
            <c:symbol val="none"/>
          </c:marker>
          <c:cat>
            <c:numRef>
              <c:f>'All 2010-2013'!$A$52:$A$72</c:f>
              <c:numCache>
                <c:formatCode>mmm\-yy</c:formatCode>
                <c:ptCount val="21"/>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pt idx="20">
                  <c:v>41365</c:v>
                </c:pt>
              </c:numCache>
            </c:numRef>
          </c:cat>
          <c:val>
            <c:numRef>
              <c:f>'All 2010-2013'!$H$52:$H$72</c:f>
              <c:numCache>
                <c:formatCode>0.0</c:formatCode>
                <c:ptCount val="21"/>
                <c:pt idx="0">
                  <c:v>3.4348404899586259E-2</c:v>
                </c:pt>
                <c:pt idx="1">
                  <c:v>3.4348404899586259E-2</c:v>
                </c:pt>
                <c:pt idx="2">
                  <c:v>3.4348404899586259E-2</c:v>
                </c:pt>
                <c:pt idx="3">
                  <c:v>3.4348404899586259E-2</c:v>
                </c:pt>
                <c:pt idx="4">
                  <c:v>3.4348404899586259E-2</c:v>
                </c:pt>
                <c:pt idx="5">
                  <c:v>3.4348404899586259E-2</c:v>
                </c:pt>
                <c:pt idx="6">
                  <c:v>-3.9797083305118802E-3</c:v>
                </c:pt>
                <c:pt idx="7">
                  <c:v>-3.9797083305118802E-3</c:v>
                </c:pt>
                <c:pt idx="8">
                  <c:v>-3.9797083305118802E-3</c:v>
                </c:pt>
                <c:pt idx="9">
                  <c:v>-3.9797083305118802E-3</c:v>
                </c:pt>
                <c:pt idx="10">
                  <c:v>-3.9797083305118802E-3</c:v>
                </c:pt>
                <c:pt idx="11">
                  <c:v>-3.9797083305118802E-3</c:v>
                </c:pt>
                <c:pt idx="12">
                  <c:v>-3.9797083305118802E-3</c:v>
                </c:pt>
                <c:pt idx="13">
                  <c:v>-3.9797083305118802E-3</c:v>
                </c:pt>
                <c:pt idx="14">
                  <c:v>-3.9797083305118802E-3</c:v>
                </c:pt>
                <c:pt idx="15">
                  <c:v>-3.9797083305118802E-3</c:v>
                </c:pt>
                <c:pt idx="16">
                  <c:v>-3.9797083305118802E-3</c:v>
                </c:pt>
                <c:pt idx="17">
                  <c:v>-3.9797083305118802E-3</c:v>
                </c:pt>
                <c:pt idx="18">
                  <c:v>-3.9797083305118802E-3</c:v>
                </c:pt>
                <c:pt idx="19">
                  <c:v>-3.9797083305118802E-3</c:v>
                </c:pt>
                <c:pt idx="20">
                  <c:v>-3.9797083305118802E-3</c:v>
                </c:pt>
              </c:numCache>
            </c:numRef>
          </c:val>
        </c:ser>
        <c:ser>
          <c:idx val="6"/>
          <c:order val="6"/>
          <c:tx>
            <c:strRef>
              <c:f>'All 2010-2013'!$I$51</c:f>
              <c:strCache>
                <c:ptCount val="1"/>
                <c:pt idx="0">
                  <c:v> -2 Sigma</c:v>
                </c:pt>
              </c:strCache>
            </c:strRef>
          </c:tx>
          <c:spPr>
            <a:ln w="12700">
              <a:solidFill>
                <a:srgbClr val="FF8080"/>
              </a:solidFill>
              <a:prstDash val="lgDashDot"/>
            </a:ln>
          </c:spPr>
          <c:marker>
            <c:symbol val="none"/>
          </c:marker>
          <c:cat>
            <c:numRef>
              <c:f>'All 2010-2013'!$A$52:$A$72</c:f>
              <c:numCache>
                <c:formatCode>mmm\-yy</c:formatCode>
                <c:ptCount val="21"/>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pt idx="20">
                  <c:v>41365</c:v>
                </c:pt>
              </c:numCache>
            </c:numRef>
          </c:cat>
          <c:val>
            <c:numRef>
              <c:f>'All 2010-2013'!$I$52:$I$72</c:f>
              <c:numCache>
                <c:formatCode>0.0</c:formatCode>
                <c:ptCount val="21"/>
                <c:pt idx="0">
                  <c:v>-0.10604465260939963</c:v>
                </c:pt>
                <c:pt idx="1">
                  <c:v>-0.10604465260939963</c:v>
                </c:pt>
                <c:pt idx="2">
                  <c:v>-0.10604465260939963</c:v>
                </c:pt>
                <c:pt idx="3">
                  <c:v>-0.10604465260939963</c:v>
                </c:pt>
                <c:pt idx="4">
                  <c:v>-0.10604465260939963</c:v>
                </c:pt>
                <c:pt idx="5">
                  <c:v>-0.10604465260939963</c:v>
                </c:pt>
                <c:pt idx="6">
                  <c:v>-5.0312921711849257E-2</c:v>
                </c:pt>
                <c:pt idx="7">
                  <c:v>-5.0312921711849257E-2</c:v>
                </c:pt>
                <c:pt idx="8">
                  <c:v>-5.0312921711849257E-2</c:v>
                </c:pt>
                <c:pt idx="9">
                  <c:v>-5.0312921711849257E-2</c:v>
                </c:pt>
                <c:pt idx="10">
                  <c:v>-5.0312921711849257E-2</c:v>
                </c:pt>
                <c:pt idx="11">
                  <c:v>-5.0312921711849257E-2</c:v>
                </c:pt>
                <c:pt idx="12">
                  <c:v>-5.0312921711849257E-2</c:v>
                </c:pt>
                <c:pt idx="13">
                  <c:v>-5.0312921711849257E-2</c:v>
                </c:pt>
                <c:pt idx="14">
                  <c:v>-5.0312921711849257E-2</c:v>
                </c:pt>
                <c:pt idx="15">
                  <c:v>-5.0312921711849257E-2</c:v>
                </c:pt>
                <c:pt idx="16">
                  <c:v>-5.0312921711849257E-2</c:v>
                </c:pt>
                <c:pt idx="17">
                  <c:v>-5.0312921711849257E-2</c:v>
                </c:pt>
                <c:pt idx="18">
                  <c:v>-5.0312921711849257E-2</c:v>
                </c:pt>
                <c:pt idx="19">
                  <c:v>-5.0312921711849257E-2</c:v>
                </c:pt>
                <c:pt idx="20">
                  <c:v>-5.0312921711849257E-2</c:v>
                </c:pt>
              </c:numCache>
            </c:numRef>
          </c:val>
        </c:ser>
        <c:ser>
          <c:idx val="7"/>
          <c:order val="7"/>
          <c:tx>
            <c:strRef>
              <c:f>'All 2010-2013'!$J$51</c:f>
              <c:strCache>
                <c:ptCount val="1"/>
                <c:pt idx="0">
                  <c:v>LCL</c:v>
                </c:pt>
              </c:strCache>
            </c:strRef>
          </c:tx>
          <c:spPr>
            <a:ln w="12700">
              <a:solidFill>
                <a:srgbClr val="FF0000"/>
              </a:solidFill>
              <a:prstDash val="lgDash"/>
            </a:ln>
          </c:spPr>
          <c:marker>
            <c:symbol val="none"/>
          </c:marker>
          <c:cat>
            <c:numRef>
              <c:f>'All 2010-2013'!$A$52:$A$72</c:f>
              <c:numCache>
                <c:formatCode>mmm\-yy</c:formatCode>
                <c:ptCount val="21"/>
                <c:pt idx="0">
                  <c:v>40756</c:v>
                </c:pt>
                <c:pt idx="1">
                  <c:v>40787</c:v>
                </c:pt>
                <c:pt idx="2">
                  <c:v>40817</c:v>
                </c:pt>
                <c:pt idx="3">
                  <c:v>40848</c:v>
                </c:pt>
                <c:pt idx="4">
                  <c:v>40878</c:v>
                </c:pt>
                <c:pt idx="5">
                  <c:v>40909</c:v>
                </c:pt>
                <c:pt idx="6">
                  <c:v>40940</c:v>
                </c:pt>
                <c:pt idx="7">
                  <c:v>40969</c:v>
                </c:pt>
                <c:pt idx="8">
                  <c:v>41000</c:v>
                </c:pt>
                <c:pt idx="9">
                  <c:v>41030</c:v>
                </c:pt>
                <c:pt idx="10">
                  <c:v>41061</c:v>
                </c:pt>
                <c:pt idx="11">
                  <c:v>41091</c:v>
                </c:pt>
                <c:pt idx="12">
                  <c:v>41122</c:v>
                </c:pt>
                <c:pt idx="13">
                  <c:v>41153</c:v>
                </c:pt>
                <c:pt idx="14">
                  <c:v>41183</c:v>
                </c:pt>
                <c:pt idx="15">
                  <c:v>41214</c:v>
                </c:pt>
                <c:pt idx="16">
                  <c:v>41244</c:v>
                </c:pt>
                <c:pt idx="17">
                  <c:v>41275</c:v>
                </c:pt>
                <c:pt idx="18">
                  <c:v>41306</c:v>
                </c:pt>
                <c:pt idx="19">
                  <c:v>41334</c:v>
                </c:pt>
                <c:pt idx="20">
                  <c:v>41365</c:v>
                </c:pt>
              </c:numCache>
            </c:numRef>
          </c:cat>
          <c:val>
            <c:numRef>
              <c:f>'All 2010-2013'!$J$52:$J$72</c:f>
              <c:numCache>
                <c:formatCode>0.0</c:formatCode>
                <c:ptCount val="21"/>
                <c:pt idx="0">
                  <c:v>-0.24643771011838575</c:v>
                </c:pt>
                <c:pt idx="1">
                  <c:v>-0.24643771011838575</c:v>
                </c:pt>
                <c:pt idx="2">
                  <c:v>-0.24643771011838575</c:v>
                </c:pt>
                <c:pt idx="3">
                  <c:v>-0.24643771011838575</c:v>
                </c:pt>
                <c:pt idx="4">
                  <c:v>-0.24643771011838575</c:v>
                </c:pt>
                <c:pt idx="5">
                  <c:v>-0.24643771011838575</c:v>
                </c:pt>
                <c:pt idx="6">
                  <c:v>-9.6646135093186536E-2</c:v>
                </c:pt>
                <c:pt idx="7">
                  <c:v>-9.6646135093186536E-2</c:v>
                </c:pt>
                <c:pt idx="8">
                  <c:v>-9.6646135093186536E-2</c:v>
                </c:pt>
                <c:pt idx="9">
                  <c:v>-9.6646135093186536E-2</c:v>
                </c:pt>
                <c:pt idx="10">
                  <c:v>-9.6646135093186536E-2</c:v>
                </c:pt>
                <c:pt idx="11">
                  <c:v>-9.6646135093186536E-2</c:v>
                </c:pt>
                <c:pt idx="12">
                  <c:v>-9.6646135093186536E-2</c:v>
                </c:pt>
                <c:pt idx="13">
                  <c:v>-9.6646135093186536E-2</c:v>
                </c:pt>
                <c:pt idx="14">
                  <c:v>-9.6646135093186536E-2</c:v>
                </c:pt>
                <c:pt idx="15">
                  <c:v>-9.6646135093186536E-2</c:v>
                </c:pt>
                <c:pt idx="16">
                  <c:v>-9.6646135093186536E-2</c:v>
                </c:pt>
                <c:pt idx="17">
                  <c:v>-9.6646135093186536E-2</c:v>
                </c:pt>
                <c:pt idx="18">
                  <c:v>-9.6646135093186536E-2</c:v>
                </c:pt>
                <c:pt idx="19">
                  <c:v>-9.6646135093186536E-2</c:v>
                </c:pt>
                <c:pt idx="20">
                  <c:v>-9.6646135093186536E-2</c:v>
                </c:pt>
              </c:numCache>
            </c:numRef>
          </c:val>
        </c:ser>
        <c:marker val="1"/>
        <c:axId val="145289216"/>
        <c:axId val="145290752"/>
      </c:lineChart>
      <c:catAx>
        <c:axId val="145289216"/>
        <c:scaling>
          <c:orientation val="minMax"/>
        </c:scaling>
        <c:axPos val="b"/>
        <c:numFmt formatCode="mmm\-yy" sourceLinked="1"/>
        <c:majorTickMark val="none"/>
        <c:tickLblPos val="nextTo"/>
        <c:crossAx val="145290752"/>
        <c:crossesAt val="-0.39935096000001197"/>
        <c:lblAlgn val="ctr"/>
        <c:lblOffset val="100"/>
      </c:catAx>
      <c:valAx>
        <c:axId val="145290752"/>
        <c:scaling>
          <c:orientation val="minMax"/>
          <c:min val="-0.4"/>
        </c:scaling>
        <c:axPos val="l"/>
        <c:majorGridlines>
          <c:spPr>
            <a:ln w="0">
              <a:solidFill>
                <a:schemeClr val="bg1"/>
              </a:solidFill>
            </a:ln>
          </c:spPr>
        </c:majorGridlines>
        <c:numFmt formatCode="0.00%" sourceLinked="0"/>
        <c:majorTickMark val="none"/>
        <c:tickLblPos val="nextTo"/>
        <c:spPr>
          <a:ln w="9525">
            <a:noFill/>
          </a:ln>
        </c:spPr>
        <c:crossAx val="145289216"/>
        <c:crosses val="autoZero"/>
        <c:crossBetween val="midCat"/>
      </c:valAx>
      <c:spPr>
        <a:noFill/>
        <a:ln w="12700">
          <a:solidFill>
            <a:sysClr val="windowText" lastClr="000000"/>
          </a:solidFill>
        </a:ln>
      </c:spPr>
    </c:plotArea>
    <c:legend>
      <c:legendPos val="b"/>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ayout/>
    </c:legend>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1" i="0" u="none" strike="noStrike" baseline="0">
                <a:solidFill>
                  <a:srgbClr val="000000"/>
                </a:solidFill>
                <a:latin typeface="Calibri"/>
                <a:ea typeface="Calibri"/>
                <a:cs typeface="Calibri"/>
              </a:defRPr>
            </a:pPr>
            <a:r>
              <a:rPr lang="en-US" dirty="0"/>
              <a:t>Percent </a:t>
            </a:r>
            <a:r>
              <a:rPr lang="en-US" dirty="0" smtClean="0"/>
              <a:t>of Administered</a:t>
            </a:r>
            <a:r>
              <a:rPr lang="en-US" baseline="0" dirty="0" smtClean="0"/>
              <a:t> Medication doses that were Scanned</a:t>
            </a:r>
            <a:endParaRPr lang="en-US" dirty="0"/>
          </a:p>
        </c:rich>
      </c:tx>
      <c:layout/>
    </c:title>
    <c:plotArea>
      <c:layout/>
      <c:lineChart>
        <c:grouping val="standard"/>
        <c:ser>
          <c:idx val="0"/>
          <c:order val="0"/>
          <c:tx>
            <c:strRef>
              <c:f>XmRdata5!$B$1</c:f>
              <c:strCache>
                <c:ptCount val="1"/>
                <c:pt idx="0">
                  <c:v>Data1</c:v>
                </c:pt>
              </c:strCache>
            </c:strRef>
          </c:tx>
          <c:spPr>
            <a:ln w="12700">
              <a:solidFill>
                <a:srgbClr val="000080"/>
              </a:solidFill>
              <a:prstDash val="solid"/>
            </a:ln>
          </c:spPr>
          <c:marker>
            <c:symbol val="square"/>
            <c:size val="6"/>
            <c:spPr>
              <a:solidFill>
                <a:srgbClr val="000080"/>
              </a:solidFill>
              <a:ln>
                <a:solidFill>
                  <a:srgbClr val="000080"/>
                </a:solidFill>
                <a:prstDash val="solid"/>
              </a:ln>
            </c:spPr>
          </c:marker>
          <c:dPt>
            <c:idx val="0"/>
            <c:marker>
              <c:spPr>
                <a:solidFill>
                  <a:srgbClr val="FF0000"/>
                </a:solidFill>
                <a:ln>
                  <a:solidFill>
                    <a:srgbClr val="FF0000"/>
                  </a:solidFill>
                  <a:prstDash val="solid"/>
                </a:ln>
              </c:spPr>
            </c:marker>
          </c:dPt>
          <c:dPt>
            <c:idx val="1"/>
            <c:marker>
              <c:spPr>
                <a:solidFill>
                  <a:srgbClr val="FF0000"/>
                </a:solidFill>
                <a:ln>
                  <a:solidFill>
                    <a:srgbClr val="FF0000"/>
                  </a:solidFill>
                  <a:prstDash val="solid"/>
                </a:ln>
              </c:spPr>
            </c:marker>
            <c:spPr>
              <a:ln w="12700">
                <a:solidFill>
                  <a:srgbClr val="FF0000"/>
                </a:solidFill>
                <a:prstDash val="solid"/>
              </a:ln>
            </c:spPr>
          </c:dPt>
          <c:dPt>
            <c:idx val="2"/>
            <c:marker>
              <c:spPr>
                <a:solidFill>
                  <a:srgbClr val="FF0000"/>
                </a:solidFill>
                <a:ln>
                  <a:solidFill>
                    <a:srgbClr val="FF0000"/>
                  </a:solidFill>
                  <a:prstDash val="solid"/>
                </a:ln>
              </c:spPr>
            </c:marker>
            <c:spPr>
              <a:ln w="12700">
                <a:solidFill>
                  <a:srgbClr val="FF0000"/>
                </a:solidFill>
                <a:prstDash val="solid"/>
              </a:ln>
            </c:spPr>
          </c:dPt>
          <c:dPt>
            <c:idx val="3"/>
            <c:marker>
              <c:spPr>
                <a:solidFill>
                  <a:srgbClr val="FF0000"/>
                </a:solidFill>
                <a:ln>
                  <a:solidFill>
                    <a:srgbClr val="FF0000"/>
                  </a:solidFill>
                  <a:prstDash val="solid"/>
                </a:ln>
              </c:spPr>
            </c:marker>
            <c:spPr>
              <a:ln w="12700">
                <a:solidFill>
                  <a:srgbClr val="FF0000"/>
                </a:solidFill>
                <a:prstDash val="solid"/>
              </a:ln>
            </c:spPr>
          </c:dPt>
          <c:dPt>
            <c:idx val="4"/>
            <c:marker>
              <c:spPr>
                <a:solidFill>
                  <a:srgbClr val="FF0000"/>
                </a:solidFill>
                <a:ln>
                  <a:solidFill>
                    <a:srgbClr val="FF0000"/>
                  </a:solidFill>
                  <a:prstDash val="solid"/>
                </a:ln>
              </c:spPr>
            </c:marker>
            <c:spPr>
              <a:ln w="12700">
                <a:solidFill>
                  <a:srgbClr val="FF0000"/>
                </a:solidFill>
                <a:prstDash val="solid"/>
              </a:ln>
            </c:spPr>
          </c:dPt>
          <c:dPt>
            <c:idx val="5"/>
            <c:marker>
              <c:spPr>
                <a:solidFill>
                  <a:srgbClr val="FF0000"/>
                </a:solidFill>
                <a:ln>
                  <a:solidFill>
                    <a:srgbClr val="FF0000"/>
                  </a:solidFill>
                  <a:prstDash val="solid"/>
                </a:ln>
              </c:spPr>
            </c:marker>
            <c:spPr>
              <a:ln w="12700">
                <a:solidFill>
                  <a:srgbClr val="FF0000"/>
                </a:solidFill>
                <a:prstDash val="solid"/>
              </a:ln>
            </c:spPr>
          </c:dPt>
          <c:dPt>
            <c:idx val="6"/>
            <c:marker>
              <c:spPr>
                <a:solidFill>
                  <a:srgbClr val="FF0000"/>
                </a:solidFill>
                <a:ln>
                  <a:solidFill>
                    <a:srgbClr val="FF0000"/>
                  </a:solidFill>
                  <a:prstDash val="solid"/>
                </a:ln>
              </c:spPr>
            </c:marker>
            <c:spPr>
              <a:ln w="12700">
                <a:solidFill>
                  <a:srgbClr val="FF0000"/>
                </a:solidFill>
                <a:prstDash val="solid"/>
              </a:ln>
            </c:spPr>
          </c:dPt>
          <c:dPt>
            <c:idx val="7"/>
            <c:marker>
              <c:spPr>
                <a:solidFill>
                  <a:srgbClr val="FF0000"/>
                </a:solidFill>
                <a:ln>
                  <a:solidFill>
                    <a:srgbClr val="FF0000"/>
                  </a:solidFill>
                  <a:prstDash val="solid"/>
                </a:ln>
              </c:spPr>
            </c:marker>
            <c:spPr>
              <a:ln w="12700">
                <a:solidFill>
                  <a:srgbClr val="FF0000"/>
                </a:solidFill>
                <a:prstDash val="solid"/>
              </a:ln>
            </c:spPr>
          </c:dPt>
          <c:dPt>
            <c:idx val="8"/>
            <c:marker>
              <c:spPr>
                <a:solidFill>
                  <a:srgbClr val="FF0000"/>
                </a:solidFill>
                <a:ln>
                  <a:solidFill>
                    <a:srgbClr val="FF0000"/>
                  </a:solidFill>
                  <a:prstDash val="solid"/>
                </a:ln>
              </c:spPr>
            </c:marker>
            <c:spPr>
              <a:ln w="12700">
                <a:solidFill>
                  <a:srgbClr val="FF0000"/>
                </a:solidFill>
                <a:prstDash val="solid"/>
              </a:ln>
            </c:spPr>
          </c:dPt>
          <c:dPt>
            <c:idx val="9"/>
            <c:marker>
              <c:spPr>
                <a:solidFill>
                  <a:srgbClr val="FF0000"/>
                </a:solidFill>
                <a:ln>
                  <a:solidFill>
                    <a:srgbClr val="FF0000"/>
                  </a:solidFill>
                  <a:prstDash val="solid"/>
                </a:ln>
              </c:spPr>
            </c:marker>
            <c:spPr>
              <a:ln w="12700">
                <a:solidFill>
                  <a:srgbClr val="FF0000"/>
                </a:solidFill>
                <a:prstDash val="solid"/>
              </a:ln>
            </c:spPr>
          </c:dPt>
          <c:dPt>
            <c:idx val="10"/>
            <c:marker>
              <c:spPr>
                <a:solidFill>
                  <a:srgbClr val="FF0000"/>
                </a:solidFill>
                <a:ln>
                  <a:solidFill>
                    <a:srgbClr val="FF0000"/>
                  </a:solidFill>
                  <a:prstDash val="solid"/>
                </a:ln>
              </c:spPr>
            </c:marker>
            <c:spPr>
              <a:ln w="12700">
                <a:solidFill>
                  <a:srgbClr val="FF0000"/>
                </a:solidFill>
                <a:prstDash val="solid"/>
              </a:ln>
            </c:spPr>
          </c:dPt>
          <c:dPt>
            <c:idx val="11"/>
            <c:marker>
              <c:spPr>
                <a:solidFill>
                  <a:srgbClr val="FF0000"/>
                </a:solidFill>
                <a:ln>
                  <a:solidFill>
                    <a:srgbClr val="FF0000"/>
                  </a:solidFill>
                  <a:prstDash val="solid"/>
                </a:ln>
              </c:spPr>
            </c:marker>
            <c:spPr>
              <a:ln w="12700">
                <a:solidFill>
                  <a:srgbClr val="FF0000"/>
                </a:solidFill>
                <a:prstDash val="solid"/>
              </a:ln>
            </c:spPr>
          </c:dPt>
          <c:dPt>
            <c:idx val="12"/>
            <c:marker>
              <c:spPr>
                <a:solidFill>
                  <a:srgbClr val="FF0000"/>
                </a:solidFill>
                <a:ln>
                  <a:solidFill>
                    <a:srgbClr val="FF0000"/>
                  </a:solidFill>
                  <a:prstDash val="solid"/>
                </a:ln>
              </c:spPr>
            </c:marker>
            <c:spPr>
              <a:ln w="12700">
                <a:solidFill>
                  <a:srgbClr val="FF0000"/>
                </a:solidFill>
                <a:prstDash val="solid"/>
              </a:ln>
            </c:spPr>
          </c:dPt>
          <c:dPt>
            <c:idx val="13"/>
            <c:marker>
              <c:spPr>
                <a:solidFill>
                  <a:srgbClr val="FF0000"/>
                </a:solidFill>
                <a:ln>
                  <a:solidFill>
                    <a:srgbClr val="FF0000"/>
                  </a:solidFill>
                  <a:prstDash val="solid"/>
                </a:ln>
              </c:spPr>
            </c:marker>
            <c:spPr>
              <a:ln w="12700">
                <a:solidFill>
                  <a:srgbClr val="FF0000"/>
                </a:solidFill>
                <a:prstDash val="solid"/>
              </a:ln>
            </c:spPr>
          </c:dPt>
          <c:dPt>
            <c:idx val="14"/>
            <c:marker>
              <c:spPr>
                <a:solidFill>
                  <a:srgbClr val="FF0000"/>
                </a:solidFill>
                <a:ln>
                  <a:solidFill>
                    <a:srgbClr val="FF0000"/>
                  </a:solidFill>
                  <a:prstDash val="solid"/>
                </a:ln>
              </c:spPr>
            </c:marker>
            <c:spPr>
              <a:ln w="12700">
                <a:solidFill>
                  <a:srgbClr val="FF0000"/>
                </a:solidFill>
                <a:prstDash val="solid"/>
              </a:ln>
            </c:spPr>
          </c:dPt>
          <c:cat>
            <c:numRef>
              <c:f>XmRdata5!$A$2:$A$16</c:f>
              <c:numCache>
                <c:formatCode>[$-409]mmm\-yy;@</c:formatCode>
                <c:ptCount val="15"/>
                <c:pt idx="0">
                  <c:v>40920</c:v>
                </c:pt>
                <c:pt idx="1">
                  <c:v>40951</c:v>
                </c:pt>
                <c:pt idx="2">
                  <c:v>40980</c:v>
                </c:pt>
                <c:pt idx="3" formatCode="mmm\-yy">
                  <c:v>41000</c:v>
                </c:pt>
                <c:pt idx="4" formatCode="mmm\-yy">
                  <c:v>41030</c:v>
                </c:pt>
                <c:pt idx="5" formatCode="mmm\-yy">
                  <c:v>41061</c:v>
                </c:pt>
                <c:pt idx="6" formatCode="mmm\-yy">
                  <c:v>41091</c:v>
                </c:pt>
                <c:pt idx="7" formatCode="mmm\-yy">
                  <c:v>41122</c:v>
                </c:pt>
                <c:pt idx="8">
                  <c:v>41164</c:v>
                </c:pt>
                <c:pt idx="9">
                  <c:v>41194</c:v>
                </c:pt>
                <c:pt idx="10">
                  <c:v>41225</c:v>
                </c:pt>
                <c:pt idx="11">
                  <c:v>41244</c:v>
                </c:pt>
                <c:pt idx="12">
                  <c:v>41287</c:v>
                </c:pt>
                <c:pt idx="13">
                  <c:v>41318</c:v>
                </c:pt>
                <c:pt idx="14">
                  <c:v>41346</c:v>
                </c:pt>
              </c:numCache>
            </c:numRef>
          </c:cat>
          <c:val>
            <c:numRef>
              <c:f>XmRdata5!$B$2:$B$16</c:f>
              <c:numCache>
                <c:formatCode>0.00</c:formatCode>
                <c:ptCount val="15"/>
                <c:pt idx="0">
                  <c:v>94.605145217092556</c:v>
                </c:pt>
                <c:pt idx="1">
                  <c:v>94.544417855260775</c:v>
                </c:pt>
                <c:pt idx="2">
                  <c:v>94.199968514114758</c:v>
                </c:pt>
                <c:pt idx="3">
                  <c:v>94.581009065755637</c:v>
                </c:pt>
                <c:pt idx="4">
                  <c:v>95.189184200812107</c:v>
                </c:pt>
                <c:pt idx="5">
                  <c:v>95.325331046965658</c:v>
                </c:pt>
                <c:pt idx="6">
                  <c:v>95.916161079579894</c:v>
                </c:pt>
                <c:pt idx="7">
                  <c:v>96.053439517704504</c:v>
                </c:pt>
                <c:pt idx="8">
                  <c:v>95.207295833078064</c:v>
                </c:pt>
                <c:pt idx="9">
                  <c:v>95.934849228789602</c:v>
                </c:pt>
                <c:pt idx="10">
                  <c:v>96.075869056750165</c:v>
                </c:pt>
                <c:pt idx="11">
                  <c:v>95.981002017484727</c:v>
                </c:pt>
                <c:pt idx="12">
                  <c:v>96.491241460901506</c:v>
                </c:pt>
                <c:pt idx="13">
                  <c:v>96.649785384056756</c:v>
                </c:pt>
                <c:pt idx="14">
                  <c:v>96.753041622198509</c:v>
                </c:pt>
              </c:numCache>
            </c:numRef>
          </c:val>
        </c:ser>
        <c:ser>
          <c:idx val="1"/>
          <c:order val="1"/>
          <c:tx>
            <c:strRef>
              <c:f>XmRdata5!$C$1</c:f>
              <c:strCache>
                <c:ptCount val="1"/>
                <c:pt idx="0">
                  <c:v>UCL</c:v>
                </c:pt>
              </c:strCache>
            </c:strRef>
          </c:tx>
          <c:spPr>
            <a:ln w="12700">
              <a:solidFill>
                <a:srgbClr val="FF0000"/>
              </a:solidFill>
              <a:prstDash val="lgDash"/>
            </a:ln>
          </c:spPr>
          <c:marker>
            <c:symbol val="none"/>
          </c:marker>
          <c:dLbls>
            <c:dLbl>
              <c:idx val="1"/>
              <c:layout>
                <c:manualLayout>
                  <c:x val="-1.4661654612747052E-2"/>
                  <c:y val="-1.0090714892850213E-2"/>
                </c:manualLayout>
              </c:layout>
              <c:tx>
                <c:rich>
                  <a:bodyPr/>
                  <a:lstStyle/>
                  <a:p>
                    <a:pPr>
                      <a:defRPr sz="1000" b="0" i="0" u="none" strike="noStrike" baseline="0">
                        <a:solidFill>
                          <a:srgbClr val="000000"/>
                        </a:solidFill>
                        <a:latin typeface="Calibri"/>
                        <a:ea typeface="Calibri"/>
                        <a:cs typeface="Calibri"/>
                      </a:defRPr>
                    </a:pPr>
                    <a:r>
                      <a:rPr lang="en-US"/>
                      <a:t>UCL</a:t>
                    </a:r>
                  </a:p>
                </c:rich>
              </c:tx>
              <c:spPr/>
              <c:dLblPos val="r"/>
            </c:dLbl>
            <c:dLbl>
              <c:idx val="14"/>
              <c:layout>
                <c:manualLayout>
                  <c:x val="-1.4661654612747163E-2"/>
                  <c:y val="-1.0090714892850213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Val val="1"/>
            </c:dLbl>
            <c:delete val="1"/>
          </c:dLbls>
          <c:cat>
            <c:numRef>
              <c:f>XmRdata5!$A$2:$A$16</c:f>
              <c:numCache>
                <c:formatCode>[$-409]mmm\-yy;@</c:formatCode>
                <c:ptCount val="15"/>
                <c:pt idx="0">
                  <c:v>40920</c:v>
                </c:pt>
                <c:pt idx="1">
                  <c:v>40951</c:v>
                </c:pt>
                <c:pt idx="2">
                  <c:v>40980</c:v>
                </c:pt>
                <c:pt idx="3" formatCode="mmm\-yy">
                  <c:v>41000</c:v>
                </c:pt>
                <c:pt idx="4" formatCode="mmm\-yy">
                  <c:v>41030</c:v>
                </c:pt>
                <c:pt idx="5" formatCode="mmm\-yy">
                  <c:v>41061</c:v>
                </c:pt>
                <c:pt idx="6" formatCode="mmm\-yy">
                  <c:v>41091</c:v>
                </c:pt>
                <c:pt idx="7" formatCode="mmm\-yy">
                  <c:v>41122</c:v>
                </c:pt>
                <c:pt idx="8">
                  <c:v>41164</c:v>
                </c:pt>
                <c:pt idx="9">
                  <c:v>41194</c:v>
                </c:pt>
                <c:pt idx="10">
                  <c:v>41225</c:v>
                </c:pt>
                <c:pt idx="11">
                  <c:v>41244</c:v>
                </c:pt>
                <c:pt idx="12">
                  <c:v>41287</c:v>
                </c:pt>
                <c:pt idx="13">
                  <c:v>41318</c:v>
                </c:pt>
                <c:pt idx="14">
                  <c:v>41346</c:v>
                </c:pt>
              </c:numCache>
            </c:numRef>
          </c:cat>
          <c:val>
            <c:numRef>
              <c:f>XmRdata5!$C$2:$C$16</c:f>
              <c:numCache>
                <c:formatCode>0.00</c:formatCode>
                <c:ptCount val="15"/>
                <c:pt idx="0">
                  <c:v>94.736316318649401</c:v>
                </c:pt>
                <c:pt idx="1">
                  <c:v>94.736316318649401</c:v>
                </c:pt>
                <c:pt idx="2">
                  <c:v>96.367085653730683</c:v>
                </c:pt>
                <c:pt idx="3">
                  <c:v>96.367085653730683</c:v>
                </c:pt>
                <c:pt idx="4">
                  <c:v>96.367085653730683</c:v>
                </c:pt>
                <c:pt idx="5">
                  <c:v>96.367085653730683</c:v>
                </c:pt>
                <c:pt idx="6">
                  <c:v>96.367085653730683</c:v>
                </c:pt>
                <c:pt idx="7">
                  <c:v>96.367085653730683</c:v>
                </c:pt>
                <c:pt idx="8">
                  <c:v>96.367085653730683</c:v>
                </c:pt>
                <c:pt idx="9">
                  <c:v>97.083694203022333</c:v>
                </c:pt>
                <c:pt idx="10">
                  <c:v>97.083694203022333</c:v>
                </c:pt>
                <c:pt idx="11">
                  <c:v>97.083694203022333</c:v>
                </c:pt>
                <c:pt idx="12">
                  <c:v>97.083694203022333</c:v>
                </c:pt>
                <c:pt idx="13">
                  <c:v>97.083694203022333</c:v>
                </c:pt>
                <c:pt idx="14">
                  <c:v>97.083694203022333</c:v>
                </c:pt>
              </c:numCache>
            </c:numRef>
          </c:val>
        </c:ser>
        <c:ser>
          <c:idx val="2"/>
          <c:order val="2"/>
          <c:tx>
            <c:strRef>
              <c:f>XmRdata5!$D$1</c:f>
              <c:strCache>
                <c:ptCount val="1"/>
                <c:pt idx="0">
                  <c:v> +2 Sigma</c:v>
                </c:pt>
              </c:strCache>
            </c:strRef>
          </c:tx>
          <c:spPr>
            <a:ln w="12700">
              <a:solidFill>
                <a:srgbClr val="FF8080"/>
              </a:solidFill>
              <a:prstDash val="lgDashDot"/>
            </a:ln>
          </c:spPr>
          <c:marker>
            <c:symbol val="none"/>
          </c:marker>
          <c:cat>
            <c:numRef>
              <c:f>XmRdata5!$A$2:$A$16</c:f>
              <c:numCache>
                <c:formatCode>[$-409]mmm\-yy;@</c:formatCode>
                <c:ptCount val="15"/>
                <c:pt idx="0">
                  <c:v>40920</c:v>
                </c:pt>
                <c:pt idx="1">
                  <c:v>40951</c:v>
                </c:pt>
                <c:pt idx="2">
                  <c:v>40980</c:v>
                </c:pt>
                <c:pt idx="3" formatCode="mmm\-yy">
                  <c:v>41000</c:v>
                </c:pt>
                <c:pt idx="4" formatCode="mmm\-yy">
                  <c:v>41030</c:v>
                </c:pt>
                <c:pt idx="5" formatCode="mmm\-yy">
                  <c:v>41061</c:v>
                </c:pt>
                <c:pt idx="6" formatCode="mmm\-yy">
                  <c:v>41091</c:v>
                </c:pt>
                <c:pt idx="7" formatCode="mmm\-yy">
                  <c:v>41122</c:v>
                </c:pt>
                <c:pt idx="8">
                  <c:v>41164</c:v>
                </c:pt>
                <c:pt idx="9">
                  <c:v>41194</c:v>
                </c:pt>
                <c:pt idx="10">
                  <c:v>41225</c:v>
                </c:pt>
                <c:pt idx="11">
                  <c:v>41244</c:v>
                </c:pt>
                <c:pt idx="12">
                  <c:v>41287</c:v>
                </c:pt>
                <c:pt idx="13">
                  <c:v>41318</c:v>
                </c:pt>
                <c:pt idx="14">
                  <c:v>41346</c:v>
                </c:pt>
              </c:numCache>
            </c:numRef>
          </c:cat>
          <c:val>
            <c:numRef>
              <c:f>XmRdata5!$D$2:$D$16</c:f>
              <c:numCache>
                <c:formatCode>0.00</c:formatCode>
                <c:ptCount val="15"/>
                <c:pt idx="0">
                  <c:v>94.682471391158444</c:v>
                </c:pt>
                <c:pt idx="1">
                  <c:v>94.682471391158444</c:v>
                </c:pt>
                <c:pt idx="2">
                  <c:v>95.981504210011465</c:v>
                </c:pt>
                <c:pt idx="3">
                  <c:v>95.981504210011465</c:v>
                </c:pt>
                <c:pt idx="4">
                  <c:v>95.981504210011465</c:v>
                </c:pt>
                <c:pt idx="5">
                  <c:v>95.981504210011465</c:v>
                </c:pt>
                <c:pt idx="6">
                  <c:v>95.981504210011465</c:v>
                </c:pt>
                <c:pt idx="7">
                  <c:v>95.981504210011465</c:v>
                </c:pt>
                <c:pt idx="8">
                  <c:v>95.981504210011465</c:v>
                </c:pt>
                <c:pt idx="9">
                  <c:v>96.827228844802747</c:v>
                </c:pt>
                <c:pt idx="10">
                  <c:v>96.827228844802747</c:v>
                </c:pt>
                <c:pt idx="11">
                  <c:v>96.827228844802747</c:v>
                </c:pt>
                <c:pt idx="12">
                  <c:v>96.827228844802747</c:v>
                </c:pt>
                <c:pt idx="13">
                  <c:v>96.827228844802747</c:v>
                </c:pt>
                <c:pt idx="14">
                  <c:v>96.827228844802747</c:v>
                </c:pt>
              </c:numCache>
            </c:numRef>
          </c:val>
        </c:ser>
        <c:ser>
          <c:idx val="3"/>
          <c:order val="3"/>
          <c:tx>
            <c:strRef>
              <c:f>XmRdata5!$E$1</c:f>
              <c:strCache>
                <c:ptCount val="1"/>
                <c:pt idx="0">
                  <c:v> +1 Sigma</c:v>
                </c:pt>
              </c:strCache>
            </c:strRef>
          </c:tx>
          <c:spPr>
            <a:ln w="12700">
              <a:solidFill>
                <a:srgbClr val="008080"/>
              </a:solidFill>
              <a:prstDash val="lgDashDot"/>
            </a:ln>
          </c:spPr>
          <c:marker>
            <c:symbol val="none"/>
          </c:marker>
          <c:cat>
            <c:numRef>
              <c:f>XmRdata5!$A$2:$A$16</c:f>
              <c:numCache>
                <c:formatCode>[$-409]mmm\-yy;@</c:formatCode>
                <c:ptCount val="15"/>
                <c:pt idx="0">
                  <c:v>40920</c:v>
                </c:pt>
                <c:pt idx="1">
                  <c:v>40951</c:v>
                </c:pt>
                <c:pt idx="2">
                  <c:v>40980</c:v>
                </c:pt>
                <c:pt idx="3" formatCode="mmm\-yy">
                  <c:v>41000</c:v>
                </c:pt>
                <c:pt idx="4" formatCode="mmm\-yy">
                  <c:v>41030</c:v>
                </c:pt>
                <c:pt idx="5" formatCode="mmm\-yy">
                  <c:v>41061</c:v>
                </c:pt>
                <c:pt idx="6" formatCode="mmm\-yy">
                  <c:v>41091</c:v>
                </c:pt>
                <c:pt idx="7" formatCode="mmm\-yy">
                  <c:v>41122</c:v>
                </c:pt>
                <c:pt idx="8">
                  <c:v>41164</c:v>
                </c:pt>
                <c:pt idx="9">
                  <c:v>41194</c:v>
                </c:pt>
                <c:pt idx="10">
                  <c:v>41225</c:v>
                </c:pt>
                <c:pt idx="11">
                  <c:v>41244</c:v>
                </c:pt>
                <c:pt idx="12">
                  <c:v>41287</c:v>
                </c:pt>
                <c:pt idx="13">
                  <c:v>41318</c:v>
                </c:pt>
                <c:pt idx="14">
                  <c:v>41346</c:v>
                </c:pt>
              </c:numCache>
            </c:numRef>
          </c:cat>
          <c:val>
            <c:numRef>
              <c:f>XmRdata5!$E$2:$E$16</c:f>
              <c:numCache>
                <c:formatCode>0.00</c:formatCode>
                <c:ptCount val="15"/>
                <c:pt idx="0">
                  <c:v>94.628626463667629</c:v>
                </c:pt>
                <c:pt idx="1">
                  <c:v>94.628626463667629</c:v>
                </c:pt>
                <c:pt idx="2">
                  <c:v>95.595922766292233</c:v>
                </c:pt>
                <c:pt idx="3">
                  <c:v>95.595922766292233</c:v>
                </c:pt>
                <c:pt idx="4">
                  <c:v>95.595922766292233</c:v>
                </c:pt>
                <c:pt idx="5">
                  <c:v>95.595922766292233</c:v>
                </c:pt>
                <c:pt idx="6">
                  <c:v>95.595922766292233</c:v>
                </c:pt>
                <c:pt idx="7">
                  <c:v>95.595922766292233</c:v>
                </c:pt>
                <c:pt idx="8">
                  <c:v>95.595922766292233</c:v>
                </c:pt>
                <c:pt idx="9">
                  <c:v>96.570763486583118</c:v>
                </c:pt>
                <c:pt idx="10">
                  <c:v>96.570763486583118</c:v>
                </c:pt>
                <c:pt idx="11">
                  <c:v>96.570763486583118</c:v>
                </c:pt>
                <c:pt idx="12">
                  <c:v>96.570763486583118</c:v>
                </c:pt>
                <c:pt idx="13">
                  <c:v>96.570763486583118</c:v>
                </c:pt>
                <c:pt idx="14">
                  <c:v>96.570763486583118</c:v>
                </c:pt>
              </c:numCache>
            </c:numRef>
          </c:val>
        </c:ser>
        <c:ser>
          <c:idx val="4"/>
          <c:order val="4"/>
          <c:tx>
            <c:strRef>
              <c:f>XmRdata5!$F$1</c:f>
              <c:strCache>
                <c:ptCount val="1"/>
                <c:pt idx="0">
                  <c:v>Average</c:v>
                </c:pt>
              </c:strCache>
            </c:strRef>
          </c:tx>
          <c:spPr>
            <a:ln w="12700">
              <a:solidFill>
                <a:srgbClr val="00FFFF"/>
              </a:solidFill>
              <a:prstDash val="solid"/>
            </a:ln>
          </c:spPr>
          <c:marker>
            <c:symbol val="none"/>
          </c:marker>
          <c:dLbls>
            <c:dLbl>
              <c:idx val="1"/>
              <c:layout>
                <c:manualLayout>
                  <c:x val="-1.4661654612747052E-2"/>
                  <c:y val="-1.0090714892850213E-2"/>
                </c:manualLayout>
              </c:layout>
              <c:tx>
                <c:rich>
                  <a:bodyPr/>
                  <a:lstStyle/>
                  <a:p>
                    <a:pPr>
                      <a:defRPr sz="1000" b="0" i="0" u="none" strike="noStrike" baseline="0">
                        <a:solidFill>
                          <a:srgbClr val="000000"/>
                        </a:solidFill>
                        <a:latin typeface="Calibri"/>
                        <a:ea typeface="Calibri"/>
                        <a:cs typeface="Calibri"/>
                      </a:defRPr>
                    </a:pPr>
                    <a:r>
                      <a:rPr lang="en-US"/>
                      <a:t>CL</a:t>
                    </a:r>
                  </a:p>
                </c:rich>
              </c:tx>
              <c:spPr/>
              <c:dLblPos val="r"/>
            </c:dLbl>
            <c:dLbl>
              <c:idx val="14"/>
              <c:layout>
                <c:manualLayout>
                  <c:x val="-1.4661654612747163E-2"/>
                  <c:y val="-1.0090714892850213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Val val="1"/>
            </c:dLbl>
            <c:delete val="1"/>
          </c:dLbls>
          <c:cat>
            <c:numRef>
              <c:f>XmRdata5!$A$2:$A$16</c:f>
              <c:numCache>
                <c:formatCode>[$-409]mmm\-yy;@</c:formatCode>
                <c:ptCount val="15"/>
                <c:pt idx="0">
                  <c:v>40920</c:v>
                </c:pt>
                <c:pt idx="1">
                  <c:v>40951</c:v>
                </c:pt>
                <c:pt idx="2">
                  <c:v>40980</c:v>
                </c:pt>
                <c:pt idx="3" formatCode="mmm\-yy">
                  <c:v>41000</c:v>
                </c:pt>
                <c:pt idx="4" formatCode="mmm\-yy">
                  <c:v>41030</c:v>
                </c:pt>
                <c:pt idx="5" formatCode="mmm\-yy">
                  <c:v>41061</c:v>
                </c:pt>
                <c:pt idx="6" formatCode="mmm\-yy">
                  <c:v>41091</c:v>
                </c:pt>
                <c:pt idx="7" formatCode="mmm\-yy">
                  <c:v>41122</c:v>
                </c:pt>
                <c:pt idx="8">
                  <c:v>41164</c:v>
                </c:pt>
                <c:pt idx="9">
                  <c:v>41194</c:v>
                </c:pt>
                <c:pt idx="10">
                  <c:v>41225</c:v>
                </c:pt>
                <c:pt idx="11">
                  <c:v>41244</c:v>
                </c:pt>
                <c:pt idx="12">
                  <c:v>41287</c:v>
                </c:pt>
                <c:pt idx="13">
                  <c:v>41318</c:v>
                </c:pt>
                <c:pt idx="14">
                  <c:v>41346</c:v>
                </c:pt>
              </c:numCache>
            </c:numRef>
          </c:cat>
          <c:val>
            <c:numRef>
              <c:f>XmRdata5!$F$2:$F$16</c:f>
              <c:numCache>
                <c:formatCode>0.00</c:formatCode>
                <c:ptCount val="15"/>
                <c:pt idx="0">
                  <c:v>94.574781536176587</c:v>
                </c:pt>
                <c:pt idx="1">
                  <c:v>94.574781536176587</c:v>
                </c:pt>
                <c:pt idx="2">
                  <c:v>95.210341322572958</c:v>
                </c:pt>
                <c:pt idx="3">
                  <c:v>95.210341322572958</c:v>
                </c:pt>
                <c:pt idx="4">
                  <c:v>95.210341322572958</c:v>
                </c:pt>
                <c:pt idx="5">
                  <c:v>95.210341322572958</c:v>
                </c:pt>
                <c:pt idx="6">
                  <c:v>95.210341322572958</c:v>
                </c:pt>
                <c:pt idx="7">
                  <c:v>95.210341322572958</c:v>
                </c:pt>
                <c:pt idx="8">
                  <c:v>95.210341322572958</c:v>
                </c:pt>
                <c:pt idx="9">
                  <c:v>96.314298128363603</c:v>
                </c:pt>
                <c:pt idx="10">
                  <c:v>96.314298128363603</c:v>
                </c:pt>
                <c:pt idx="11">
                  <c:v>96.314298128363603</c:v>
                </c:pt>
                <c:pt idx="12">
                  <c:v>96.314298128363603</c:v>
                </c:pt>
                <c:pt idx="13">
                  <c:v>96.314298128363603</c:v>
                </c:pt>
                <c:pt idx="14">
                  <c:v>96.314298128363603</c:v>
                </c:pt>
              </c:numCache>
            </c:numRef>
          </c:val>
        </c:ser>
        <c:ser>
          <c:idx val="5"/>
          <c:order val="5"/>
          <c:tx>
            <c:strRef>
              <c:f>XmRdata5!$G$1</c:f>
              <c:strCache>
                <c:ptCount val="1"/>
                <c:pt idx="0">
                  <c:v> -1 Sigma</c:v>
                </c:pt>
              </c:strCache>
            </c:strRef>
          </c:tx>
          <c:spPr>
            <a:ln w="12700">
              <a:solidFill>
                <a:srgbClr val="008080"/>
              </a:solidFill>
              <a:prstDash val="lgDashDot"/>
            </a:ln>
          </c:spPr>
          <c:marker>
            <c:symbol val="none"/>
          </c:marker>
          <c:cat>
            <c:numRef>
              <c:f>XmRdata5!$A$2:$A$16</c:f>
              <c:numCache>
                <c:formatCode>[$-409]mmm\-yy;@</c:formatCode>
                <c:ptCount val="15"/>
                <c:pt idx="0">
                  <c:v>40920</c:v>
                </c:pt>
                <c:pt idx="1">
                  <c:v>40951</c:v>
                </c:pt>
                <c:pt idx="2">
                  <c:v>40980</c:v>
                </c:pt>
                <c:pt idx="3" formatCode="mmm\-yy">
                  <c:v>41000</c:v>
                </c:pt>
                <c:pt idx="4" formatCode="mmm\-yy">
                  <c:v>41030</c:v>
                </c:pt>
                <c:pt idx="5" formatCode="mmm\-yy">
                  <c:v>41061</c:v>
                </c:pt>
                <c:pt idx="6" formatCode="mmm\-yy">
                  <c:v>41091</c:v>
                </c:pt>
                <c:pt idx="7" formatCode="mmm\-yy">
                  <c:v>41122</c:v>
                </c:pt>
                <c:pt idx="8">
                  <c:v>41164</c:v>
                </c:pt>
                <c:pt idx="9">
                  <c:v>41194</c:v>
                </c:pt>
                <c:pt idx="10">
                  <c:v>41225</c:v>
                </c:pt>
                <c:pt idx="11">
                  <c:v>41244</c:v>
                </c:pt>
                <c:pt idx="12">
                  <c:v>41287</c:v>
                </c:pt>
                <c:pt idx="13">
                  <c:v>41318</c:v>
                </c:pt>
                <c:pt idx="14">
                  <c:v>41346</c:v>
                </c:pt>
              </c:numCache>
            </c:numRef>
          </c:cat>
          <c:val>
            <c:numRef>
              <c:f>XmRdata5!$G$2:$G$16</c:f>
              <c:numCache>
                <c:formatCode>0.00</c:formatCode>
                <c:ptCount val="15"/>
                <c:pt idx="0">
                  <c:v>94.520936608685759</c:v>
                </c:pt>
                <c:pt idx="1">
                  <c:v>94.520936608685759</c:v>
                </c:pt>
                <c:pt idx="2">
                  <c:v>94.824759878853669</c:v>
                </c:pt>
                <c:pt idx="3">
                  <c:v>94.824759878853669</c:v>
                </c:pt>
                <c:pt idx="4">
                  <c:v>94.824759878853669</c:v>
                </c:pt>
                <c:pt idx="5">
                  <c:v>94.824759878853669</c:v>
                </c:pt>
                <c:pt idx="6">
                  <c:v>94.824759878853669</c:v>
                </c:pt>
                <c:pt idx="7">
                  <c:v>94.824759878853669</c:v>
                </c:pt>
                <c:pt idx="8">
                  <c:v>94.824759878853669</c:v>
                </c:pt>
                <c:pt idx="9">
                  <c:v>96.057832770143989</c:v>
                </c:pt>
                <c:pt idx="10">
                  <c:v>96.057832770143989</c:v>
                </c:pt>
                <c:pt idx="11">
                  <c:v>96.057832770143989</c:v>
                </c:pt>
                <c:pt idx="12">
                  <c:v>96.057832770143989</c:v>
                </c:pt>
                <c:pt idx="13">
                  <c:v>96.057832770143989</c:v>
                </c:pt>
                <c:pt idx="14">
                  <c:v>96.057832770143989</c:v>
                </c:pt>
              </c:numCache>
            </c:numRef>
          </c:val>
        </c:ser>
        <c:ser>
          <c:idx val="6"/>
          <c:order val="6"/>
          <c:tx>
            <c:strRef>
              <c:f>XmRdata5!$H$1</c:f>
              <c:strCache>
                <c:ptCount val="1"/>
                <c:pt idx="0">
                  <c:v> -2 Sigma</c:v>
                </c:pt>
              </c:strCache>
            </c:strRef>
          </c:tx>
          <c:spPr>
            <a:ln w="12700">
              <a:solidFill>
                <a:srgbClr val="FF8080"/>
              </a:solidFill>
              <a:prstDash val="lgDashDot"/>
            </a:ln>
          </c:spPr>
          <c:marker>
            <c:symbol val="none"/>
          </c:marker>
          <c:cat>
            <c:numRef>
              <c:f>XmRdata5!$A$2:$A$16</c:f>
              <c:numCache>
                <c:formatCode>[$-409]mmm\-yy;@</c:formatCode>
                <c:ptCount val="15"/>
                <c:pt idx="0">
                  <c:v>40920</c:v>
                </c:pt>
                <c:pt idx="1">
                  <c:v>40951</c:v>
                </c:pt>
                <c:pt idx="2">
                  <c:v>40980</c:v>
                </c:pt>
                <c:pt idx="3" formatCode="mmm\-yy">
                  <c:v>41000</c:v>
                </c:pt>
                <c:pt idx="4" formatCode="mmm\-yy">
                  <c:v>41030</c:v>
                </c:pt>
                <c:pt idx="5" formatCode="mmm\-yy">
                  <c:v>41061</c:v>
                </c:pt>
                <c:pt idx="6" formatCode="mmm\-yy">
                  <c:v>41091</c:v>
                </c:pt>
                <c:pt idx="7" formatCode="mmm\-yy">
                  <c:v>41122</c:v>
                </c:pt>
                <c:pt idx="8">
                  <c:v>41164</c:v>
                </c:pt>
                <c:pt idx="9">
                  <c:v>41194</c:v>
                </c:pt>
                <c:pt idx="10">
                  <c:v>41225</c:v>
                </c:pt>
                <c:pt idx="11">
                  <c:v>41244</c:v>
                </c:pt>
                <c:pt idx="12">
                  <c:v>41287</c:v>
                </c:pt>
                <c:pt idx="13">
                  <c:v>41318</c:v>
                </c:pt>
                <c:pt idx="14">
                  <c:v>41346</c:v>
                </c:pt>
              </c:numCache>
            </c:numRef>
          </c:cat>
          <c:val>
            <c:numRef>
              <c:f>XmRdata5!$H$2:$H$16</c:f>
              <c:numCache>
                <c:formatCode>0.00</c:formatCode>
                <c:ptCount val="15"/>
                <c:pt idx="0">
                  <c:v>94.467091681194944</c:v>
                </c:pt>
                <c:pt idx="1">
                  <c:v>94.467091681194944</c:v>
                </c:pt>
                <c:pt idx="2">
                  <c:v>94.439178435134508</c:v>
                </c:pt>
                <c:pt idx="3">
                  <c:v>94.439178435134508</c:v>
                </c:pt>
                <c:pt idx="4">
                  <c:v>94.439178435134508</c:v>
                </c:pt>
                <c:pt idx="5">
                  <c:v>94.439178435134508</c:v>
                </c:pt>
                <c:pt idx="6">
                  <c:v>94.439178435134508</c:v>
                </c:pt>
                <c:pt idx="7">
                  <c:v>94.439178435134508</c:v>
                </c:pt>
                <c:pt idx="8">
                  <c:v>94.439178435134508</c:v>
                </c:pt>
                <c:pt idx="9">
                  <c:v>95.801367411924389</c:v>
                </c:pt>
                <c:pt idx="10">
                  <c:v>95.801367411924389</c:v>
                </c:pt>
                <c:pt idx="11">
                  <c:v>95.801367411924389</c:v>
                </c:pt>
                <c:pt idx="12">
                  <c:v>95.801367411924389</c:v>
                </c:pt>
                <c:pt idx="13">
                  <c:v>95.801367411924389</c:v>
                </c:pt>
                <c:pt idx="14">
                  <c:v>95.801367411924389</c:v>
                </c:pt>
              </c:numCache>
            </c:numRef>
          </c:val>
        </c:ser>
        <c:ser>
          <c:idx val="7"/>
          <c:order val="7"/>
          <c:tx>
            <c:strRef>
              <c:f>XmRdata5!$I$1</c:f>
              <c:strCache>
                <c:ptCount val="1"/>
                <c:pt idx="0">
                  <c:v>LCL</c:v>
                </c:pt>
              </c:strCache>
            </c:strRef>
          </c:tx>
          <c:spPr>
            <a:ln w="12700">
              <a:solidFill>
                <a:srgbClr val="FF0000"/>
              </a:solidFill>
              <a:prstDash val="lgDash"/>
            </a:ln>
          </c:spPr>
          <c:marker>
            <c:symbol val="none"/>
          </c:marker>
          <c:dLbls>
            <c:dLbl>
              <c:idx val="1"/>
              <c:layout>
                <c:manualLayout>
                  <c:x val="-1.4661654612747052E-2"/>
                  <c:y val="-1.0090555986456733E-2"/>
                </c:manualLayout>
              </c:layout>
              <c:tx>
                <c:rich>
                  <a:bodyPr/>
                  <a:lstStyle/>
                  <a:p>
                    <a:pPr>
                      <a:defRPr sz="1000" b="0" i="0" u="none" strike="noStrike" baseline="0">
                        <a:solidFill>
                          <a:srgbClr val="000000"/>
                        </a:solidFill>
                        <a:latin typeface="Calibri"/>
                        <a:ea typeface="Calibri"/>
                        <a:cs typeface="Calibri"/>
                      </a:defRPr>
                    </a:pPr>
                    <a:r>
                      <a:rPr lang="en-US"/>
                      <a:t>LCL</a:t>
                    </a:r>
                  </a:p>
                </c:rich>
              </c:tx>
              <c:spPr/>
              <c:dLblPos val="r"/>
            </c:dLbl>
            <c:dLbl>
              <c:idx val="14"/>
              <c:layout>
                <c:manualLayout>
                  <c:x val="-1.4661654612747163E-2"/>
                  <c:y val="-1.0090555986456733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Val val="1"/>
            </c:dLbl>
            <c:delete val="1"/>
          </c:dLbls>
          <c:cat>
            <c:numRef>
              <c:f>XmRdata5!$A$2:$A$16</c:f>
              <c:numCache>
                <c:formatCode>[$-409]mmm\-yy;@</c:formatCode>
                <c:ptCount val="15"/>
                <c:pt idx="0">
                  <c:v>40920</c:v>
                </c:pt>
                <c:pt idx="1">
                  <c:v>40951</c:v>
                </c:pt>
                <c:pt idx="2">
                  <c:v>40980</c:v>
                </c:pt>
                <c:pt idx="3" formatCode="mmm\-yy">
                  <c:v>41000</c:v>
                </c:pt>
                <c:pt idx="4" formatCode="mmm\-yy">
                  <c:v>41030</c:v>
                </c:pt>
                <c:pt idx="5" formatCode="mmm\-yy">
                  <c:v>41061</c:v>
                </c:pt>
                <c:pt idx="6" formatCode="mmm\-yy">
                  <c:v>41091</c:v>
                </c:pt>
                <c:pt idx="7" formatCode="mmm\-yy">
                  <c:v>41122</c:v>
                </c:pt>
                <c:pt idx="8">
                  <c:v>41164</c:v>
                </c:pt>
                <c:pt idx="9">
                  <c:v>41194</c:v>
                </c:pt>
                <c:pt idx="10">
                  <c:v>41225</c:v>
                </c:pt>
                <c:pt idx="11">
                  <c:v>41244</c:v>
                </c:pt>
                <c:pt idx="12">
                  <c:v>41287</c:v>
                </c:pt>
                <c:pt idx="13">
                  <c:v>41318</c:v>
                </c:pt>
                <c:pt idx="14">
                  <c:v>41346</c:v>
                </c:pt>
              </c:numCache>
            </c:numRef>
          </c:cat>
          <c:val>
            <c:numRef>
              <c:f>XmRdata5!$I$2:$I$16</c:f>
              <c:numCache>
                <c:formatCode>0.00</c:formatCode>
                <c:ptCount val="15"/>
                <c:pt idx="0">
                  <c:v>94.413246753703973</c:v>
                </c:pt>
                <c:pt idx="1">
                  <c:v>94.413246753703973</c:v>
                </c:pt>
                <c:pt idx="2">
                  <c:v>94.05359699141529</c:v>
                </c:pt>
                <c:pt idx="3">
                  <c:v>94.05359699141529</c:v>
                </c:pt>
                <c:pt idx="4">
                  <c:v>94.05359699141529</c:v>
                </c:pt>
                <c:pt idx="5">
                  <c:v>94.05359699141529</c:v>
                </c:pt>
                <c:pt idx="6">
                  <c:v>94.05359699141529</c:v>
                </c:pt>
                <c:pt idx="7">
                  <c:v>94.05359699141529</c:v>
                </c:pt>
                <c:pt idx="8">
                  <c:v>94.05359699141529</c:v>
                </c:pt>
                <c:pt idx="9">
                  <c:v>95.544902053704789</c:v>
                </c:pt>
                <c:pt idx="10">
                  <c:v>95.544902053704789</c:v>
                </c:pt>
                <c:pt idx="11">
                  <c:v>95.544902053704789</c:v>
                </c:pt>
                <c:pt idx="12">
                  <c:v>95.544902053704789</c:v>
                </c:pt>
                <c:pt idx="13">
                  <c:v>95.544902053704789</c:v>
                </c:pt>
                <c:pt idx="14">
                  <c:v>95.544902053704789</c:v>
                </c:pt>
              </c:numCache>
            </c:numRef>
          </c:val>
        </c:ser>
        <c:marker val="1"/>
        <c:axId val="149677568"/>
        <c:axId val="149679488"/>
      </c:lineChart>
      <c:catAx>
        <c:axId val="149677568"/>
        <c:scaling>
          <c:orientation val="minMax"/>
        </c:scaling>
        <c:axPos val="b"/>
        <c:title>
          <c:tx>
            <c:rich>
              <a:bodyPr/>
              <a:lstStyle/>
              <a:p>
                <a:pPr>
                  <a:defRPr sz="1000" b="1" i="0" u="none" strike="noStrike" baseline="0">
                    <a:solidFill>
                      <a:srgbClr val="000000"/>
                    </a:solidFill>
                    <a:latin typeface="Calibri"/>
                    <a:ea typeface="Calibri"/>
                    <a:cs typeface="Calibri"/>
                  </a:defRPr>
                </a:pPr>
                <a:r>
                  <a:rPr lang="en-US"/>
                  <a:t>2012-1013</a:t>
                </a:r>
              </a:p>
            </c:rich>
          </c:tx>
          <c:layout/>
        </c:title>
        <c:numFmt formatCode="[$-409]mmm\-yy;@"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9679488"/>
        <c:crosses val="autoZero"/>
        <c:lblAlgn val="ctr"/>
        <c:lblOffset val="100"/>
      </c:catAx>
      <c:valAx>
        <c:axId val="149679488"/>
        <c:scaling>
          <c:orientation val="minMax"/>
          <c:min val="93.9"/>
        </c:scaling>
        <c:axPos val="l"/>
        <c:title>
          <c:tx>
            <c:rich>
              <a:bodyPr/>
              <a:lstStyle/>
              <a:p>
                <a:pPr>
                  <a:defRPr sz="1000" b="1" i="0" u="none" strike="noStrike" baseline="0">
                    <a:solidFill>
                      <a:srgbClr val="000000"/>
                    </a:solidFill>
                    <a:latin typeface="Calibri"/>
                    <a:ea typeface="Calibri"/>
                    <a:cs typeface="Calibri"/>
                  </a:defRPr>
                </a:pPr>
                <a:r>
                  <a:rPr lang="en-US"/>
                  <a:t>Percent Scanned Doses</a:t>
                </a:r>
              </a:p>
            </c:rich>
          </c:tx>
          <c:layout/>
        </c:title>
        <c:numFmt formatCode="0.0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9677568"/>
        <c:crosses val="autoZero"/>
        <c:crossBetween val="midCat"/>
      </c:valAx>
      <c:spPr>
        <a:noFill/>
        <a:ln w="12700">
          <a:solidFill>
            <a:sysClr val="windowText" lastClr="000000"/>
          </a:solid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800"/>
            </a:pPr>
            <a:r>
              <a:rPr lang="en-US" dirty="0" smtClean="0">
                <a:solidFill>
                  <a:srgbClr val="002060"/>
                </a:solidFill>
              </a:rPr>
              <a:t>Number of</a:t>
            </a:r>
            <a:r>
              <a:rPr lang="en-US" baseline="0" dirty="0" smtClean="0">
                <a:solidFill>
                  <a:srgbClr val="002060"/>
                </a:solidFill>
              </a:rPr>
              <a:t> Accounts in Hold due to Errors</a:t>
            </a:r>
            <a:endParaRPr lang="en-US" dirty="0">
              <a:solidFill>
                <a:srgbClr val="002060"/>
              </a:solidFill>
            </a:endParaRPr>
          </a:p>
        </c:rich>
      </c:tx>
      <c:layout>
        <c:manualLayout>
          <c:xMode val="edge"/>
          <c:yMode val="edge"/>
          <c:x val="0.15454330708661437"/>
          <c:y val="3.0864205031643143E-3"/>
        </c:manualLayout>
      </c:layout>
    </c:title>
    <c:plotArea>
      <c:layout>
        <c:manualLayout>
          <c:layoutTarget val="inner"/>
          <c:xMode val="edge"/>
          <c:yMode val="edge"/>
          <c:x val="0.14079652243366531"/>
          <c:y val="0.14244453215422687"/>
          <c:w val="0.81118267803180488"/>
          <c:h val="0.62109998470596151"/>
        </c:manualLayout>
      </c:layout>
      <c:lineChart>
        <c:grouping val="standard"/>
        <c:ser>
          <c:idx val="0"/>
          <c:order val="0"/>
          <c:tx>
            <c:strRef>
              <c:f>'Work Intensive Errors Data'!$C$1</c:f>
              <c:strCache>
                <c:ptCount val="1"/>
                <c:pt idx="0">
                  <c:v># work-intensive errors</c:v>
                </c:pt>
              </c:strCache>
            </c:strRef>
          </c:tx>
          <c:spPr>
            <a:ln w="38100">
              <a:solidFill>
                <a:srgbClr val="000080"/>
              </a:solidFill>
              <a:prstDash val="solid"/>
            </a:ln>
            <a:effectLst/>
          </c:spPr>
          <c:marker>
            <c:symbol val="square"/>
            <c:size val="6"/>
            <c:spPr>
              <a:solidFill>
                <a:srgbClr val="72B633"/>
              </a:solidFill>
              <a:ln>
                <a:solidFill>
                  <a:srgbClr val="72B633"/>
                </a:solidFill>
                <a:prstDash val="solid"/>
              </a:ln>
            </c:spPr>
          </c:marker>
          <c:dLbls>
            <c:txPr>
              <a:bodyPr/>
              <a:lstStyle/>
              <a:p>
                <a:pPr>
                  <a:defRPr sz="1200" b="1"/>
                </a:pPr>
                <a:endParaRPr lang="en-US"/>
              </a:p>
            </c:txPr>
            <c:dLblPos val="t"/>
            <c:showVal val="1"/>
          </c:dLbls>
          <c:cat>
            <c:numRef>
              <c:f>'Work Intensive Errors Data'!$B$2:$B$23</c:f>
              <c:numCache>
                <c:formatCode>mmm\-yy</c:formatCode>
                <c:ptCount val="22"/>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numCache>
            </c:numRef>
          </c:cat>
          <c:val>
            <c:numRef>
              <c:f>'Work Intensive Errors Data'!$C$2:$C$23</c:f>
              <c:numCache>
                <c:formatCode>0</c:formatCode>
                <c:ptCount val="22"/>
                <c:pt idx="0">
                  <c:v>70</c:v>
                </c:pt>
                <c:pt idx="1">
                  <c:v>57</c:v>
                </c:pt>
                <c:pt idx="2">
                  <c:v>46</c:v>
                </c:pt>
                <c:pt idx="3">
                  <c:v>52</c:v>
                </c:pt>
                <c:pt idx="4">
                  <c:v>41</c:v>
                </c:pt>
                <c:pt idx="5">
                  <c:v>110</c:v>
                </c:pt>
                <c:pt idx="6">
                  <c:v>86</c:v>
                </c:pt>
                <c:pt idx="7">
                  <c:v>80</c:v>
                </c:pt>
                <c:pt idx="8">
                  <c:v>92</c:v>
                </c:pt>
                <c:pt idx="9">
                  <c:v>57</c:v>
                </c:pt>
                <c:pt idx="10">
                  <c:v>48</c:v>
                </c:pt>
                <c:pt idx="11">
                  <c:v>107</c:v>
                </c:pt>
                <c:pt idx="12">
                  <c:v>83</c:v>
                </c:pt>
                <c:pt idx="13">
                  <c:v>13</c:v>
                </c:pt>
                <c:pt idx="14">
                  <c:v>4</c:v>
                </c:pt>
                <c:pt idx="15">
                  <c:v>7</c:v>
                </c:pt>
                <c:pt idx="16">
                  <c:v>28</c:v>
                </c:pt>
                <c:pt idx="17">
                  <c:v>14</c:v>
                </c:pt>
                <c:pt idx="18">
                  <c:v>10</c:v>
                </c:pt>
                <c:pt idx="19">
                  <c:v>14</c:v>
                </c:pt>
                <c:pt idx="20">
                  <c:v>15</c:v>
                </c:pt>
                <c:pt idx="21">
                  <c:v>10</c:v>
                </c:pt>
              </c:numCache>
            </c:numRef>
          </c:val>
        </c:ser>
        <c:ser>
          <c:idx val="1"/>
          <c:order val="1"/>
          <c:tx>
            <c:strRef>
              <c:f>'Work Intensive Errors Data'!$D$1</c:f>
              <c:strCache>
                <c:ptCount val="1"/>
                <c:pt idx="0">
                  <c:v>UCL</c:v>
                </c:pt>
              </c:strCache>
            </c:strRef>
          </c:tx>
          <c:spPr>
            <a:ln w="25400">
              <a:solidFill>
                <a:srgbClr val="FF0000"/>
              </a:solidFill>
              <a:prstDash val="lgDash"/>
            </a:ln>
          </c:spPr>
          <c:marker>
            <c:symbol val="none"/>
          </c:marker>
          <c:cat>
            <c:numRef>
              <c:f>'Work Intensive Errors Data'!$B$2:$B$23</c:f>
              <c:numCache>
                <c:formatCode>mmm\-yy</c:formatCode>
                <c:ptCount val="22"/>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numCache>
            </c:numRef>
          </c:cat>
          <c:val>
            <c:numRef>
              <c:f>'Work Intensive Errors Data'!$D$2:$D$23</c:f>
              <c:numCache>
                <c:formatCode>0.00</c:formatCode>
                <c:ptCount val="22"/>
                <c:pt idx="0">
                  <c:v>96.822016496343849</c:v>
                </c:pt>
                <c:pt idx="1">
                  <c:v>96.822016496343849</c:v>
                </c:pt>
                <c:pt idx="2">
                  <c:v>96.822016496343849</c:v>
                </c:pt>
                <c:pt idx="3">
                  <c:v>96.822016496343849</c:v>
                </c:pt>
                <c:pt idx="4">
                  <c:v>96.822016496343849</c:v>
                </c:pt>
                <c:pt idx="5">
                  <c:v>96.822016496343849</c:v>
                </c:pt>
                <c:pt idx="6" formatCode="General">
                  <c:v>96.822016496343849</c:v>
                </c:pt>
                <c:pt idx="7" formatCode="General">
                  <c:v>96.822016496343849</c:v>
                </c:pt>
                <c:pt idx="8" formatCode="General">
                  <c:v>96.822016496343849</c:v>
                </c:pt>
                <c:pt idx="9" formatCode="General">
                  <c:v>96.822016496343849</c:v>
                </c:pt>
                <c:pt idx="10" formatCode="General">
                  <c:v>96.822016496343849</c:v>
                </c:pt>
                <c:pt idx="11" formatCode="General">
                  <c:v>96.822016496343849</c:v>
                </c:pt>
                <c:pt idx="12" formatCode="General">
                  <c:v>96.822016496343849</c:v>
                </c:pt>
                <c:pt idx="13" formatCode="General">
                  <c:v>23.501583072541369</c:v>
                </c:pt>
                <c:pt idx="14" formatCode="General">
                  <c:v>23.501583072541369</c:v>
                </c:pt>
                <c:pt idx="15" formatCode="General">
                  <c:v>23.501583072541369</c:v>
                </c:pt>
                <c:pt idx="16" formatCode="General">
                  <c:v>23.501583072541369</c:v>
                </c:pt>
                <c:pt idx="17" formatCode="General">
                  <c:v>23.501583072541369</c:v>
                </c:pt>
                <c:pt idx="18" formatCode="General">
                  <c:v>23.501583072541369</c:v>
                </c:pt>
                <c:pt idx="19" formatCode="General">
                  <c:v>23.501583072541369</c:v>
                </c:pt>
                <c:pt idx="20" formatCode="General">
                  <c:v>23.501583072541369</c:v>
                </c:pt>
                <c:pt idx="21" formatCode="General">
                  <c:v>23.501583072541369</c:v>
                </c:pt>
              </c:numCache>
            </c:numRef>
          </c:val>
        </c:ser>
        <c:ser>
          <c:idx val="2"/>
          <c:order val="2"/>
          <c:tx>
            <c:strRef>
              <c:f>'Work Intensive Errors Data'!$E$1</c:f>
              <c:strCache>
                <c:ptCount val="1"/>
                <c:pt idx="0">
                  <c:v> +2 Sigma</c:v>
                </c:pt>
              </c:strCache>
            </c:strRef>
          </c:tx>
          <c:spPr>
            <a:ln w="25400">
              <a:solidFill>
                <a:srgbClr val="FF8080"/>
              </a:solidFill>
              <a:prstDash val="lgDashDot"/>
            </a:ln>
          </c:spPr>
          <c:marker>
            <c:symbol val="none"/>
          </c:marker>
          <c:cat>
            <c:numRef>
              <c:f>'Work Intensive Errors Data'!$B$2:$B$23</c:f>
              <c:numCache>
                <c:formatCode>mmm\-yy</c:formatCode>
                <c:ptCount val="22"/>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numCache>
            </c:numRef>
          </c:cat>
          <c:val>
            <c:numRef>
              <c:f>'Work Intensive Errors Data'!$E$2:$E$23</c:f>
              <c:numCache>
                <c:formatCode>0.00</c:formatCode>
                <c:ptCount val="22"/>
                <c:pt idx="0">
                  <c:v>88.368523818075403</c:v>
                </c:pt>
                <c:pt idx="1">
                  <c:v>88.368523818075403</c:v>
                </c:pt>
                <c:pt idx="2">
                  <c:v>88.368523818075403</c:v>
                </c:pt>
                <c:pt idx="3">
                  <c:v>88.368523818075403</c:v>
                </c:pt>
                <c:pt idx="4">
                  <c:v>88.368523818075403</c:v>
                </c:pt>
                <c:pt idx="5">
                  <c:v>88.368523818075403</c:v>
                </c:pt>
                <c:pt idx="6" formatCode="General">
                  <c:v>88.368523818075403</c:v>
                </c:pt>
                <c:pt idx="7" formatCode="General">
                  <c:v>88.368523818075403</c:v>
                </c:pt>
                <c:pt idx="8" formatCode="General">
                  <c:v>88.368523818075403</c:v>
                </c:pt>
                <c:pt idx="9" formatCode="General">
                  <c:v>88.368523818075403</c:v>
                </c:pt>
                <c:pt idx="10" formatCode="General">
                  <c:v>88.368523818075403</c:v>
                </c:pt>
                <c:pt idx="11" formatCode="General">
                  <c:v>88.368523818075403</c:v>
                </c:pt>
                <c:pt idx="12" formatCode="General">
                  <c:v>88.368523818075403</c:v>
                </c:pt>
                <c:pt idx="13" formatCode="General">
                  <c:v>19.926981307620185</c:v>
                </c:pt>
                <c:pt idx="14" formatCode="General">
                  <c:v>19.926981307620185</c:v>
                </c:pt>
                <c:pt idx="15" formatCode="General">
                  <c:v>19.926981307620185</c:v>
                </c:pt>
                <c:pt idx="16" formatCode="General">
                  <c:v>19.926981307620185</c:v>
                </c:pt>
                <c:pt idx="17" formatCode="General">
                  <c:v>19.926981307620185</c:v>
                </c:pt>
                <c:pt idx="18" formatCode="General">
                  <c:v>19.926981307620185</c:v>
                </c:pt>
                <c:pt idx="19" formatCode="General">
                  <c:v>19.926981307620185</c:v>
                </c:pt>
                <c:pt idx="20" formatCode="General">
                  <c:v>19.926981307620185</c:v>
                </c:pt>
                <c:pt idx="21" formatCode="General">
                  <c:v>19.926981307620185</c:v>
                </c:pt>
              </c:numCache>
            </c:numRef>
          </c:val>
        </c:ser>
        <c:ser>
          <c:idx val="3"/>
          <c:order val="3"/>
          <c:tx>
            <c:strRef>
              <c:f>'Work Intensive Errors Data'!$F$1</c:f>
              <c:strCache>
                <c:ptCount val="1"/>
                <c:pt idx="0">
                  <c:v> +1 Sigma</c:v>
                </c:pt>
              </c:strCache>
            </c:strRef>
          </c:tx>
          <c:spPr>
            <a:ln w="25400">
              <a:solidFill>
                <a:srgbClr val="008080"/>
              </a:solidFill>
              <a:prstDash val="lgDashDot"/>
            </a:ln>
          </c:spPr>
          <c:marker>
            <c:symbol val="none"/>
          </c:marker>
          <c:cat>
            <c:numRef>
              <c:f>'Work Intensive Errors Data'!$B$2:$B$23</c:f>
              <c:numCache>
                <c:formatCode>mmm\-yy</c:formatCode>
                <c:ptCount val="22"/>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numCache>
            </c:numRef>
          </c:cat>
          <c:val>
            <c:numRef>
              <c:f>'Work Intensive Errors Data'!$F$2:$F$23</c:f>
              <c:numCache>
                <c:formatCode>0.00</c:formatCode>
                <c:ptCount val="22"/>
                <c:pt idx="0">
                  <c:v>79.915031139806857</c:v>
                </c:pt>
                <c:pt idx="1">
                  <c:v>79.915031139806857</c:v>
                </c:pt>
                <c:pt idx="2">
                  <c:v>79.915031139806857</c:v>
                </c:pt>
                <c:pt idx="3">
                  <c:v>79.915031139806857</c:v>
                </c:pt>
                <c:pt idx="4">
                  <c:v>79.915031139806857</c:v>
                </c:pt>
                <c:pt idx="5">
                  <c:v>79.915031139806857</c:v>
                </c:pt>
                <c:pt idx="6">
                  <c:v>79.915031139806857</c:v>
                </c:pt>
                <c:pt idx="7">
                  <c:v>79.915031139806857</c:v>
                </c:pt>
                <c:pt idx="8">
                  <c:v>79.915031139806857</c:v>
                </c:pt>
                <c:pt idx="9">
                  <c:v>79.915031139806857</c:v>
                </c:pt>
                <c:pt idx="10">
                  <c:v>79.915031139806857</c:v>
                </c:pt>
                <c:pt idx="11">
                  <c:v>79.915031139806857</c:v>
                </c:pt>
                <c:pt idx="12">
                  <c:v>79.915031139806857</c:v>
                </c:pt>
                <c:pt idx="13">
                  <c:v>16.35237954269898</c:v>
                </c:pt>
                <c:pt idx="14">
                  <c:v>16.35237954269898</c:v>
                </c:pt>
                <c:pt idx="15">
                  <c:v>16.35237954269898</c:v>
                </c:pt>
                <c:pt idx="16">
                  <c:v>16.35237954269898</c:v>
                </c:pt>
                <c:pt idx="17">
                  <c:v>16.35237954269898</c:v>
                </c:pt>
                <c:pt idx="18">
                  <c:v>16.35237954269898</c:v>
                </c:pt>
                <c:pt idx="19">
                  <c:v>16.35237954269898</c:v>
                </c:pt>
                <c:pt idx="20">
                  <c:v>16.35237954269898</c:v>
                </c:pt>
                <c:pt idx="21">
                  <c:v>16.35237954269898</c:v>
                </c:pt>
              </c:numCache>
            </c:numRef>
          </c:val>
        </c:ser>
        <c:ser>
          <c:idx val="4"/>
          <c:order val="4"/>
          <c:tx>
            <c:strRef>
              <c:f>'Work Intensive Errors Data'!$G$1</c:f>
              <c:strCache>
                <c:ptCount val="1"/>
                <c:pt idx="0">
                  <c:v>Average</c:v>
                </c:pt>
              </c:strCache>
            </c:strRef>
          </c:tx>
          <c:spPr>
            <a:ln w="25400">
              <a:solidFill>
                <a:srgbClr val="00FFFF"/>
              </a:solidFill>
              <a:prstDash val="solid"/>
            </a:ln>
          </c:spPr>
          <c:marker>
            <c:symbol val="none"/>
          </c:marker>
          <c:cat>
            <c:numRef>
              <c:f>'Work Intensive Errors Data'!$B$2:$B$23</c:f>
              <c:numCache>
                <c:formatCode>mmm\-yy</c:formatCode>
                <c:ptCount val="22"/>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numCache>
            </c:numRef>
          </c:cat>
          <c:val>
            <c:numRef>
              <c:f>'Work Intensive Errors Data'!$G$2:$G$23</c:f>
              <c:numCache>
                <c:formatCode>0.00</c:formatCode>
                <c:ptCount val="22"/>
                <c:pt idx="0">
                  <c:v>71.461538461538467</c:v>
                </c:pt>
                <c:pt idx="1">
                  <c:v>71.461538461538467</c:v>
                </c:pt>
                <c:pt idx="2">
                  <c:v>71.461538461538467</c:v>
                </c:pt>
                <c:pt idx="3">
                  <c:v>71.461538461538467</c:v>
                </c:pt>
                <c:pt idx="4">
                  <c:v>71.461538461538467</c:v>
                </c:pt>
                <c:pt idx="5">
                  <c:v>71.461538461538467</c:v>
                </c:pt>
                <c:pt idx="6">
                  <c:v>71.461538461538467</c:v>
                </c:pt>
                <c:pt idx="7">
                  <c:v>71.461538461538467</c:v>
                </c:pt>
                <c:pt idx="8">
                  <c:v>71.461538461538467</c:v>
                </c:pt>
                <c:pt idx="9">
                  <c:v>71.461538461538467</c:v>
                </c:pt>
                <c:pt idx="10">
                  <c:v>71.461538461538467</c:v>
                </c:pt>
                <c:pt idx="11">
                  <c:v>71.461538461538467</c:v>
                </c:pt>
                <c:pt idx="12">
                  <c:v>71.461538461538467</c:v>
                </c:pt>
                <c:pt idx="13">
                  <c:v>12.77777777777777</c:v>
                </c:pt>
                <c:pt idx="14">
                  <c:v>12.77777777777777</c:v>
                </c:pt>
                <c:pt idx="15">
                  <c:v>12.77777777777777</c:v>
                </c:pt>
                <c:pt idx="16">
                  <c:v>12.77777777777777</c:v>
                </c:pt>
                <c:pt idx="17">
                  <c:v>12.77777777777777</c:v>
                </c:pt>
                <c:pt idx="18">
                  <c:v>12.77777777777777</c:v>
                </c:pt>
                <c:pt idx="19">
                  <c:v>12.77777777777777</c:v>
                </c:pt>
                <c:pt idx="20">
                  <c:v>12.77777777777777</c:v>
                </c:pt>
                <c:pt idx="21">
                  <c:v>12.77777777777777</c:v>
                </c:pt>
              </c:numCache>
            </c:numRef>
          </c:val>
        </c:ser>
        <c:ser>
          <c:idx val="5"/>
          <c:order val="5"/>
          <c:tx>
            <c:strRef>
              <c:f>'Work Intensive Errors Data'!$H$1</c:f>
              <c:strCache>
                <c:ptCount val="1"/>
                <c:pt idx="0">
                  <c:v> -1 Sigma</c:v>
                </c:pt>
              </c:strCache>
            </c:strRef>
          </c:tx>
          <c:spPr>
            <a:ln w="25400">
              <a:solidFill>
                <a:srgbClr val="008080"/>
              </a:solidFill>
              <a:prstDash val="lgDashDot"/>
            </a:ln>
          </c:spPr>
          <c:marker>
            <c:symbol val="none"/>
          </c:marker>
          <c:cat>
            <c:numRef>
              <c:f>'Work Intensive Errors Data'!$B$2:$B$23</c:f>
              <c:numCache>
                <c:formatCode>mmm\-yy</c:formatCode>
                <c:ptCount val="22"/>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numCache>
            </c:numRef>
          </c:cat>
          <c:val>
            <c:numRef>
              <c:f>'Work Intensive Errors Data'!$H$2:$H$23</c:f>
              <c:numCache>
                <c:formatCode>0.00</c:formatCode>
                <c:ptCount val="22"/>
                <c:pt idx="0">
                  <c:v>63.008045783270006</c:v>
                </c:pt>
                <c:pt idx="1">
                  <c:v>63.008045783270006</c:v>
                </c:pt>
                <c:pt idx="2">
                  <c:v>63.008045783270006</c:v>
                </c:pt>
                <c:pt idx="3">
                  <c:v>63.008045783270006</c:v>
                </c:pt>
                <c:pt idx="4">
                  <c:v>63.008045783270006</c:v>
                </c:pt>
                <c:pt idx="5">
                  <c:v>63.008045783270006</c:v>
                </c:pt>
                <c:pt idx="6" formatCode="General">
                  <c:v>63.008045783270006</c:v>
                </c:pt>
                <c:pt idx="7" formatCode="General">
                  <c:v>63.008045783270006</c:v>
                </c:pt>
                <c:pt idx="8" formatCode="General">
                  <c:v>63.008045783270006</c:v>
                </c:pt>
                <c:pt idx="9" formatCode="General">
                  <c:v>63.008045783270006</c:v>
                </c:pt>
                <c:pt idx="10" formatCode="General">
                  <c:v>63.008045783270006</c:v>
                </c:pt>
                <c:pt idx="11" formatCode="General">
                  <c:v>63.008045783270006</c:v>
                </c:pt>
                <c:pt idx="12" formatCode="General">
                  <c:v>63.008045783270006</c:v>
                </c:pt>
                <c:pt idx="13" formatCode="General">
                  <c:v>9.2031760128565683</c:v>
                </c:pt>
                <c:pt idx="14" formatCode="General">
                  <c:v>9.2031760128565683</c:v>
                </c:pt>
                <c:pt idx="15" formatCode="General">
                  <c:v>9.2031760128565683</c:v>
                </c:pt>
                <c:pt idx="16" formatCode="General">
                  <c:v>9.2031760128565683</c:v>
                </c:pt>
                <c:pt idx="17" formatCode="General">
                  <c:v>9.2031760128565683</c:v>
                </c:pt>
                <c:pt idx="18" formatCode="General">
                  <c:v>9.2031760128565683</c:v>
                </c:pt>
                <c:pt idx="19" formatCode="General">
                  <c:v>9.2031760128565683</c:v>
                </c:pt>
                <c:pt idx="20" formatCode="General">
                  <c:v>9.2031760128565683</c:v>
                </c:pt>
                <c:pt idx="21" formatCode="General">
                  <c:v>9.2031760128565683</c:v>
                </c:pt>
              </c:numCache>
            </c:numRef>
          </c:val>
        </c:ser>
        <c:ser>
          <c:idx val="6"/>
          <c:order val="6"/>
          <c:tx>
            <c:strRef>
              <c:f>'Work Intensive Errors Data'!$I$1</c:f>
              <c:strCache>
                <c:ptCount val="1"/>
                <c:pt idx="0">
                  <c:v> -2 Sigma</c:v>
                </c:pt>
              </c:strCache>
            </c:strRef>
          </c:tx>
          <c:spPr>
            <a:ln w="25400">
              <a:solidFill>
                <a:srgbClr val="FF8080"/>
              </a:solidFill>
              <a:prstDash val="lgDashDot"/>
            </a:ln>
          </c:spPr>
          <c:marker>
            <c:symbol val="none"/>
          </c:marker>
          <c:cat>
            <c:numRef>
              <c:f>'Work Intensive Errors Data'!$B$2:$B$23</c:f>
              <c:numCache>
                <c:formatCode>mmm\-yy</c:formatCode>
                <c:ptCount val="22"/>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numCache>
            </c:numRef>
          </c:cat>
          <c:val>
            <c:numRef>
              <c:f>'Work Intensive Errors Data'!$I$2:$I$23</c:f>
              <c:numCache>
                <c:formatCode>0.00</c:formatCode>
                <c:ptCount val="22"/>
                <c:pt idx="0">
                  <c:v>54.554553105001546</c:v>
                </c:pt>
                <c:pt idx="1">
                  <c:v>54.554553105001546</c:v>
                </c:pt>
                <c:pt idx="2">
                  <c:v>54.554553105001546</c:v>
                </c:pt>
                <c:pt idx="3">
                  <c:v>54.554553105001546</c:v>
                </c:pt>
                <c:pt idx="4">
                  <c:v>54.554553105001546</c:v>
                </c:pt>
                <c:pt idx="5">
                  <c:v>54.554553105001546</c:v>
                </c:pt>
                <c:pt idx="6" formatCode="General">
                  <c:v>54.554553105001546</c:v>
                </c:pt>
                <c:pt idx="7" formatCode="General">
                  <c:v>54.554553105001546</c:v>
                </c:pt>
                <c:pt idx="8" formatCode="General">
                  <c:v>54.554553105001546</c:v>
                </c:pt>
                <c:pt idx="9" formatCode="General">
                  <c:v>54.554553105001546</c:v>
                </c:pt>
                <c:pt idx="10" formatCode="General">
                  <c:v>54.554553105001546</c:v>
                </c:pt>
                <c:pt idx="11" formatCode="General">
                  <c:v>54.554553105001546</c:v>
                </c:pt>
                <c:pt idx="12" formatCode="General">
                  <c:v>54.554553105001546</c:v>
                </c:pt>
                <c:pt idx="13" formatCode="General">
                  <c:v>5.6285742479353624</c:v>
                </c:pt>
                <c:pt idx="14" formatCode="General">
                  <c:v>5.6285742479353624</c:v>
                </c:pt>
                <c:pt idx="15" formatCode="General">
                  <c:v>5.6285742479353624</c:v>
                </c:pt>
                <c:pt idx="16" formatCode="General">
                  <c:v>5.6285742479353624</c:v>
                </c:pt>
                <c:pt idx="17" formatCode="General">
                  <c:v>5.6285742479353624</c:v>
                </c:pt>
                <c:pt idx="18" formatCode="General">
                  <c:v>5.6285742479353624</c:v>
                </c:pt>
                <c:pt idx="19" formatCode="General">
                  <c:v>5.6285742479353624</c:v>
                </c:pt>
                <c:pt idx="20" formatCode="General">
                  <c:v>5.6285742479353624</c:v>
                </c:pt>
                <c:pt idx="21" formatCode="General">
                  <c:v>5.6285742479353624</c:v>
                </c:pt>
              </c:numCache>
            </c:numRef>
          </c:val>
        </c:ser>
        <c:ser>
          <c:idx val="7"/>
          <c:order val="7"/>
          <c:tx>
            <c:strRef>
              <c:f>'Work Intensive Errors Data'!$J$1</c:f>
              <c:strCache>
                <c:ptCount val="1"/>
                <c:pt idx="0">
                  <c:v>LCL</c:v>
                </c:pt>
              </c:strCache>
            </c:strRef>
          </c:tx>
          <c:spPr>
            <a:ln w="25400">
              <a:solidFill>
                <a:srgbClr val="FF0000"/>
              </a:solidFill>
              <a:prstDash val="lgDash"/>
            </a:ln>
          </c:spPr>
          <c:marker>
            <c:symbol val="none"/>
          </c:marker>
          <c:cat>
            <c:numRef>
              <c:f>'Work Intensive Errors Data'!$B$2:$B$23</c:f>
              <c:numCache>
                <c:formatCode>mmm\-yy</c:formatCode>
                <c:ptCount val="22"/>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numCache>
            </c:numRef>
          </c:cat>
          <c:val>
            <c:numRef>
              <c:f>'Work Intensive Errors Data'!$J$2:$J$23</c:f>
              <c:numCache>
                <c:formatCode>0.00</c:formatCode>
                <c:ptCount val="22"/>
                <c:pt idx="0">
                  <c:v>46.101060426733042</c:v>
                </c:pt>
                <c:pt idx="1">
                  <c:v>46.101060426733042</c:v>
                </c:pt>
                <c:pt idx="2">
                  <c:v>46.101060426733042</c:v>
                </c:pt>
                <c:pt idx="3">
                  <c:v>46.101060426733042</c:v>
                </c:pt>
                <c:pt idx="4">
                  <c:v>46.101060426733042</c:v>
                </c:pt>
                <c:pt idx="5">
                  <c:v>46.101060426733042</c:v>
                </c:pt>
                <c:pt idx="6" formatCode="General">
                  <c:v>46.101060426733042</c:v>
                </c:pt>
                <c:pt idx="7" formatCode="General">
                  <c:v>46.101060426733042</c:v>
                </c:pt>
                <c:pt idx="8" formatCode="General">
                  <c:v>46.101060426733042</c:v>
                </c:pt>
                <c:pt idx="9" formatCode="General">
                  <c:v>46.101060426733042</c:v>
                </c:pt>
                <c:pt idx="10" formatCode="General">
                  <c:v>46.101060426733042</c:v>
                </c:pt>
                <c:pt idx="11" formatCode="General">
                  <c:v>46.101060426733042</c:v>
                </c:pt>
                <c:pt idx="12" formatCode="General">
                  <c:v>46.101060426733042</c:v>
                </c:pt>
                <c:pt idx="13" formatCode="General">
                  <c:v>2.0539724830141672</c:v>
                </c:pt>
                <c:pt idx="14" formatCode="General">
                  <c:v>2.0539724830141672</c:v>
                </c:pt>
                <c:pt idx="15" formatCode="General">
                  <c:v>2.0539724830141672</c:v>
                </c:pt>
                <c:pt idx="16" formatCode="General">
                  <c:v>2.0539724830141672</c:v>
                </c:pt>
                <c:pt idx="17" formatCode="General">
                  <c:v>2.0539724830141672</c:v>
                </c:pt>
                <c:pt idx="18" formatCode="General">
                  <c:v>2.0539724830141672</c:v>
                </c:pt>
                <c:pt idx="19" formatCode="General">
                  <c:v>2.0539724830141672</c:v>
                </c:pt>
                <c:pt idx="20" formatCode="General">
                  <c:v>2.0539724830141672</c:v>
                </c:pt>
                <c:pt idx="21" formatCode="General">
                  <c:v>2.0539724830141672</c:v>
                </c:pt>
              </c:numCache>
            </c:numRef>
          </c:val>
        </c:ser>
        <c:marker val="1"/>
        <c:axId val="149333888"/>
        <c:axId val="149377408"/>
      </c:lineChart>
      <c:catAx>
        <c:axId val="149333888"/>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r>
                  <a:rPr lang="en-US" sz="1400" b="1" i="0" baseline="0"/>
                  <a:t>Patient Discharges</a:t>
                </a:r>
                <a:endParaRPr lang="en-US" sz="1400"/>
              </a:p>
            </c:rich>
          </c:tx>
          <c:layout/>
        </c:title>
        <c:numFmt formatCode="mmm\-yy" sourceLinked="1"/>
        <c:tickLblPos val="low"/>
        <c:txPr>
          <a:bodyPr/>
          <a:lstStyle/>
          <a:p>
            <a:pPr>
              <a:defRPr sz="1050"/>
            </a:pPr>
            <a:endParaRPr lang="en-US"/>
          </a:p>
        </c:txPr>
        <c:crossAx val="149377408"/>
        <c:crosses val="autoZero"/>
        <c:lblAlgn val="ctr"/>
        <c:lblOffset val="100"/>
      </c:catAx>
      <c:valAx>
        <c:axId val="149377408"/>
        <c:scaling>
          <c:orientation val="minMax"/>
        </c:scaling>
        <c:axPos val="l"/>
        <c:title>
          <c:tx>
            <c:rich>
              <a:bodyPr/>
              <a:lstStyle/>
              <a:p>
                <a:pPr>
                  <a:defRPr sz="1800"/>
                </a:pPr>
                <a:r>
                  <a:rPr lang="en-US"/>
                  <a:t># work-intensive errors</a:t>
                </a:r>
              </a:p>
            </c:rich>
          </c:tx>
          <c:layout/>
        </c:title>
        <c:numFmt formatCode="0" sourceLinked="1"/>
        <c:tickLblPos val="nextTo"/>
        <c:txPr>
          <a:bodyPr/>
          <a:lstStyle/>
          <a:p>
            <a:pPr>
              <a:defRPr sz="1400"/>
            </a:pPr>
            <a:endParaRPr lang="en-US"/>
          </a:p>
        </c:txPr>
        <c:crossAx val="149333888"/>
        <c:crosses val="autoZero"/>
        <c:crossBetween val="midCat"/>
      </c:valAx>
      <c:spPr>
        <a:noFill/>
        <a:ln w="12700">
          <a:solidFill>
            <a:sysClr val="windowText" lastClr="000000"/>
          </a:solidFill>
        </a:ln>
      </c:spPr>
    </c:plotArea>
    <c:plotVisOnly val="1"/>
    <c:dispBlanksAs val="gap"/>
  </c:chart>
  <c:spPr>
    <a:ln>
      <a:noFill/>
    </a:ln>
  </c:spPr>
  <c:externalData r:id="rId2"/>
  <c:userShapes r:id="rId3"/>
</c:chartSpace>
</file>

<file path=ppt/drawings/drawing1.xml><?xml version="1.0" encoding="utf-8"?>
<c:userShapes xmlns:c="http://schemas.openxmlformats.org/drawingml/2006/chart">
  <cdr:relSizeAnchor xmlns:cdr="http://schemas.openxmlformats.org/drawingml/2006/chartDrawing">
    <cdr:from>
      <cdr:x>0.80536</cdr:x>
      <cdr:y>0.02754</cdr:y>
    </cdr:from>
    <cdr:to>
      <cdr:x>0.93846</cdr:x>
      <cdr:y>0.11519</cdr:y>
    </cdr:to>
    <cdr:sp macro="" textlink="">
      <cdr:nvSpPr>
        <cdr:cNvPr id="2" name="TextBox 1"/>
        <cdr:cNvSpPr txBox="1">
          <a:spLocks xmlns:a="http://schemas.openxmlformats.org/drawingml/2006/main" noChangeArrowheads="1"/>
        </cdr:cNvSpPr>
      </cdr:nvSpPr>
      <cdr:spPr bwMode="auto">
        <a:xfrm xmlns:a="http://schemas.openxmlformats.org/drawingml/2006/main">
          <a:off x="8486775" y="176103"/>
          <a:ext cx="1402552" cy="560497"/>
        </a:xfrm>
        <a:prstGeom xmlns:a="http://schemas.openxmlformats.org/drawingml/2006/main" prst="rect">
          <a:avLst/>
        </a:prstGeom>
        <a:noFill xmlns:a="http://schemas.openxmlformats.org/drawingml/2006/main"/>
        <a:ln xmlns:a="http://schemas.openxmlformats.org/drawingml/2006/main" w="9525">
          <a:solidFill>
            <a:srgbClr val="000000"/>
          </a:solidFill>
          <a:miter lim="800000"/>
          <a:headEnd/>
          <a:tailEnd/>
        </a:ln>
      </cdr:spPr>
      <cdr:txBody>
        <a:bodyPr xmlns:a="http://schemas.openxmlformats.org/drawingml/2006/main" wrap="square" lIns="27432" tIns="27432" rIns="27432"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en-US" sz="1100" b="1" i="0" u="none" strike="noStrike" baseline="0">
              <a:solidFill>
                <a:srgbClr val="FF0000"/>
              </a:solidFill>
              <a:latin typeface="Calibri"/>
            </a:rPr>
            <a:t>Aug-10</a:t>
          </a:r>
        </a:p>
        <a:p xmlns:a="http://schemas.openxmlformats.org/drawingml/2006/main">
          <a:pPr algn="ctr" rtl="0">
            <a:defRPr sz="1000"/>
          </a:pPr>
          <a:r>
            <a:rPr lang="en-US" sz="1100" b="1" i="0" u="none" strike="noStrike" baseline="0">
              <a:solidFill>
                <a:srgbClr val="FF0000"/>
              </a:solidFill>
              <a:latin typeface="Calibri"/>
            </a:rPr>
            <a:t>Safety Surveillor</a:t>
          </a:r>
        </a:p>
      </cdr:txBody>
    </cdr:sp>
  </cdr:relSizeAnchor>
  <cdr:relSizeAnchor xmlns:cdr="http://schemas.openxmlformats.org/drawingml/2006/chartDrawing">
    <cdr:from>
      <cdr:x>0.80416</cdr:x>
      <cdr:y>0.13903</cdr:y>
    </cdr:from>
    <cdr:to>
      <cdr:x>0.93673</cdr:x>
      <cdr:y>0.22046</cdr:y>
    </cdr:to>
    <cdr:sp macro="" textlink="">
      <cdr:nvSpPr>
        <cdr:cNvPr id="6" name="TextBox 5"/>
        <cdr:cNvSpPr txBox="1"/>
      </cdr:nvSpPr>
      <cdr:spPr>
        <a:xfrm xmlns:a="http://schemas.openxmlformats.org/drawingml/2006/main">
          <a:off x="8474075" y="889000"/>
          <a:ext cx="1397000" cy="520700"/>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p xmlns:a="http://schemas.openxmlformats.org/drawingml/2006/main">
          <a:pPr algn="ctr"/>
          <a:r>
            <a:rPr lang="en-US" sz="1100">
              <a:solidFill>
                <a:srgbClr val="FF0000"/>
              </a:solidFill>
            </a:rPr>
            <a:t>Apr - 11 New </a:t>
          </a:r>
          <a:r>
            <a:rPr lang="en-US" sz="1100" baseline="0">
              <a:solidFill>
                <a:srgbClr val="FF0000"/>
              </a:solidFill>
            </a:rPr>
            <a:t>Infection Control Practioner</a:t>
          </a:r>
          <a:endParaRPr lang="en-US" sz="1100">
            <a:solidFill>
              <a:srgbClr val="FF0000"/>
            </a:solidFill>
          </a:endParaRPr>
        </a:p>
      </cdr:txBody>
    </cdr:sp>
  </cdr:relSizeAnchor>
  <cdr:relSizeAnchor xmlns:cdr="http://schemas.openxmlformats.org/drawingml/2006/chartDrawing">
    <cdr:from>
      <cdr:x>0.48966</cdr:x>
      <cdr:y>0.1347</cdr:y>
    </cdr:from>
    <cdr:to>
      <cdr:x>0.74309</cdr:x>
      <cdr:y>0.2831</cdr:y>
    </cdr:to>
    <cdr:sp macro="" textlink="">
      <cdr:nvSpPr>
        <cdr:cNvPr id="4" name="TextBox 3"/>
        <cdr:cNvSpPr txBox="1"/>
      </cdr:nvSpPr>
      <cdr:spPr>
        <a:xfrm xmlns:a="http://schemas.openxmlformats.org/drawingml/2006/main">
          <a:off x="4259034" y="802821"/>
          <a:ext cx="2204357" cy="8844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0.00947</cdr:x>
      <cdr:y>0.35663</cdr:y>
    </cdr:from>
    <cdr:to>
      <cdr:x>0.07711</cdr:x>
      <cdr:y>0.7104</cdr:y>
    </cdr:to>
    <cdr:sp macro="" textlink="">
      <cdr:nvSpPr>
        <cdr:cNvPr id="2" name="TextBox 1"/>
        <cdr:cNvSpPr txBox="1"/>
      </cdr:nvSpPr>
      <cdr:spPr>
        <a:xfrm xmlns:a="http://schemas.openxmlformats.org/drawingml/2006/main">
          <a:off x="52529" y="1101725"/>
          <a:ext cx="375181" cy="1092899"/>
        </a:xfrm>
        <a:prstGeom xmlns:a="http://schemas.openxmlformats.org/drawingml/2006/main" prst="rect">
          <a:avLst/>
        </a:prstGeom>
      </cdr:spPr>
      <cdr:txBody>
        <a:bodyPr xmlns:a="http://schemas.openxmlformats.org/drawingml/2006/main" vertOverflow="clip" vert="vert270" wrap="square" rtlCol="0" anchor="ctr" anchorCtr="1"/>
        <a:lstStyle xmlns:a="http://schemas.openxmlformats.org/drawingml/2006/main"/>
        <a:p xmlns:a="http://schemas.openxmlformats.org/drawingml/2006/main">
          <a:r>
            <a:rPr lang="en-US" sz="1100"/>
            <a:t>Rate</a:t>
          </a:r>
        </a:p>
      </cdr:txBody>
    </cdr:sp>
  </cdr:relSizeAnchor>
</c:userShapes>
</file>

<file path=ppt/drawings/drawing3.xml><?xml version="1.0" encoding="utf-8"?>
<c:userShapes xmlns:c="http://schemas.openxmlformats.org/drawingml/2006/chart">
  <cdr:relSizeAnchor xmlns:cdr="http://schemas.openxmlformats.org/drawingml/2006/chartDrawing">
    <cdr:from>
      <cdr:x>0.85772</cdr:x>
      <cdr:y>0.00803</cdr:y>
    </cdr:from>
    <cdr:to>
      <cdr:x>0.99668</cdr:x>
      <cdr:y>0.13315</cdr:y>
    </cdr:to>
    <cdr:sp macro="" textlink="">
      <cdr:nvSpPr>
        <cdr:cNvPr id="3" name="TextBox 1"/>
        <cdr:cNvSpPr txBox="1"/>
      </cdr:nvSpPr>
      <cdr:spPr>
        <a:xfrm xmlns:a="http://schemas.openxmlformats.org/drawingml/2006/main">
          <a:off x="6086475" y="38100"/>
          <a:ext cx="986117" cy="593912"/>
        </a:xfrm>
        <a:prstGeom xmlns:a="http://schemas.openxmlformats.org/drawingml/2006/main" prst="rect">
          <a:avLst/>
        </a:prstGeom>
        <a:noFill xmlns:a="http://schemas.openxmlformats.org/drawingml/2006/main"/>
        <a:ln xmlns:a="http://schemas.openxmlformats.org/drawingml/2006/main" w="50800">
          <a:solidFill>
            <a:srgbClr val="008000"/>
          </a:solid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dirty="0">
              <a:solidFill>
                <a:srgbClr val="002060"/>
              </a:solidFill>
            </a:rPr>
            <a:t>Target</a:t>
          </a:r>
          <a:r>
            <a:rPr lang="en-US" sz="1600" baseline="0" dirty="0">
              <a:solidFill>
                <a:srgbClr val="002060"/>
              </a:solidFill>
            </a:rPr>
            <a:t> 95%</a:t>
          </a:r>
          <a:endParaRPr lang="en-US" sz="1600" dirty="0">
            <a:solidFill>
              <a:srgbClr val="002060"/>
            </a:solidFill>
          </a:endParaRPr>
        </a:p>
      </cdr:txBody>
    </cdr:sp>
  </cdr:relSizeAnchor>
  <cdr:relSizeAnchor xmlns:cdr="http://schemas.openxmlformats.org/drawingml/2006/chartDrawing">
    <cdr:from>
      <cdr:x>0.53333</cdr:x>
      <cdr:y>0.11111</cdr:y>
    </cdr:from>
    <cdr:to>
      <cdr:x>0.85</cdr:x>
      <cdr:y>0.32222</cdr:y>
    </cdr:to>
    <cdr:sp macro="" textlink="">
      <cdr:nvSpPr>
        <cdr:cNvPr id="2" name="TextBox 1"/>
        <cdr:cNvSpPr txBox="1"/>
      </cdr:nvSpPr>
      <cdr:spPr>
        <a:xfrm xmlns:a="http://schemas.openxmlformats.org/drawingml/2006/main">
          <a:off x="4876800" y="762000"/>
          <a:ext cx="2895600" cy="1447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rgbClr val="002060"/>
              </a:solidFill>
            </a:rPr>
            <a:t>Color Coded Check List</a:t>
          </a:r>
        </a:p>
        <a:p xmlns:a="http://schemas.openxmlformats.org/drawingml/2006/main">
          <a:r>
            <a:rPr lang="en-US" b="1" dirty="0" smtClean="0">
              <a:solidFill>
                <a:srgbClr val="002060"/>
              </a:solidFill>
            </a:rPr>
            <a:t>Time Out at Discharge</a:t>
          </a:r>
        </a:p>
        <a:p xmlns:a="http://schemas.openxmlformats.org/drawingml/2006/main">
          <a:r>
            <a:rPr lang="en-US" sz="1100" b="1" dirty="0" smtClean="0">
              <a:solidFill>
                <a:srgbClr val="002060"/>
              </a:solidFill>
            </a:rPr>
            <a:t>Foley Sticker</a:t>
          </a:r>
        </a:p>
        <a:p xmlns:a="http://schemas.openxmlformats.org/drawingml/2006/main">
          <a:r>
            <a:rPr lang="en-US" b="1" dirty="0" smtClean="0">
              <a:solidFill>
                <a:srgbClr val="002060"/>
              </a:solidFill>
            </a:rPr>
            <a:t>Special Checks for the OR</a:t>
          </a:r>
        </a:p>
        <a:p xmlns:a="http://schemas.openxmlformats.org/drawingml/2006/main">
          <a:r>
            <a:rPr lang="en-US" sz="1100" b="1" dirty="0" smtClean="0">
              <a:solidFill>
                <a:srgbClr val="002060"/>
              </a:solidFill>
            </a:rPr>
            <a:t>Daily Report to  all Patient Care Units</a:t>
          </a:r>
        </a:p>
        <a:p xmlns:a="http://schemas.openxmlformats.org/drawingml/2006/main">
          <a:r>
            <a:rPr lang="en-US" b="1" dirty="0" smtClean="0">
              <a:solidFill>
                <a:srgbClr val="002060"/>
              </a:solidFill>
            </a:rPr>
            <a:t>Tuesday Core Measures Meeting</a:t>
          </a:r>
        </a:p>
        <a:p xmlns:a="http://schemas.openxmlformats.org/drawingml/2006/main">
          <a:r>
            <a:rPr lang="en-US" sz="1100" b="1" dirty="0" smtClean="0">
              <a:solidFill>
                <a:srgbClr val="002060"/>
              </a:solidFill>
            </a:rPr>
            <a:t>SCIP Rapid Improvement Event</a:t>
          </a:r>
        </a:p>
        <a:p xmlns:a="http://schemas.openxmlformats.org/drawingml/2006/main">
          <a:r>
            <a:rPr lang="en-US" b="1" dirty="0">
              <a:solidFill>
                <a:srgbClr val="002060"/>
              </a:solidFill>
            </a:rPr>
            <a:t> </a:t>
          </a:r>
          <a:r>
            <a:rPr lang="en-US" b="1" dirty="0" smtClean="0">
              <a:solidFill>
                <a:srgbClr val="002060"/>
              </a:solidFill>
            </a:rPr>
            <a:t>(Standardize Documentation)</a:t>
          </a:r>
          <a:endParaRPr lang="en-US" sz="1100" b="1" dirty="0">
            <a:solidFill>
              <a:srgbClr val="00206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0.05169</cdr:x>
      <cdr:y>0.95084</cdr:y>
    </cdr:from>
    <cdr:to>
      <cdr:x>0.11842</cdr:x>
      <cdr:y>0.9793</cdr:y>
    </cdr:to>
    <cdr:sp macro="" textlink="">
      <cdr:nvSpPr>
        <cdr:cNvPr id="2" name="TextBox 1"/>
        <cdr:cNvSpPr txBox="1"/>
      </cdr:nvSpPr>
      <cdr:spPr>
        <a:xfrm xmlns:a="http://schemas.openxmlformats.org/drawingml/2006/main">
          <a:off x="447756" y="5983653"/>
          <a:ext cx="578013" cy="179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a:solidFill>
                <a:srgbClr val="002060"/>
              </a:solidFill>
            </a:rPr>
            <a:t>2008</a:t>
          </a:r>
        </a:p>
      </cdr:txBody>
    </cdr:sp>
  </cdr:relSizeAnchor>
  <cdr:relSizeAnchor xmlns:cdr="http://schemas.openxmlformats.org/drawingml/2006/chartDrawing">
    <cdr:from>
      <cdr:x>0.22579</cdr:x>
      <cdr:y>0.95633</cdr:y>
    </cdr:from>
    <cdr:to>
      <cdr:x>0.29252</cdr:x>
      <cdr:y>0.98479</cdr:y>
    </cdr:to>
    <cdr:sp macro="" textlink="">
      <cdr:nvSpPr>
        <cdr:cNvPr id="3" name="TextBox 1"/>
        <cdr:cNvSpPr txBox="1"/>
      </cdr:nvSpPr>
      <cdr:spPr>
        <a:xfrm xmlns:a="http://schemas.openxmlformats.org/drawingml/2006/main">
          <a:off x="1955800" y="6018172"/>
          <a:ext cx="578013" cy="179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solidFill>
                <a:srgbClr val="002060"/>
              </a:solidFill>
            </a:rPr>
            <a:t>2009</a:t>
          </a:r>
        </a:p>
      </cdr:txBody>
    </cdr:sp>
  </cdr:relSizeAnchor>
  <cdr:relSizeAnchor xmlns:cdr="http://schemas.openxmlformats.org/drawingml/2006/chartDrawing">
    <cdr:from>
      <cdr:x>0.39966</cdr:x>
      <cdr:y>0.9615</cdr:y>
    </cdr:from>
    <cdr:to>
      <cdr:x>0.46639</cdr:x>
      <cdr:y>0.98996</cdr:y>
    </cdr:to>
    <cdr:sp macro="" textlink="">
      <cdr:nvSpPr>
        <cdr:cNvPr id="4" name="TextBox 1"/>
        <cdr:cNvSpPr txBox="1"/>
      </cdr:nvSpPr>
      <cdr:spPr>
        <a:xfrm xmlns:a="http://schemas.openxmlformats.org/drawingml/2006/main">
          <a:off x="3461889" y="6050736"/>
          <a:ext cx="578013" cy="179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solidFill>
                <a:srgbClr val="002060"/>
              </a:solidFill>
            </a:rPr>
            <a:t>2010</a:t>
          </a:r>
        </a:p>
      </cdr:txBody>
    </cdr:sp>
  </cdr:relSizeAnchor>
  <cdr:relSizeAnchor xmlns:cdr="http://schemas.openxmlformats.org/drawingml/2006/chartDrawing">
    <cdr:from>
      <cdr:x>0.57541</cdr:x>
      <cdr:y>0.96538</cdr:y>
    </cdr:from>
    <cdr:to>
      <cdr:x>0.64214</cdr:x>
      <cdr:y>0.99384</cdr:y>
    </cdr:to>
    <cdr:sp macro="" textlink="">
      <cdr:nvSpPr>
        <cdr:cNvPr id="6" name="TextBox 1"/>
        <cdr:cNvSpPr txBox="1"/>
      </cdr:nvSpPr>
      <cdr:spPr>
        <a:xfrm xmlns:a="http://schemas.openxmlformats.org/drawingml/2006/main">
          <a:off x="4984262" y="6075159"/>
          <a:ext cx="578013" cy="179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solidFill>
                <a:srgbClr val="002060"/>
              </a:solidFill>
            </a:rPr>
            <a:t>2011</a:t>
          </a:r>
        </a:p>
      </cdr:txBody>
    </cdr:sp>
  </cdr:relSizeAnchor>
  <cdr:relSizeAnchor xmlns:cdr="http://schemas.openxmlformats.org/drawingml/2006/chartDrawing">
    <cdr:from>
      <cdr:x>0.74741</cdr:x>
      <cdr:y>0.96538</cdr:y>
    </cdr:from>
    <cdr:to>
      <cdr:x>0.81414</cdr:x>
      <cdr:y>0.99384</cdr:y>
    </cdr:to>
    <cdr:sp macro="" textlink="">
      <cdr:nvSpPr>
        <cdr:cNvPr id="7" name="TextBox 1"/>
        <cdr:cNvSpPr txBox="1"/>
      </cdr:nvSpPr>
      <cdr:spPr>
        <a:xfrm xmlns:a="http://schemas.openxmlformats.org/drawingml/2006/main">
          <a:off x="6474069" y="6075159"/>
          <a:ext cx="578013" cy="179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solidFill>
                <a:srgbClr val="002060"/>
              </a:solidFill>
            </a:rPr>
            <a:t>2012</a:t>
          </a:r>
        </a:p>
      </cdr:txBody>
    </cdr:sp>
  </cdr:relSizeAnchor>
  <cdr:relSizeAnchor xmlns:cdr="http://schemas.openxmlformats.org/drawingml/2006/chartDrawing">
    <cdr:from>
      <cdr:x>0.92786</cdr:x>
      <cdr:y>0.96538</cdr:y>
    </cdr:from>
    <cdr:to>
      <cdr:x>0.99459</cdr:x>
      <cdr:y>0.99384</cdr:y>
    </cdr:to>
    <cdr:sp macro="" textlink="">
      <cdr:nvSpPr>
        <cdr:cNvPr id="8" name="TextBox 1"/>
        <cdr:cNvSpPr txBox="1"/>
      </cdr:nvSpPr>
      <cdr:spPr>
        <a:xfrm xmlns:a="http://schemas.openxmlformats.org/drawingml/2006/main">
          <a:off x="8037146" y="6075159"/>
          <a:ext cx="578013" cy="179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a:solidFill>
                <a:srgbClr val="002060"/>
              </a:solidFill>
            </a:rPr>
            <a:t>2013</a:t>
          </a:r>
        </a:p>
      </cdr:txBody>
    </cdr:sp>
  </cdr:relSizeAnchor>
  <cdr:relSizeAnchor xmlns:cdr="http://schemas.openxmlformats.org/drawingml/2006/chartDrawing">
    <cdr:from>
      <cdr:x>0.03102</cdr:x>
      <cdr:y>0.5097</cdr:y>
    </cdr:from>
    <cdr:to>
      <cdr:x>0.08741</cdr:x>
      <cdr:y>0.54334</cdr:y>
    </cdr:to>
    <cdr:sp macro="" textlink="">
      <cdr:nvSpPr>
        <cdr:cNvPr id="9" name="TextBox 8"/>
        <cdr:cNvSpPr txBox="1"/>
      </cdr:nvSpPr>
      <cdr:spPr>
        <a:xfrm xmlns:a="http://schemas.openxmlformats.org/drawingml/2006/main">
          <a:off x="268654" y="3207563"/>
          <a:ext cx="488461" cy="2116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a:solidFill>
                <a:srgbClr val="002060"/>
              </a:solidFill>
            </a:rPr>
            <a:t>Mean</a:t>
          </a:r>
        </a:p>
      </cdr:txBody>
    </cdr:sp>
  </cdr:relSizeAnchor>
  <cdr:relSizeAnchor xmlns:cdr="http://schemas.openxmlformats.org/drawingml/2006/chartDrawing">
    <cdr:from>
      <cdr:x>0.10808</cdr:x>
      <cdr:y>0.11255</cdr:y>
    </cdr:from>
    <cdr:to>
      <cdr:x>0.75</cdr:x>
      <cdr:y>0.2</cdr:y>
    </cdr:to>
    <cdr:sp macro="" textlink="">
      <cdr:nvSpPr>
        <cdr:cNvPr id="10" name="TextBox 9"/>
        <cdr:cNvSpPr txBox="1"/>
      </cdr:nvSpPr>
      <cdr:spPr>
        <a:xfrm xmlns:a="http://schemas.openxmlformats.org/drawingml/2006/main">
          <a:off x="988284" y="771868"/>
          <a:ext cx="5869716" cy="5997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rgbClr val="002060"/>
              </a:solidFill>
            </a:rPr>
            <a:t>In 2007 our baseline data showed 4 facility</a:t>
          </a:r>
          <a:r>
            <a:rPr lang="en-US" sz="1100" b="1" baseline="0" dirty="0">
              <a:solidFill>
                <a:srgbClr val="002060"/>
              </a:solidFill>
            </a:rPr>
            <a:t> acquired pressure ulcers per 1000 patient </a:t>
          </a:r>
          <a:r>
            <a:rPr lang="en-US" sz="1100" b="1" baseline="0" dirty="0" smtClean="0">
              <a:solidFill>
                <a:srgbClr val="002060"/>
              </a:solidFill>
            </a:rPr>
            <a:t>days</a:t>
          </a:r>
        </a:p>
        <a:p xmlns:a="http://schemas.openxmlformats.org/drawingml/2006/main">
          <a:r>
            <a:rPr lang="en-US" b="1" dirty="0" smtClean="0">
              <a:solidFill>
                <a:srgbClr val="002060"/>
              </a:solidFill>
            </a:rPr>
            <a:t>SJRHC went 718 days without having a stage 3 or 4  Facility Acquired Pressure Ulcer.</a:t>
          </a:r>
        </a:p>
        <a:p xmlns:a="http://schemas.openxmlformats.org/drawingml/2006/main">
          <a:r>
            <a:rPr lang="en-US" sz="1100" b="1" dirty="0" smtClean="0">
              <a:solidFill>
                <a:srgbClr val="002060"/>
              </a:solidFill>
            </a:rPr>
            <a:t>Critical Care went 664 days without having any Facility Acquired Pressure Ulcer of any stage.</a:t>
          </a:r>
          <a:endParaRPr lang="en-US" sz="1100" b="1" dirty="0">
            <a:solidFill>
              <a:srgbClr val="002060"/>
            </a:solidFill>
          </a:endParaRPr>
        </a:p>
      </cdr:txBody>
    </cdr:sp>
  </cdr:relSizeAnchor>
  <cdr:relSizeAnchor xmlns:cdr="http://schemas.openxmlformats.org/drawingml/2006/chartDrawing">
    <cdr:from>
      <cdr:x>0.66667</cdr:x>
      <cdr:y>0.21111</cdr:y>
    </cdr:from>
    <cdr:to>
      <cdr:x>0.975</cdr:x>
      <cdr:y>0.51111</cdr:y>
    </cdr:to>
    <cdr:sp macro="" textlink="">
      <cdr:nvSpPr>
        <cdr:cNvPr id="5" name="TextBox 4"/>
        <cdr:cNvSpPr txBox="1"/>
      </cdr:nvSpPr>
      <cdr:spPr>
        <a:xfrm xmlns:a="http://schemas.openxmlformats.org/drawingml/2006/main">
          <a:off x="6096000" y="1447800"/>
          <a:ext cx="2819400" cy="2057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Big Wins</a:t>
          </a:r>
        </a:p>
        <a:p xmlns:a="http://schemas.openxmlformats.org/drawingml/2006/main">
          <a:r>
            <a:rPr lang="en-US" dirty="0" smtClean="0"/>
            <a:t>Turning Wedges</a:t>
          </a:r>
        </a:p>
        <a:p xmlns:a="http://schemas.openxmlformats.org/drawingml/2006/main">
          <a:r>
            <a:rPr lang="en-US" sz="1100" dirty="0" smtClean="0"/>
            <a:t>New Mattresses</a:t>
          </a:r>
        </a:p>
        <a:p xmlns:a="http://schemas.openxmlformats.org/drawingml/2006/main">
          <a:r>
            <a:rPr lang="en-US" dirty="0" smtClean="0"/>
            <a:t>Education </a:t>
          </a:r>
        </a:p>
        <a:p xmlns:a="http://schemas.openxmlformats.org/drawingml/2006/main">
          <a:r>
            <a:rPr lang="en-US" sz="1100" dirty="0" smtClean="0"/>
            <a:t>Multidisci</a:t>
          </a:r>
          <a:r>
            <a:rPr lang="en-US" dirty="0" smtClean="0"/>
            <a:t>plinary Rounding</a:t>
          </a:r>
        </a:p>
        <a:p xmlns:a="http://schemas.openxmlformats.org/drawingml/2006/main">
          <a:r>
            <a:rPr lang="en-US" sz="1100" dirty="0" smtClean="0"/>
            <a:t>Dual Skin Assessment with Bedside Report</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0.83549</cdr:x>
      <cdr:y>0.13793</cdr:y>
    </cdr:from>
    <cdr:to>
      <cdr:x>0.98152</cdr:x>
      <cdr:y>0.26724</cdr:y>
    </cdr:to>
    <cdr:sp macro="" textlink="">
      <cdr:nvSpPr>
        <cdr:cNvPr id="2" name="TextBox 1"/>
        <cdr:cNvSpPr txBox="1"/>
      </cdr:nvSpPr>
      <cdr:spPr>
        <a:xfrm xmlns:a="http://schemas.openxmlformats.org/drawingml/2006/main">
          <a:off x="6150431" y="653144"/>
          <a:ext cx="1074964" cy="612320"/>
        </a:xfrm>
        <a:prstGeom xmlns:a="http://schemas.openxmlformats.org/drawingml/2006/main" prst="rect">
          <a:avLst/>
        </a:prstGeom>
        <a:ln xmlns:a="http://schemas.openxmlformats.org/drawingml/2006/main" w="57150">
          <a:solidFill>
            <a:srgbClr val="008000"/>
          </a:solidFill>
          <a:prstDash val="solid"/>
        </a:ln>
      </cdr:spPr>
      <cdr:txBody>
        <a:bodyPr xmlns:a="http://schemas.openxmlformats.org/drawingml/2006/main" vertOverflow="clip" wrap="square" rtlCol="0"/>
        <a:lstStyle xmlns:a="http://schemas.openxmlformats.org/drawingml/2006/main"/>
        <a:p xmlns:a="http://schemas.openxmlformats.org/drawingml/2006/main">
          <a:pPr algn="ctr"/>
          <a:r>
            <a:rPr lang="en-US" sz="1200" b="0"/>
            <a:t>   </a:t>
          </a:r>
          <a:r>
            <a:rPr lang="en-US" sz="1600" b="0">
              <a:latin typeface="Calibri" pitchFamily="34" charset="0"/>
            </a:rPr>
            <a:t>Target</a:t>
          </a:r>
        </a:p>
        <a:p xmlns:a="http://schemas.openxmlformats.org/drawingml/2006/main">
          <a:pPr algn="ctr"/>
          <a:r>
            <a:rPr lang="en-US" sz="1600" b="0">
              <a:latin typeface="Calibri" pitchFamily="34" charset="0"/>
            </a:rPr>
            <a:t>4.5</a:t>
          </a:r>
        </a:p>
      </cdr:txBody>
    </cdr:sp>
  </cdr:relSizeAnchor>
</c:userShapes>
</file>

<file path=ppt/drawings/drawing6.xml><?xml version="1.0" encoding="utf-8"?>
<c:userShapes xmlns:c="http://schemas.openxmlformats.org/drawingml/2006/chart">
  <cdr:relSizeAnchor xmlns:cdr="http://schemas.openxmlformats.org/drawingml/2006/chartDrawing">
    <cdr:from>
      <cdr:x>0.20989</cdr:x>
      <cdr:y>0.62973</cdr:y>
    </cdr:from>
    <cdr:to>
      <cdr:x>0.42366</cdr:x>
      <cdr:y>0.75946</cdr:y>
    </cdr:to>
    <cdr:sp macro="" textlink="">
      <cdr:nvSpPr>
        <cdr:cNvPr id="2" name="TextBox 1"/>
        <cdr:cNvSpPr txBox="1"/>
      </cdr:nvSpPr>
      <cdr:spPr>
        <a:xfrm xmlns:a="http://schemas.openxmlformats.org/drawingml/2006/main">
          <a:off x="1543050" y="2219325"/>
          <a:ext cx="1571625"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Prebill edits account for 95% un-coded</a:t>
          </a:r>
          <a:r>
            <a:rPr lang="en-US" sz="1100" baseline="0"/>
            <a:t> errors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7B18A-26DB-49F9-934E-AD3B6FCAD94A}" type="datetimeFigureOut">
              <a:rPr lang="en-US" smtClean="0"/>
              <a:pPr/>
              <a:t>6/17/2013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1FCEF-E32F-4040-AB34-6FA0DFAD38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F1FCEF-E32F-4040-AB34-6FA0DFAD38B6}"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F1FCEF-E32F-4040-AB34-6FA0DFAD38B6}"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why chose </a:t>
            </a:r>
            <a:r>
              <a:rPr lang="en-US" dirty="0" err="1" smtClean="0"/>
              <a:t>baldrige</a:t>
            </a:r>
            <a:r>
              <a:rPr lang="en-US" dirty="0" smtClean="0"/>
              <a:t> as improvement</a:t>
            </a:r>
            <a:r>
              <a:rPr lang="en-US" baseline="0" dirty="0" smtClean="0"/>
              <a:t> tool-2003</a:t>
            </a:r>
            <a:endParaRPr lang="en-US" dirty="0"/>
          </a:p>
        </p:txBody>
      </p:sp>
      <p:sp>
        <p:nvSpPr>
          <p:cNvPr id="4" name="Slide Number Placeholder 3"/>
          <p:cNvSpPr>
            <a:spLocks noGrp="1"/>
          </p:cNvSpPr>
          <p:nvPr>
            <p:ph type="sldNum" sz="quarter" idx="10"/>
          </p:nvPr>
        </p:nvSpPr>
        <p:spPr/>
        <p:txBody>
          <a:bodyPr/>
          <a:lstStyle/>
          <a:p>
            <a:fld id="{A6F1FCEF-E32F-4040-AB34-6FA0DFAD38B6}"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F1FCEF-E32F-4040-AB34-6FA0DFAD38B6}"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Never wrote the application</a:t>
            </a:r>
            <a:endParaRPr lang="en-US" dirty="0"/>
          </a:p>
        </p:txBody>
      </p:sp>
      <p:sp>
        <p:nvSpPr>
          <p:cNvPr id="4" name="Slide Number Placeholder 3"/>
          <p:cNvSpPr>
            <a:spLocks noGrp="1"/>
          </p:cNvSpPr>
          <p:nvPr>
            <p:ph type="sldNum" sz="quarter" idx="10"/>
          </p:nvPr>
        </p:nvSpPr>
        <p:spPr/>
        <p:txBody>
          <a:bodyPr/>
          <a:lstStyle/>
          <a:p>
            <a:fld id="{A6F1FCEF-E32F-4040-AB34-6FA0DFAD38B6}"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Alignment/integration</a:t>
            </a:r>
          </a:p>
          <a:p>
            <a:r>
              <a:rPr lang="en-US" dirty="0" smtClean="0"/>
              <a:t>Moving forward</a:t>
            </a:r>
            <a:endParaRPr lang="en-US" dirty="0"/>
          </a:p>
        </p:txBody>
      </p:sp>
      <p:sp>
        <p:nvSpPr>
          <p:cNvPr id="4" name="Slide Number Placeholder 3"/>
          <p:cNvSpPr>
            <a:spLocks noGrp="1"/>
          </p:cNvSpPr>
          <p:nvPr>
            <p:ph type="sldNum" sz="quarter" idx="10"/>
          </p:nvPr>
        </p:nvSpPr>
        <p:spPr/>
        <p:txBody>
          <a:bodyPr/>
          <a:lstStyle/>
          <a:p>
            <a:fld id="{A6F1FCEF-E32F-4040-AB34-6FA0DFAD38B6}"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F1FCEF-E32F-4040-AB34-6FA0DFAD38B6}"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F1FCEF-E32F-4040-AB34-6FA0DFAD38B6}"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F1FCEF-E32F-4040-AB34-6FA0DFAD38B6}"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all results solid top quartile; many in top </a:t>
            </a:r>
            <a:r>
              <a:rPr lang="en-US" dirty="0" err="1" smtClean="0"/>
              <a:t>decile</a:t>
            </a:r>
            <a:r>
              <a:rPr lang="en-US" dirty="0" smtClean="0"/>
              <a:t> top </a:t>
            </a:r>
            <a:r>
              <a:rPr lang="en-US" dirty="0" err="1" smtClean="0"/>
              <a:t>decile</a:t>
            </a:r>
            <a:r>
              <a:rPr lang="en-US" dirty="0" smtClean="0"/>
              <a:t>; more each year.</a:t>
            </a:r>
            <a:endParaRPr lang="en-US" dirty="0"/>
          </a:p>
        </p:txBody>
      </p:sp>
      <p:sp>
        <p:nvSpPr>
          <p:cNvPr id="4" name="Slide Number Placeholder 3"/>
          <p:cNvSpPr>
            <a:spLocks noGrp="1"/>
          </p:cNvSpPr>
          <p:nvPr>
            <p:ph type="sldNum" sz="quarter" idx="10"/>
          </p:nvPr>
        </p:nvSpPr>
        <p:spPr/>
        <p:txBody>
          <a:bodyPr/>
          <a:lstStyle/>
          <a:p>
            <a:fld id="{A6F1FCEF-E32F-4040-AB34-6FA0DFAD38B6}"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JDIFF-horiz.png                                               0037CE25Macintosh HD                   C0EAABA3:"/>
          <p:cNvPicPr>
            <a:picLocks noChangeAspect="1" noChangeArrowheads="1"/>
          </p:cNvPicPr>
          <p:nvPr/>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10243" name="Rectangle 3"/>
          <p:cNvSpPr>
            <a:spLocks noGrp="1" noChangeArrowheads="1"/>
          </p:cNvSpPr>
          <p:nvPr>
            <p:ph type="ctrTitle"/>
          </p:nvPr>
        </p:nvSpPr>
        <p:spPr>
          <a:xfrm>
            <a:off x="228600" y="1752600"/>
            <a:ext cx="8686800" cy="1143000"/>
          </a:xfrm>
        </p:spPr>
        <p:txBody>
          <a:bodyPr/>
          <a:lstStyle>
            <a:lvl1pPr>
              <a:defRPr/>
            </a:lvl1pPr>
          </a:lstStyle>
          <a:p>
            <a:r>
              <a:rPr lang="en-US" smtClean="0"/>
              <a:t>Click to edit Master title style</a:t>
            </a:r>
            <a:endParaRPr lang="en-US"/>
          </a:p>
        </p:txBody>
      </p:sp>
      <p:sp>
        <p:nvSpPr>
          <p:cNvPr id="10244" name="Rectangle 4"/>
          <p:cNvSpPr>
            <a:spLocks noGrp="1" noChangeArrowheads="1"/>
          </p:cNvSpPr>
          <p:nvPr>
            <p:ph type="subTitle" idx="1"/>
          </p:nvPr>
        </p:nvSpPr>
        <p:spPr>
          <a:xfrm>
            <a:off x="228600" y="3352800"/>
            <a:ext cx="8686800" cy="17526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171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09600"/>
            <a:ext cx="6362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JDIFF-horiz.png                                               0037CE25Macintosh HD                   C0EAABA3:"/>
          <p:cNvPicPr>
            <a:picLocks noChangeAspect="1" noChangeArrowheads="1"/>
          </p:cNvPicPr>
          <p:nvPr/>
        </p:nvPicPr>
        <p:blipFill>
          <a:blip r:embed="rId13" cstate="print"/>
          <a:srcRect/>
          <a:stretch>
            <a:fillRect/>
          </a:stretch>
        </p:blipFill>
        <p:spPr bwMode="auto">
          <a:xfrm>
            <a:off x="0" y="1588"/>
            <a:ext cx="9144000" cy="6856412"/>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609600"/>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8" name="Rectangle 3"/>
          <p:cNvSpPr>
            <a:spLocks noGrp="1" noChangeArrowheads="1"/>
          </p:cNvSpPr>
          <p:nvPr>
            <p:ph type="body" idx="1"/>
          </p:nvPr>
        </p:nvSpPr>
        <p:spPr bwMode="auto">
          <a:xfrm>
            <a:off x="228600" y="1981200"/>
            <a:ext cx="8686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52600"/>
            <a:ext cx="8686800" cy="1295400"/>
          </a:xfrm>
        </p:spPr>
        <p:txBody>
          <a:bodyPr/>
          <a:lstStyle/>
          <a:p>
            <a:r>
              <a:rPr lang="en-US" sz="3600" dirty="0" smtClean="0"/>
              <a:t>Life After TAPE 2007</a:t>
            </a:r>
            <a:r>
              <a:rPr lang="en-US" sz="3600" dirty="0" smtClean="0"/>
              <a:t/>
            </a:r>
            <a:br>
              <a:rPr lang="en-US" sz="3600" dirty="0" smtClean="0"/>
            </a:br>
            <a:r>
              <a:rPr lang="en-US" sz="3600" dirty="0" smtClean="0"/>
              <a:t>Our </a:t>
            </a:r>
            <a:r>
              <a:rPr lang="en-US" sz="3600" dirty="0" err="1" smtClean="0"/>
              <a:t>Baldrige</a:t>
            </a:r>
            <a:r>
              <a:rPr lang="en-US" sz="3600" dirty="0" smtClean="0"/>
              <a:t> Journey </a:t>
            </a:r>
            <a:r>
              <a:rPr lang="en-US" sz="3600" dirty="0" smtClean="0"/>
              <a:t>to Excellence…..</a:t>
            </a:r>
            <a:endParaRPr lang="en-US" sz="3600" dirty="0"/>
          </a:p>
        </p:txBody>
      </p:sp>
      <p:sp>
        <p:nvSpPr>
          <p:cNvPr id="3" name="Subtitle 2"/>
          <p:cNvSpPr>
            <a:spLocks noGrp="1"/>
          </p:cNvSpPr>
          <p:nvPr>
            <p:ph type="subTitle" idx="1"/>
          </p:nvPr>
        </p:nvSpPr>
        <p:spPr>
          <a:xfrm>
            <a:off x="914400" y="3276600"/>
            <a:ext cx="6400800" cy="1752600"/>
          </a:xfrm>
        </p:spPr>
        <p:txBody>
          <a:bodyPr/>
          <a:lstStyle/>
          <a:p>
            <a:r>
              <a:rPr lang="en-US" sz="2400" dirty="0" smtClean="0">
                <a:solidFill>
                  <a:schemeClr val="tx1"/>
                </a:solidFill>
              </a:rPr>
              <a:t>G Mark Montgomery, MD, MMM, CPE</a:t>
            </a:r>
          </a:p>
          <a:p>
            <a:r>
              <a:rPr lang="en-US" sz="2400" dirty="0" smtClean="0">
                <a:solidFill>
                  <a:schemeClr val="tx1"/>
                </a:solidFill>
              </a:rPr>
              <a:t>Senior Vice President, Chief Medical Officer</a:t>
            </a:r>
          </a:p>
          <a:p>
            <a:r>
              <a:rPr lang="en-US" sz="2400" dirty="0" smtClean="0">
                <a:solidFill>
                  <a:schemeClr val="tx1"/>
                </a:solidFill>
              </a:rPr>
              <a:t>St Joseph Health System</a:t>
            </a:r>
          </a:p>
          <a:p>
            <a:r>
              <a:rPr lang="en-US" sz="2400" dirty="0" smtClean="0">
                <a:solidFill>
                  <a:schemeClr val="tx1"/>
                </a:solidFill>
              </a:rPr>
              <a:t>Bryan, Texas</a:t>
            </a:r>
          </a:p>
          <a:p>
            <a:r>
              <a:rPr lang="en-US" sz="2400" dirty="0" smtClean="0">
                <a:solidFill>
                  <a:schemeClr val="tx1"/>
                </a:solidFill>
              </a:rPr>
              <a:t>mmontgomery@st-joseph.org</a:t>
            </a:r>
            <a:endParaRPr lang="en-US" sz="2400" dirty="0">
              <a:solidFill>
                <a:schemeClr val="tx1"/>
              </a:solidFill>
            </a:endParaRPr>
          </a:p>
        </p:txBody>
      </p:sp>
    </p:spTree>
    <p:extLst>
      <p:ext uri="{BB962C8B-B14F-4D97-AF65-F5344CB8AC3E}">
        <p14:creationId xmlns="" xmlns:p14="http://schemas.microsoft.com/office/powerpoint/2010/main" val="735230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We Are</a:t>
            </a:r>
            <a:br>
              <a:rPr lang="en-US" dirty="0" smtClean="0"/>
            </a:br>
            <a:r>
              <a:rPr lang="en-US" dirty="0" smtClean="0"/>
              <a:t>2013</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“Systemized”-ADLI/</a:t>
            </a:r>
            <a:r>
              <a:rPr lang="en-US" dirty="0" err="1" smtClean="0"/>
              <a:t>LeTCI</a:t>
            </a:r>
            <a:endParaRPr lang="en-US" dirty="0" smtClean="0"/>
          </a:p>
          <a:p>
            <a:r>
              <a:rPr lang="en-US" dirty="0" smtClean="0"/>
              <a:t>Single mission/vision focused on “excellent healthcare”</a:t>
            </a:r>
          </a:p>
          <a:p>
            <a:r>
              <a:rPr lang="en-US" dirty="0" smtClean="0"/>
              <a:t>Continuous measurement and improvement</a:t>
            </a:r>
          </a:p>
          <a:p>
            <a:r>
              <a:rPr lang="en-US" dirty="0" smtClean="0"/>
              <a:t>Strategic goal cascade to individual staff</a:t>
            </a:r>
          </a:p>
          <a:p>
            <a:r>
              <a:rPr lang="en-US" dirty="0" smtClean="0"/>
              <a:t>Incorporating </a:t>
            </a:r>
            <a:r>
              <a:rPr lang="en-US" dirty="0" smtClean="0"/>
              <a:t>LEAN</a:t>
            </a:r>
          </a:p>
          <a:p>
            <a:r>
              <a:rPr lang="en-US" dirty="0" err="1" smtClean="0"/>
              <a:t>Studer</a:t>
            </a:r>
            <a:r>
              <a:rPr lang="en-US" dirty="0" smtClean="0"/>
              <a:t> Group focus on employee engagement</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1447800" y="1828800"/>
            <a:ext cx="6096000" cy="3657600"/>
          </a:xfrm>
          <a:prstGeom prst="rightArrow">
            <a:avLst>
              <a:gd name="adj1" fmla="val 50000"/>
              <a:gd name="adj2" fmla="val 41667"/>
            </a:avLst>
          </a:prstGeom>
          <a:noFill/>
          <a:ln w="19050">
            <a:solidFill>
              <a:schemeClr val="tx1"/>
            </a:solidFill>
            <a:miter lim="800000"/>
            <a:headEnd/>
            <a:tailEnd/>
          </a:ln>
          <a:effectLst/>
        </p:spPr>
        <p:txBody>
          <a:bodyPr wrap="none" anchor="ctr"/>
          <a:lstStyle/>
          <a:p>
            <a:endParaRPr lang="en-US"/>
          </a:p>
        </p:txBody>
      </p:sp>
      <p:cxnSp>
        <p:nvCxnSpPr>
          <p:cNvPr id="4" name="Straight Arrow Connector 3"/>
          <p:cNvCxnSpPr/>
          <p:nvPr/>
        </p:nvCxnSpPr>
        <p:spPr>
          <a:xfrm>
            <a:off x="1828800" y="2971800"/>
            <a:ext cx="838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133600" y="3276600"/>
            <a:ext cx="762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09800" y="3733800"/>
            <a:ext cx="1066800"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48000" y="4038600"/>
            <a:ext cx="91440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352800" y="2971800"/>
            <a:ext cx="914400"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05200" y="3505200"/>
            <a:ext cx="1143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52600" y="4343400"/>
            <a:ext cx="914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648200" y="2971800"/>
            <a:ext cx="114300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48200" y="3276600"/>
            <a:ext cx="1371600" cy="228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267200" y="3810000"/>
            <a:ext cx="1219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953000" y="4114800"/>
            <a:ext cx="1219200" cy="228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172200" y="3124200"/>
            <a:ext cx="533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943600" y="3657600"/>
            <a:ext cx="1066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943600" y="4343400"/>
            <a:ext cx="76200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4329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09600"/>
          </a:xfrm>
        </p:spPr>
        <p:txBody>
          <a:bodyPr/>
          <a:lstStyle/>
          <a:p>
            <a:r>
              <a:rPr lang="en-US" dirty="0" smtClean="0"/>
              <a:t>The Best </a:t>
            </a:r>
            <a:r>
              <a:rPr lang="en-US" dirty="0" err="1" smtClean="0"/>
              <a:t>Baldrige</a:t>
            </a:r>
            <a:r>
              <a:rPr lang="en-US" dirty="0" smtClean="0"/>
              <a:t> Things</a:t>
            </a:r>
            <a:endParaRPr lang="en-US" dirty="0"/>
          </a:p>
        </p:txBody>
      </p:sp>
      <p:sp>
        <p:nvSpPr>
          <p:cNvPr id="3" name="Content Placeholder 2"/>
          <p:cNvSpPr>
            <a:spLocks noGrp="1"/>
          </p:cNvSpPr>
          <p:nvPr>
            <p:ph idx="1"/>
          </p:nvPr>
        </p:nvSpPr>
        <p:spPr>
          <a:xfrm>
            <a:off x="381000" y="1219200"/>
            <a:ext cx="8305800" cy="4114800"/>
          </a:xfrm>
        </p:spPr>
        <p:txBody>
          <a:bodyPr/>
          <a:lstStyle/>
          <a:p>
            <a:r>
              <a:rPr lang="en-US" dirty="0" smtClean="0"/>
              <a:t>Core competency-values based behavior</a:t>
            </a:r>
          </a:p>
          <a:p>
            <a:pPr lvl="1"/>
            <a:r>
              <a:rPr lang="en-US" dirty="0" smtClean="0"/>
              <a:t>“The St Joseph Difference”</a:t>
            </a:r>
          </a:p>
          <a:p>
            <a:r>
              <a:rPr lang="en-US" dirty="0" smtClean="0"/>
              <a:t>Customer Focus-patients and residents</a:t>
            </a:r>
          </a:p>
          <a:p>
            <a:pPr lvl="1"/>
            <a:r>
              <a:rPr lang="en-US" dirty="0" smtClean="0"/>
              <a:t>Requirements-convenience, service, quality</a:t>
            </a:r>
          </a:p>
          <a:p>
            <a:pPr lvl="2"/>
            <a:r>
              <a:rPr lang="en-US" dirty="0" smtClean="0"/>
              <a:t>Access- “Closer to Home”</a:t>
            </a:r>
          </a:p>
          <a:p>
            <a:r>
              <a:rPr lang="en-US" dirty="0" smtClean="0"/>
              <a:t>Focus on excellence</a:t>
            </a:r>
          </a:p>
          <a:p>
            <a:pPr lvl="1"/>
            <a:r>
              <a:rPr lang="en-US" dirty="0" smtClean="0"/>
              <a:t>Mission, vision</a:t>
            </a:r>
          </a:p>
          <a:p>
            <a:pPr lvl="1"/>
            <a:r>
              <a:rPr lang="en-US" dirty="0" smtClean="0"/>
              <a:t>PI program</a:t>
            </a:r>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a:t>
            </a:r>
            <a:r>
              <a:rPr lang="en-US" dirty="0" err="1" smtClean="0"/>
              <a:t>Baldrige</a:t>
            </a:r>
            <a:r>
              <a:rPr lang="en-US" dirty="0" smtClean="0"/>
              <a:t> Things</a:t>
            </a:r>
            <a:endParaRPr lang="en-US" dirty="0"/>
          </a:p>
        </p:txBody>
      </p:sp>
      <p:sp>
        <p:nvSpPr>
          <p:cNvPr id="3" name="Content Placeholder 2"/>
          <p:cNvSpPr>
            <a:spLocks noGrp="1"/>
          </p:cNvSpPr>
          <p:nvPr>
            <p:ph idx="1"/>
          </p:nvPr>
        </p:nvSpPr>
        <p:spPr/>
        <p:txBody>
          <a:bodyPr/>
          <a:lstStyle/>
          <a:p>
            <a:r>
              <a:rPr lang="en-US" dirty="0" smtClean="0"/>
              <a:t>“Every process is perfectly designed to get the results it gets”</a:t>
            </a:r>
          </a:p>
          <a:p>
            <a:r>
              <a:rPr lang="en-US" dirty="0" smtClean="0"/>
              <a:t>ADLI</a:t>
            </a:r>
            <a:endParaRPr lang="en-US" dirty="0" smtClean="0"/>
          </a:p>
          <a:p>
            <a:pPr lvl="1"/>
            <a:r>
              <a:rPr lang="en-US" dirty="0" smtClean="0"/>
              <a:t>“</a:t>
            </a:r>
            <a:r>
              <a:rPr lang="en-US" dirty="0" err="1" smtClean="0"/>
              <a:t>Baldrige</a:t>
            </a:r>
            <a:r>
              <a:rPr lang="en-US" dirty="0" smtClean="0"/>
              <a:t> makes you look hard at your processes.” </a:t>
            </a:r>
          </a:p>
          <a:p>
            <a:r>
              <a:rPr lang="en-US" dirty="0" err="1" smtClean="0"/>
              <a:t>LeTCI</a:t>
            </a:r>
            <a:endParaRPr lang="en-US" dirty="0" smtClean="0"/>
          </a:p>
          <a:p>
            <a:pPr lvl="1"/>
            <a:r>
              <a:rPr lang="en-US" dirty="0" smtClean="0"/>
              <a:t>“I had never used benchmarking and doing so against </a:t>
            </a:r>
            <a:r>
              <a:rPr lang="en-US" dirty="0" err="1" smtClean="0"/>
              <a:t>Baldrige</a:t>
            </a:r>
            <a:r>
              <a:rPr lang="en-US" dirty="0" smtClean="0"/>
              <a:t> </a:t>
            </a:r>
            <a:r>
              <a:rPr lang="en-US" dirty="0" smtClean="0"/>
              <a:t>winners gave us a great avenue to best practice.”</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a:t>
            </a:r>
            <a:r>
              <a:rPr lang="en-US" dirty="0" err="1" smtClean="0"/>
              <a:t>Baldrige</a:t>
            </a:r>
            <a:r>
              <a:rPr lang="en-US" dirty="0" smtClean="0"/>
              <a:t> Things</a:t>
            </a:r>
            <a:endParaRPr lang="en-US" dirty="0"/>
          </a:p>
        </p:txBody>
      </p:sp>
      <p:sp>
        <p:nvSpPr>
          <p:cNvPr id="3" name="Content Placeholder 2"/>
          <p:cNvSpPr>
            <a:spLocks noGrp="1"/>
          </p:cNvSpPr>
          <p:nvPr>
            <p:ph idx="1"/>
          </p:nvPr>
        </p:nvSpPr>
        <p:spPr/>
        <p:txBody>
          <a:bodyPr/>
          <a:lstStyle/>
          <a:p>
            <a:r>
              <a:rPr lang="en-US" dirty="0" smtClean="0"/>
              <a:t>Internal expertise development</a:t>
            </a:r>
          </a:p>
          <a:p>
            <a:pPr lvl="1"/>
            <a:r>
              <a:rPr lang="en-US" dirty="0" err="1" smtClean="0"/>
              <a:t>Baldrige</a:t>
            </a:r>
            <a:r>
              <a:rPr lang="en-US" dirty="0" smtClean="0"/>
              <a:t>, PI, patient safety, “square root N”</a:t>
            </a:r>
          </a:p>
          <a:p>
            <a:pPr lvl="1"/>
            <a:r>
              <a:rPr lang="en-US" dirty="0" smtClean="0"/>
              <a:t>2-3 Texas and National examiners per year, VPs and directors</a:t>
            </a:r>
          </a:p>
          <a:p>
            <a:r>
              <a:rPr lang="en-US" dirty="0" smtClean="0"/>
              <a:t>The application</a:t>
            </a:r>
          </a:p>
          <a:p>
            <a:pPr lvl="1"/>
            <a:r>
              <a:rPr lang="en-US" dirty="0" smtClean="0"/>
              <a:t>Best single source document describing SJHS</a:t>
            </a:r>
          </a:p>
          <a:p>
            <a:pPr lvl="1"/>
            <a:r>
              <a:rPr lang="en-US" dirty="0" smtClean="0"/>
              <a:t>“The </a:t>
            </a:r>
            <a:r>
              <a:rPr lang="en-US" dirty="0" smtClean="0"/>
              <a:t>Organizational Profile helped me to understand Strategic Marketing </a:t>
            </a:r>
            <a:r>
              <a:rPr lang="en-US" dirty="0" smtClean="0"/>
              <a:t>advantages”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533400"/>
          </a:xfrm>
        </p:spPr>
        <p:txBody>
          <a:bodyPr/>
          <a:lstStyle/>
          <a:p>
            <a:r>
              <a:rPr lang="en-US" dirty="0" smtClean="0"/>
              <a:t>Category by Category</a:t>
            </a:r>
            <a:endParaRPr lang="en-US" dirty="0"/>
          </a:p>
        </p:txBody>
      </p:sp>
      <p:sp>
        <p:nvSpPr>
          <p:cNvPr id="3" name="Content Placeholder 2"/>
          <p:cNvSpPr>
            <a:spLocks noGrp="1"/>
          </p:cNvSpPr>
          <p:nvPr>
            <p:ph idx="1"/>
          </p:nvPr>
        </p:nvSpPr>
        <p:spPr>
          <a:xfrm>
            <a:off x="228600" y="1219200"/>
            <a:ext cx="8686800" cy="4114800"/>
          </a:xfrm>
        </p:spPr>
        <p:txBody>
          <a:bodyPr/>
          <a:lstStyle/>
          <a:p>
            <a:r>
              <a:rPr lang="en-US" sz="2000" dirty="0" smtClean="0"/>
              <a:t>Leadership communication cascade</a:t>
            </a:r>
          </a:p>
          <a:p>
            <a:pPr lvl="1"/>
            <a:r>
              <a:rPr lang="en-US" sz="2000" dirty="0" smtClean="0"/>
              <a:t>Policy summary sheets</a:t>
            </a:r>
          </a:p>
          <a:p>
            <a:pPr lvl="1"/>
            <a:r>
              <a:rPr lang="en-US" sz="2000" dirty="0" smtClean="0"/>
              <a:t>Newsletters</a:t>
            </a:r>
          </a:p>
          <a:p>
            <a:pPr lvl="1"/>
            <a:r>
              <a:rPr lang="en-US" sz="2000" dirty="0" smtClean="0"/>
              <a:t>Team member minute</a:t>
            </a:r>
          </a:p>
          <a:p>
            <a:pPr lvl="1"/>
            <a:r>
              <a:rPr lang="en-US" sz="2000" dirty="0" smtClean="0"/>
              <a:t>“The </a:t>
            </a:r>
            <a:r>
              <a:rPr lang="en-US" sz="2000" dirty="0" smtClean="0"/>
              <a:t>best thing was that it got us started on cascading communication</a:t>
            </a:r>
            <a:r>
              <a:rPr lang="en-US" sz="2000" dirty="0" smtClean="0"/>
              <a:t>.” </a:t>
            </a:r>
          </a:p>
          <a:p>
            <a:r>
              <a:rPr lang="en-US" sz="2000" dirty="0" smtClean="0"/>
              <a:t>Senior leader rounding</a:t>
            </a:r>
          </a:p>
          <a:p>
            <a:pPr lvl="1"/>
            <a:r>
              <a:rPr lang="en-US" sz="2000" dirty="0" smtClean="0"/>
              <a:t>Formal/informal</a:t>
            </a:r>
          </a:p>
          <a:p>
            <a:pPr lvl="1"/>
            <a:r>
              <a:rPr lang="en-US" sz="2000" dirty="0" smtClean="0"/>
              <a:t>Staff/physicians</a:t>
            </a:r>
          </a:p>
          <a:p>
            <a:r>
              <a:rPr lang="en-US" sz="2000" dirty="0" smtClean="0"/>
              <a:t>Alignment of community benefit program with Mission</a:t>
            </a:r>
          </a:p>
          <a:p>
            <a:pPr lvl="1"/>
            <a:r>
              <a:rPr lang="en-US" sz="2000" dirty="0" smtClean="0"/>
              <a:t>Community wellness</a:t>
            </a:r>
          </a:p>
          <a:p>
            <a:pPr lvl="1"/>
            <a:r>
              <a:rPr lang="en-US" sz="2000" dirty="0" smtClean="0"/>
              <a:t>“It </a:t>
            </a:r>
            <a:r>
              <a:rPr lang="en-US" sz="2000" dirty="0" smtClean="0"/>
              <a:t>helped us to focus on wellness and our partnerships with Social Welfare organizations, for the first time we understood we cannot serve the needy of the Brazos Valley by </a:t>
            </a:r>
            <a:r>
              <a:rPr lang="en-US" sz="2000" dirty="0" smtClean="0"/>
              <a:t>ourselves.</a:t>
            </a:r>
            <a:r>
              <a:rPr lang="en-US" dirty="0" smtClean="0"/>
              <a:t>”</a:t>
            </a:r>
            <a:endParaRPr lang="en-US" dirty="0" smtClean="0"/>
          </a:p>
          <a:p>
            <a:pPr lvl="1">
              <a:buNone/>
            </a:pPr>
            <a:r>
              <a:rPr lang="en-US" dirty="0" smtClean="0"/>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by Category</a:t>
            </a:r>
            <a:endParaRPr lang="en-US" dirty="0"/>
          </a:p>
        </p:txBody>
      </p:sp>
      <p:sp>
        <p:nvSpPr>
          <p:cNvPr id="3" name="Content Placeholder 2"/>
          <p:cNvSpPr>
            <a:spLocks noGrp="1"/>
          </p:cNvSpPr>
          <p:nvPr>
            <p:ph idx="1"/>
          </p:nvPr>
        </p:nvSpPr>
        <p:spPr/>
        <p:txBody>
          <a:bodyPr/>
          <a:lstStyle/>
          <a:p>
            <a:r>
              <a:rPr lang="en-US" dirty="0" smtClean="0"/>
              <a:t>Strategy development and deployment</a:t>
            </a:r>
          </a:p>
          <a:p>
            <a:pPr lvl="1"/>
            <a:r>
              <a:rPr lang="en-US" dirty="0" smtClean="0"/>
              <a:t>“</a:t>
            </a:r>
            <a:r>
              <a:rPr lang="en-US" dirty="0" err="1" smtClean="0"/>
              <a:t>Baldrige</a:t>
            </a:r>
            <a:r>
              <a:rPr lang="en-US" dirty="0" smtClean="0"/>
              <a:t> </a:t>
            </a:r>
            <a:r>
              <a:rPr lang="en-US" dirty="0" smtClean="0"/>
              <a:t>helped to get us in an aligned process that ensures the money is there to complete the </a:t>
            </a:r>
            <a:r>
              <a:rPr lang="en-US" dirty="0" smtClean="0"/>
              <a:t>strategy”</a:t>
            </a:r>
          </a:p>
          <a:p>
            <a:r>
              <a:rPr lang="en-US" dirty="0" smtClean="0"/>
              <a:t>Goal cascade</a:t>
            </a:r>
          </a:p>
          <a:p>
            <a:pPr lvl="1"/>
            <a:r>
              <a:rPr lang="en-US" dirty="0" smtClean="0"/>
              <a:t>“For </a:t>
            </a:r>
            <a:r>
              <a:rPr lang="en-US" dirty="0" smtClean="0"/>
              <a:t>the first time St Joseph System Strategies were cascaded down to the front line of all of our facilities</a:t>
            </a:r>
            <a:r>
              <a:rPr lang="en-US" dirty="0" smtClean="0"/>
              <a:t>.”</a:t>
            </a:r>
          </a:p>
          <a:p>
            <a:r>
              <a:rPr lang="en-US" dirty="0" smtClean="0"/>
              <a:t>Measurable strategic goals and performance projections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by Category</a:t>
            </a:r>
            <a:endParaRPr lang="en-US" dirty="0"/>
          </a:p>
        </p:txBody>
      </p:sp>
      <p:sp>
        <p:nvSpPr>
          <p:cNvPr id="3" name="Content Placeholder 2"/>
          <p:cNvSpPr>
            <a:spLocks noGrp="1"/>
          </p:cNvSpPr>
          <p:nvPr>
            <p:ph idx="1"/>
          </p:nvPr>
        </p:nvSpPr>
        <p:spPr>
          <a:xfrm>
            <a:off x="457200" y="1676400"/>
            <a:ext cx="8458200" cy="4114800"/>
          </a:xfrm>
        </p:spPr>
        <p:txBody>
          <a:bodyPr/>
          <a:lstStyle/>
          <a:p>
            <a:r>
              <a:rPr lang="en-US" dirty="0" smtClean="0"/>
              <a:t>Customer service</a:t>
            </a:r>
          </a:p>
          <a:p>
            <a:pPr lvl="1"/>
            <a:r>
              <a:rPr lang="en-US" dirty="0" smtClean="0"/>
              <a:t>“Behavior standards aligned to values”</a:t>
            </a:r>
          </a:p>
          <a:p>
            <a:r>
              <a:rPr lang="en-US" dirty="0" smtClean="0"/>
              <a:t>Focus groups-VOC</a:t>
            </a:r>
          </a:p>
          <a:p>
            <a:r>
              <a:rPr lang="en-US" dirty="0" smtClean="0"/>
              <a:t>Top box focus</a:t>
            </a:r>
          </a:p>
          <a:p>
            <a:r>
              <a:rPr lang="en-US" dirty="0" smtClean="0"/>
              <a:t>Complaint management /service recovery</a:t>
            </a:r>
          </a:p>
          <a:p>
            <a:pPr lvl="1"/>
            <a:r>
              <a:rPr lang="en-US" dirty="0" smtClean="0"/>
              <a:t>Let us know before you go cards</a:t>
            </a:r>
          </a:p>
          <a:p>
            <a:r>
              <a:rPr lang="en-US" dirty="0" smtClean="0"/>
              <a:t>Unit leader rounding</a:t>
            </a:r>
          </a:p>
          <a:p>
            <a:r>
              <a:rPr lang="en-US" dirty="0" smtClean="0"/>
              <a:t>White boards, OR tracking board, PIN system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by Category</a:t>
            </a:r>
            <a:endParaRPr lang="en-US" dirty="0"/>
          </a:p>
        </p:txBody>
      </p:sp>
      <p:sp>
        <p:nvSpPr>
          <p:cNvPr id="3" name="Content Placeholder 2"/>
          <p:cNvSpPr>
            <a:spLocks noGrp="1"/>
          </p:cNvSpPr>
          <p:nvPr>
            <p:ph idx="1"/>
          </p:nvPr>
        </p:nvSpPr>
        <p:spPr>
          <a:xfrm>
            <a:off x="609600" y="1676400"/>
            <a:ext cx="8382000" cy="4114800"/>
          </a:xfrm>
        </p:spPr>
        <p:txBody>
          <a:bodyPr/>
          <a:lstStyle/>
          <a:p>
            <a:r>
              <a:rPr lang="en-US" dirty="0" smtClean="0"/>
              <a:t>MEASUREMENT</a:t>
            </a:r>
          </a:p>
          <a:p>
            <a:r>
              <a:rPr lang="en-US" dirty="0" smtClean="0"/>
              <a:t>Scorecards</a:t>
            </a:r>
          </a:p>
          <a:p>
            <a:r>
              <a:rPr lang="en-US" dirty="0" smtClean="0"/>
              <a:t>Performance review</a:t>
            </a:r>
          </a:p>
          <a:p>
            <a:r>
              <a:rPr lang="en-US" dirty="0" smtClean="0"/>
              <a:t>Communication boards</a:t>
            </a:r>
          </a:p>
          <a:p>
            <a:pPr lvl="1"/>
            <a:r>
              <a:rPr lang="en-US" dirty="0" smtClean="0"/>
              <a:t>“</a:t>
            </a:r>
            <a:r>
              <a:rPr lang="en-US" dirty="0" err="1" smtClean="0"/>
              <a:t>Baldrige</a:t>
            </a:r>
            <a:r>
              <a:rPr lang="en-US" dirty="0" smtClean="0"/>
              <a:t> </a:t>
            </a:r>
            <a:r>
              <a:rPr lang="en-US" dirty="0" smtClean="0"/>
              <a:t>gave us the process to establish transparent goals, action plans and results which are prominently displayed where staff and our customers can easily </a:t>
            </a:r>
            <a:r>
              <a:rPr lang="en-US" dirty="0" smtClean="0"/>
              <a:t>access.”</a:t>
            </a:r>
          </a:p>
          <a:p>
            <a:r>
              <a:rPr lang="en-US" dirty="0" smtClean="0"/>
              <a:t>MDI boards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r>
              <a:rPr lang="en-US" dirty="0" smtClean="0"/>
              <a:t>Category by Category</a:t>
            </a:r>
            <a:endParaRPr lang="en-US" dirty="0"/>
          </a:p>
        </p:txBody>
      </p:sp>
      <p:sp>
        <p:nvSpPr>
          <p:cNvPr id="3" name="Content Placeholder 2"/>
          <p:cNvSpPr>
            <a:spLocks noGrp="1"/>
          </p:cNvSpPr>
          <p:nvPr>
            <p:ph idx="1"/>
          </p:nvPr>
        </p:nvSpPr>
        <p:spPr>
          <a:xfrm>
            <a:off x="381000" y="990600"/>
            <a:ext cx="8534400" cy="4114800"/>
          </a:xfrm>
        </p:spPr>
        <p:txBody>
          <a:bodyPr/>
          <a:lstStyle/>
          <a:p>
            <a:r>
              <a:rPr lang="en-US" dirty="0" smtClean="0"/>
              <a:t>Workforce</a:t>
            </a:r>
          </a:p>
          <a:p>
            <a:pPr lvl="1"/>
            <a:r>
              <a:rPr lang="en-US" dirty="0" smtClean="0"/>
              <a:t>Everyone created equally</a:t>
            </a:r>
          </a:p>
          <a:p>
            <a:pPr lvl="1"/>
            <a:r>
              <a:rPr lang="en-US" dirty="0" smtClean="0"/>
              <a:t>“</a:t>
            </a:r>
            <a:r>
              <a:rPr lang="en-US" dirty="0" smtClean="0"/>
              <a:t>We began to think about the importance of engagement of our employees and started Personal Development plans”</a:t>
            </a:r>
          </a:p>
          <a:p>
            <a:r>
              <a:rPr lang="en-US" dirty="0" smtClean="0"/>
              <a:t>On boarding</a:t>
            </a:r>
          </a:p>
          <a:p>
            <a:r>
              <a:rPr lang="en-US" dirty="0" smtClean="0"/>
              <a:t>Leadership development</a:t>
            </a:r>
          </a:p>
          <a:p>
            <a:r>
              <a:rPr lang="en-US" dirty="0" smtClean="0"/>
              <a:t>Reward and recognition</a:t>
            </a:r>
          </a:p>
          <a:p>
            <a:pPr lvl="1"/>
            <a:r>
              <a:rPr lang="en-US" dirty="0" smtClean="0"/>
              <a:t>Champions of care</a:t>
            </a:r>
          </a:p>
          <a:p>
            <a:pPr lvl="1"/>
            <a:r>
              <a:rPr lang="en-US" dirty="0" smtClean="0"/>
              <a:t>Physician recognition values based</a:t>
            </a:r>
          </a:p>
          <a:p>
            <a:r>
              <a:rPr lang="en-US" dirty="0" smtClean="0"/>
              <a:t>Individual development</a:t>
            </a:r>
          </a:p>
          <a:p>
            <a:pPr lvl="1"/>
            <a:r>
              <a:rPr lang="en-US" dirty="0" smtClean="0"/>
              <a:t>Career development/succession planning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7400" y="914400"/>
            <a:ext cx="4572000" cy="4524315"/>
          </a:xfrm>
          <a:prstGeom prst="rect">
            <a:avLst/>
          </a:prstGeom>
        </p:spPr>
        <p:txBody>
          <a:bodyPr>
            <a:spAutoFit/>
          </a:bodyPr>
          <a:lstStyle/>
          <a:p>
            <a:pPr lvl="0" algn="ctr" eaLnBrk="0" fontAlgn="base" hangingPunct="0">
              <a:spcBef>
                <a:spcPct val="0"/>
              </a:spcBef>
              <a:spcAft>
                <a:spcPct val="0"/>
              </a:spcAft>
            </a:pPr>
            <a:r>
              <a:rPr lang="en-US" i="1" dirty="0" smtClean="0">
                <a:latin typeface="+mj-lt"/>
                <a:cs typeface="Times New Roman" pitchFamily="18" charset="0"/>
              </a:rPr>
              <a:t>Tim Ottinger, VP </a:t>
            </a:r>
            <a:r>
              <a:rPr lang="en-US" i="1" dirty="0" smtClean="0">
                <a:latin typeface="+mj-lt"/>
                <a:cs typeface="Times New Roman" pitchFamily="18" charset="0"/>
              </a:rPr>
              <a:t>Community Relations</a:t>
            </a:r>
            <a:endParaRPr lang="en-US" i="1" dirty="0" smtClean="0">
              <a:latin typeface="+mj-lt"/>
              <a:cs typeface="Times New Roman" pitchFamily="18" charset="0"/>
            </a:endParaRPr>
          </a:p>
          <a:p>
            <a:pPr algn="ctr" eaLnBrk="0" fontAlgn="base" hangingPunct="0">
              <a:spcBef>
                <a:spcPct val="0"/>
              </a:spcBef>
              <a:spcAft>
                <a:spcPct val="0"/>
              </a:spcAft>
            </a:pPr>
            <a:r>
              <a:rPr lang="en-US" i="1" dirty="0" smtClean="0">
                <a:latin typeface="+mj-lt"/>
                <a:cs typeface="Times New Roman" pitchFamily="18" charset="0"/>
              </a:rPr>
              <a:t>St Joseph Health System</a:t>
            </a:r>
          </a:p>
          <a:p>
            <a:pPr lvl="0" algn="ctr" eaLnBrk="0" fontAlgn="base" hangingPunct="0">
              <a:spcBef>
                <a:spcPct val="0"/>
              </a:spcBef>
              <a:spcAft>
                <a:spcPct val="0"/>
              </a:spcAft>
            </a:pPr>
            <a:r>
              <a:rPr lang="en-US" i="1" dirty="0" smtClean="0">
                <a:latin typeface="+mj-lt"/>
                <a:cs typeface="Times New Roman" pitchFamily="18" charset="0"/>
              </a:rPr>
              <a:t>Category </a:t>
            </a:r>
            <a:r>
              <a:rPr lang="en-US" i="1" dirty="0" smtClean="0">
                <a:latin typeface="+mj-lt"/>
                <a:cs typeface="Times New Roman" pitchFamily="18" charset="0"/>
              </a:rPr>
              <a:t>3 </a:t>
            </a:r>
            <a:r>
              <a:rPr lang="en-US" i="1" dirty="0" smtClean="0">
                <a:latin typeface="+mj-lt"/>
                <a:cs typeface="Times New Roman" pitchFamily="18" charset="0"/>
              </a:rPr>
              <a:t>Lead</a:t>
            </a:r>
          </a:p>
          <a:p>
            <a:pPr lvl="0" algn="ctr" eaLnBrk="0" fontAlgn="base" hangingPunct="0">
              <a:spcBef>
                <a:spcPct val="0"/>
              </a:spcBef>
              <a:spcAft>
                <a:spcPct val="0"/>
              </a:spcAft>
            </a:pPr>
            <a:r>
              <a:rPr lang="en-US" i="1" dirty="0" smtClean="0">
                <a:latin typeface="+mj-lt"/>
                <a:cs typeface="Times New Roman" pitchFamily="18" charset="0"/>
              </a:rPr>
              <a:t>National </a:t>
            </a:r>
            <a:r>
              <a:rPr lang="en-US" i="1" dirty="0" err="1" smtClean="0">
                <a:latin typeface="+mj-lt"/>
                <a:cs typeface="Times New Roman" pitchFamily="18" charset="0"/>
              </a:rPr>
              <a:t>Baldrige</a:t>
            </a:r>
            <a:r>
              <a:rPr lang="en-US" i="1" dirty="0" smtClean="0">
                <a:latin typeface="+mj-lt"/>
                <a:cs typeface="Times New Roman" pitchFamily="18" charset="0"/>
              </a:rPr>
              <a:t> Examiner</a:t>
            </a:r>
            <a:endParaRPr lang="en-US" i="1" dirty="0" smtClean="0">
              <a:latin typeface="+mj-lt"/>
              <a:cs typeface="Times New Roman" pitchFamily="18" charset="0"/>
            </a:endParaRPr>
          </a:p>
          <a:p>
            <a:pPr lvl="0" algn="ctr" eaLnBrk="0" fontAlgn="base" hangingPunct="0">
              <a:spcBef>
                <a:spcPct val="0"/>
              </a:spcBef>
              <a:spcAft>
                <a:spcPct val="0"/>
              </a:spcAft>
            </a:pPr>
            <a:endParaRPr lang="en-US" i="1" dirty="0" smtClean="0">
              <a:latin typeface="+mj-lt"/>
              <a:cs typeface="Times New Roman" pitchFamily="18" charset="0"/>
            </a:endParaRPr>
          </a:p>
          <a:p>
            <a:pPr lvl="0" algn="ctr" eaLnBrk="0" fontAlgn="base" hangingPunct="0">
              <a:spcBef>
                <a:spcPct val="0"/>
              </a:spcBef>
              <a:spcAft>
                <a:spcPct val="0"/>
              </a:spcAft>
            </a:pPr>
            <a:r>
              <a:rPr lang="en-US" i="1" dirty="0" smtClean="0">
                <a:latin typeface="+mj-lt"/>
                <a:cs typeface="Times New Roman" pitchFamily="18" charset="0"/>
              </a:rPr>
              <a:t>Reed Edmundson, Administrator Madison, Grimes St Joseph Health Center</a:t>
            </a:r>
          </a:p>
          <a:p>
            <a:pPr algn="ctr" eaLnBrk="0" fontAlgn="base" hangingPunct="0">
              <a:spcBef>
                <a:spcPct val="0"/>
              </a:spcBef>
              <a:spcAft>
                <a:spcPct val="0"/>
              </a:spcAft>
            </a:pPr>
            <a:r>
              <a:rPr lang="en-US" i="1" dirty="0" smtClean="0">
                <a:latin typeface="+mj-lt"/>
                <a:cs typeface="Times New Roman" pitchFamily="18" charset="0"/>
              </a:rPr>
              <a:t>St </a:t>
            </a:r>
            <a:r>
              <a:rPr lang="en-US" i="1" dirty="0" smtClean="0">
                <a:latin typeface="+mj-lt"/>
                <a:cs typeface="Times New Roman" pitchFamily="18" charset="0"/>
              </a:rPr>
              <a:t>Joseph Health System</a:t>
            </a:r>
          </a:p>
          <a:p>
            <a:pPr lvl="0" algn="ctr" eaLnBrk="0" fontAlgn="base" hangingPunct="0">
              <a:spcBef>
                <a:spcPct val="0"/>
              </a:spcBef>
              <a:spcAft>
                <a:spcPct val="0"/>
              </a:spcAft>
            </a:pPr>
            <a:r>
              <a:rPr lang="en-US" i="1" dirty="0" smtClean="0">
                <a:latin typeface="+mj-lt"/>
                <a:cs typeface="Times New Roman" pitchFamily="18" charset="0"/>
              </a:rPr>
              <a:t>Category 2 lead</a:t>
            </a:r>
          </a:p>
          <a:p>
            <a:pPr lvl="0" algn="ctr" eaLnBrk="0" fontAlgn="base" hangingPunct="0">
              <a:spcBef>
                <a:spcPct val="0"/>
              </a:spcBef>
              <a:spcAft>
                <a:spcPct val="0"/>
              </a:spcAft>
            </a:pPr>
            <a:endParaRPr lang="en-US" i="1" dirty="0" smtClean="0">
              <a:latin typeface="+mj-lt"/>
              <a:cs typeface="Times New Roman" pitchFamily="18" charset="0"/>
            </a:endParaRPr>
          </a:p>
          <a:p>
            <a:pPr lvl="0" algn="ctr" eaLnBrk="0" fontAlgn="base" hangingPunct="0">
              <a:spcBef>
                <a:spcPct val="0"/>
              </a:spcBef>
              <a:spcAft>
                <a:spcPct val="0"/>
              </a:spcAft>
            </a:pPr>
            <a:r>
              <a:rPr lang="en-US" i="1" dirty="0" smtClean="0">
                <a:latin typeface="+mj-lt"/>
                <a:cs typeface="Times New Roman" pitchFamily="18" charset="0"/>
              </a:rPr>
              <a:t>Charlotte Ferguson, RN</a:t>
            </a:r>
          </a:p>
          <a:p>
            <a:pPr lvl="0" algn="ctr" eaLnBrk="0" fontAlgn="base" hangingPunct="0">
              <a:spcBef>
                <a:spcPct val="0"/>
              </a:spcBef>
              <a:spcAft>
                <a:spcPct val="0"/>
              </a:spcAft>
            </a:pPr>
            <a:r>
              <a:rPr lang="en-US" i="1" dirty="0" smtClean="0">
                <a:latin typeface="+mj-lt"/>
                <a:cs typeface="Times New Roman" pitchFamily="18" charset="0"/>
              </a:rPr>
              <a:t>Director Performance Improvement</a:t>
            </a:r>
          </a:p>
          <a:p>
            <a:pPr lvl="0" algn="ctr" eaLnBrk="0" fontAlgn="base" hangingPunct="0">
              <a:spcBef>
                <a:spcPct val="0"/>
              </a:spcBef>
              <a:spcAft>
                <a:spcPct val="0"/>
              </a:spcAft>
            </a:pPr>
            <a:r>
              <a:rPr lang="en-US" i="1" dirty="0" smtClean="0">
                <a:latin typeface="+mj-lt"/>
                <a:cs typeface="Times New Roman" pitchFamily="18" charset="0"/>
              </a:rPr>
              <a:t>St Joseph Health System</a:t>
            </a:r>
          </a:p>
          <a:p>
            <a:pPr lvl="0" algn="ctr" eaLnBrk="0" fontAlgn="base" hangingPunct="0">
              <a:spcBef>
                <a:spcPct val="0"/>
              </a:spcBef>
              <a:spcAft>
                <a:spcPct val="0"/>
              </a:spcAft>
            </a:pPr>
            <a:r>
              <a:rPr lang="en-US" i="1" dirty="0" smtClean="0">
                <a:latin typeface="+mj-lt"/>
                <a:cs typeface="Times New Roman" pitchFamily="18" charset="0"/>
              </a:rPr>
              <a:t>Category 6 team member, writer</a:t>
            </a:r>
          </a:p>
          <a:p>
            <a:pPr lvl="0" algn="ctr" eaLnBrk="0" fontAlgn="base" hangingPunct="0">
              <a:spcBef>
                <a:spcPct val="0"/>
              </a:spcBef>
              <a:spcAft>
                <a:spcPct val="0"/>
              </a:spcAft>
            </a:pPr>
            <a:r>
              <a:rPr lang="en-US" i="1" dirty="0" smtClean="0">
                <a:latin typeface="+mj-lt"/>
                <a:cs typeface="Times New Roman" pitchFamily="18" charset="0"/>
              </a:rPr>
              <a:t>National </a:t>
            </a:r>
            <a:r>
              <a:rPr lang="en-US" i="1" dirty="0" err="1" smtClean="0">
                <a:latin typeface="+mj-lt"/>
                <a:cs typeface="Times New Roman" pitchFamily="18" charset="0"/>
              </a:rPr>
              <a:t>Baldrige</a:t>
            </a:r>
            <a:r>
              <a:rPr lang="en-US" i="1" dirty="0" smtClean="0">
                <a:latin typeface="+mj-lt"/>
                <a:cs typeface="Times New Roman" pitchFamily="18" charset="0"/>
              </a:rPr>
              <a:t> Examiner</a:t>
            </a:r>
          </a:p>
          <a:p>
            <a:pPr lvl="0" algn="ctr" eaLnBrk="0" fontAlgn="base" hangingPunct="0">
              <a:spcBef>
                <a:spcPct val="0"/>
              </a:spcBef>
              <a:spcAft>
                <a:spcPct val="0"/>
              </a:spcAft>
            </a:pPr>
            <a:r>
              <a:rPr lang="en-US" i="1" dirty="0" smtClean="0">
                <a:latin typeface="+mj-lt"/>
                <a:cs typeface="Times New Roman" pitchFamily="18" charset="0"/>
              </a:rPr>
              <a:t>Quality Texas Examiner</a:t>
            </a:r>
            <a:endParaRPr lang="en-US" i="1" dirty="0" smtClean="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a:lstStyle/>
          <a:p>
            <a:r>
              <a:rPr lang="en-US" dirty="0" smtClean="0"/>
              <a:t>Category by Category</a:t>
            </a:r>
            <a:endParaRPr lang="en-US" dirty="0"/>
          </a:p>
        </p:txBody>
      </p:sp>
      <p:sp>
        <p:nvSpPr>
          <p:cNvPr id="3" name="Content Placeholder 2"/>
          <p:cNvSpPr>
            <a:spLocks noGrp="1"/>
          </p:cNvSpPr>
          <p:nvPr>
            <p:ph idx="1"/>
          </p:nvPr>
        </p:nvSpPr>
        <p:spPr>
          <a:xfrm>
            <a:off x="228600" y="1447800"/>
            <a:ext cx="8686800" cy="4114800"/>
          </a:xfrm>
        </p:spPr>
        <p:txBody>
          <a:bodyPr/>
          <a:lstStyle/>
          <a:p>
            <a:r>
              <a:rPr lang="en-US" sz="2000" dirty="0" smtClean="0"/>
              <a:t>PROCESS</a:t>
            </a:r>
          </a:p>
          <a:p>
            <a:r>
              <a:rPr lang="en-US" sz="2000" dirty="0" smtClean="0"/>
              <a:t>Process design</a:t>
            </a:r>
          </a:p>
          <a:p>
            <a:pPr lvl="1"/>
            <a:r>
              <a:rPr lang="en-US" sz="2000" dirty="0" smtClean="0"/>
              <a:t>“</a:t>
            </a:r>
            <a:r>
              <a:rPr lang="en-US" sz="2000" dirty="0" err="1" smtClean="0"/>
              <a:t>Baldrige</a:t>
            </a:r>
            <a:r>
              <a:rPr lang="en-US" sz="2000" dirty="0" smtClean="0"/>
              <a:t> taught </a:t>
            </a:r>
            <a:r>
              <a:rPr lang="en-US" sz="2000" dirty="0" smtClean="0"/>
              <a:t>me that to achieve a challenging goal one must improve </a:t>
            </a:r>
            <a:r>
              <a:rPr lang="en-US" sz="2000" dirty="0" smtClean="0"/>
              <a:t>process.”</a:t>
            </a:r>
          </a:p>
          <a:p>
            <a:pPr lvl="1"/>
            <a:r>
              <a:rPr lang="en-US" sz="2000" dirty="0" smtClean="0"/>
              <a:t>“To improve processes, you must have process users in the room with leadership </a:t>
            </a:r>
            <a:r>
              <a:rPr lang="en-US" sz="2000" dirty="0" smtClean="0"/>
              <a:t>support”</a:t>
            </a:r>
          </a:p>
          <a:p>
            <a:r>
              <a:rPr lang="en-US" sz="2000" dirty="0" smtClean="0"/>
              <a:t>PI methodology</a:t>
            </a:r>
          </a:p>
          <a:p>
            <a:pPr lvl="1"/>
            <a:r>
              <a:rPr lang="en-US" sz="2000" dirty="0" smtClean="0"/>
              <a:t>PIE/PDCA</a:t>
            </a:r>
          </a:p>
          <a:p>
            <a:pPr lvl="1"/>
            <a:r>
              <a:rPr lang="en-US" sz="2000" dirty="0" smtClean="0"/>
              <a:t>LEAN</a:t>
            </a:r>
          </a:p>
          <a:p>
            <a:pPr lvl="1"/>
            <a:r>
              <a:rPr lang="en-US" sz="2000" dirty="0" smtClean="0"/>
              <a:t>Reliability </a:t>
            </a:r>
            <a:r>
              <a:rPr lang="en-US" sz="2000" dirty="0" smtClean="0"/>
              <a:t>Science</a:t>
            </a:r>
          </a:p>
          <a:p>
            <a:pPr lvl="1"/>
            <a:r>
              <a:rPr lang="en-US" sz="2000" dirty="0" smtClean="0"/>
              <a:t>“</a:t>
            </a:r>
            <a:r>
              <a:rPr lang="en-US" sz="2000" dirty="0" err="1" smtClean="0"/>
              <a:t>Baldrige</a:t>
            </a:r>
            <a:r>
              <a:rPr lang="en-US" sz="2000" dirty="0" smtClean="0"/>
              <a:t> </a:t>
            </a:r>
            <a:r>
              <a:rPr lang="en-US" sz="2000" dirty="0" smtClean="0"/>
              <a:t>and </a:t>
            </a:r>
            <a:r>
              <a:rPr lang="en-US" sz="2000" dirty="0" err="1" smtClean="0"/>
              <a:t>Studer</a:t>
            </a:r>
            <a:r>
              <a:rPr lang="en-US" sz="2000" dirty="0" smtClean="0"/>
              <a:t> together helped all of us to realize Healthcare is a lifelong learning process, as Sister Gretchen would say there is no end to getting better</a:t>
            </a:r>
            <a:r>
              <a:rPr lang="en-US" sz="2000" dirty="0" smtClean="0"/>
              <a:t>.”</a:t>
            </a:r>
            <a:endParaRPr lang="en-US" sz="2000" dirty="0" smtClean="0"/>
          </a:p>
          <a:p>
            <a:pPr lvl="1"/>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32 out of 105</a:t>
            </a:r>
          </a:p>
          <a:p>
            <a:pPr lvl="1"/>
            <a:r>
              <a:rPr lang="en-US" dirty="0" smtClean="0"/>
              <a:t>Top </a:t>
            </a:r>
            <a:r>
              <a:rPr lang="en-US" dirty="0" err="1" smtClean="0"/>
              <a:t>decile</a:t>
            </a:r>
            <a:endParaRPr lang="en-US" dirty="0" smtClean="0"/>
          </a:p>
          <a:p>
            <a:pPr lvl="1"/>
            <a:r>
              <a:rPr lang="en-US" dirty="0" err="1" smtClean="0"/>
              <a:t>Baldrige</a:t>
            </a:r>
            <a:r>
              <a:rPr lang="en-US" dirty="0" smtClean="0"/>
              <a:t> award winners</a:t>
            </a:r>
          </a:p>
          <a:p>
            <a:r>
              <a:rPr lang="en-US" dirty="0" smtClean="0"/>
              <a:t>Sustainment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 xmlns:p14="http://schemas.microsoft.com/office/powerpoint/2010/main" val="2651262129"/>
              </p:ext>
            </p:extLst>
          </p:nvPr>
        </p:nvGraphicFramePr>
        <p:xfrm>
          <a:off x="0" y="449036"/>
          <a:ext cx="9143999" cy="57231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725420433"/>
              </p:ext>
            </p:extLst>
          </p:nvPr>
        </p:nvGraphicFramePr>
        <p:xfrm>
          <a:off x="76200" y="914400"/>
          <a:ext cx="88392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hart 2"/>
          <p:cNvPicPr>
            <a:picLocks noChangeArrowheads="1"/>
          </p:cNvPicPr>
          <p:nvPr/>
        </p:nvPicPr>
        <p:blipFill>
          <a:blip r:embed="rId2" cstate="print"/>
          <a:srcRect b="-53"/>
          <a:stretch>
            <a:fillRect/>
          </a:stretch>
        </p:blipFill>
        <p:spPr bwMode="auto">
          <a:xfrm>
            <a:off x="1219200" y="762000"/>
            <a:ext cx="7239000" cy="4648200"/>
          </a:xfrm>
          <a:prstGeom prst="rect">
            <a:avLst/>
          </a:prstGeom>
          <a:solidFill>
            <a:srgbClr val="FFFFFF"/>
          </a:solid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xmlns="" val="823408260"/>
              </p:ext>
            </p:extLst>
          </p:nvPr>
        </p:nvGraphicFramePr>
        <p:xfrm>
          <a:off x="0" y="0"/>
          <a:ext cx="8915400" cy="594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286000" y="1524000"/>
            <a:ext cx="1099981" cy="923330"/>
          </a:xfrm>
          <a:prstGeom prst="rect">
            <a:avLst/>
          </a:prstGeom>
          <a:noFill/>
        </p:spPr>
        <p:txBody>
          <a:bodyPr wrap="none" rtlCol="0">
            <a:spAutoFit/>
          </a:bodyPr>
          <a:lstStyle/>
          <a:p>
            <a:r>
              <a:rPr lang="en-US" b="1" dirty="0" smtClean="0"/>
              <a:t>2007-82%</a:t>
            </a:r>
          </a:p>
          <a:p>
            <a:r>
              <a:rPr lang="en-US" b="1" dirty="0" smtClean="0"/>
              <a:t>2008-83%</a:t>
            </a:r>
          </a:p>
          <a:p>
            <a:r>
              <a:rPr lang="en-US" b="1" dirty="0" smtClean="0"/>
              <a:t>2009-84%</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667000" y="4343400"/>
            <a:ext cx="1107996" cy="923330"/>
          </a:xfrm>
          <a:prstGeom prst="rect">
            <a:avLst/>
          </a:prstGeom>
          <a:noFill/>
        </p:spPr>
        <p:txBody>
          <a:bodyPr wrap="none" rtlCol="0">
            <a:spAutoFit/>
          </a:bodyPr>
          <a:lstStyle/>
          <a:p>
            <a:r>
              <a:rPr lang="en-US" b="1" dirty="0" smtClean="0"/>
              <a:t>2007-65%</a:t>
            </a:r>
          </a:p>
          <a:p>
            <a:r>
              <a:rPr lang="en-US" b="1" dirty="0" smtClean="0"/>
              <a:t>2008-82%</a:t>
            </a:r>
          </a:p>
          <a:p>
            <a:r>
              <a:rPr lang="en-US" b="1" dirty="0" smtClean="0"/>
              <a:t>2009-83%</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TextBox 2"/>
          <p:cNvSpPr txBox="1"/>
          <p:nvPr/>
        </p:nvSpPr>
        <p:spPr>
          <a:xfrm>
            <a:off x="2057400" y="4343400"/>
            <a:ext cx="1107996" cy="923330"/>
          </a:xfrm>
          <a:prstGeom prst="rect">
            <a:avLst/>
          </a:prstGeom>
          <a:noFill/>
        </p:spPr>
        <p:txBody>
          <a:bodyPr wrap="none" rtlCol="0">
            <a:spAutoFit/>
          </a:bodyPr>
          <a:lstStyle/>
          <a:p>
            <a:r>
              <a:rPr lang="en-US" b="1" dirty="0" smtClean="0"/>
              <a:t>2007-86%</a:t>
            </a:r>
          </a:p>
          <a:p>
            <a:r>
              <a:rPr lang="en-US" b="1" dirty="0" smtClean="0"/>
              <a:t>2008-92%</a:t>
            </a:r>
          </a:p>
          <a:p>
            <a:r>
              <a:rPr lang="en-US" b="1" dirty="0" smtClean="0"/>
              <a:t>2009-95%</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81000"/>
            <a:ext cx="3236784" cy="5909310"/>
          </a:xfrm>
          <a:prstGeom prst="rect">
            <a:avLst/>
          </a:prstGeom>
          <a:noFill/>
        </p:spPr>
        <p:txBody>
          <a:bodyPr wrap="none" rtlCol="0">
            <a:spAutoFit/>
          </a:bodyPr>
          <a:lstStyle/>
          <a:p>
            <a:pPr algn="ctr"/>
            <a:r>
              <a:rPr lang="en-US" i="1" dirty="0" smtClean="0">
                <a:latin typeface="+mj-lt"/>
              </a:rPr>
              <a:t>Beverly Welch, RN</a:t>
            </a:r>
          </a:p>
          <a:p>
            <a:pPr algn="ctr"/>
            <a:r>
              <a:rPr lang="en-US" i="1" dirty="0" smtClean="0">
                <a:latin typeface="+mj-lt"/>
              </a:rPr>
              <a:t>Director Emergency Services </a:t>
            </a:r>
          </a:p>
          <a:p>
            <a:pPr algn="ctr"/>
            <a:r>
              <a:rPr lang="en-US" i="1" dirty="0" smtClean="0">
                <a:latin typeface="+mj-lt"/>
              </a:rPr>
              <a:t>St Joseph </a:t>
            </a:r>
            <a:r>
              <a:rPr lang="en-US" i="1" dirty="0" smtClean="0">
                <a:latin typeface="+mj-lt"/>
              </a:rPr>
              <a:t>H</a:t>
            </a:r>
            <a:r>
              <a:rPr lang="en-US" i="1" dirty="0" smtClean="0">
                <a:latin typeface="+mj-lt"/>
              </a:rPr>
              <a:t>ealth System</a:t>
            </a:r>
          </a:p>
          <a:p>
            <a:pPr algn="ctr"/>
            <a:r>
              <a:rPr lang="en-US" i="1" dirty="0" smtClean="0">
                <a:latin typeface="+mj-lt"/>
              </a:rPr>
              <a:t>Category 3 team member</a:t>
            </a:r>
          </a:p>
          <a:p>
            <a:pPr algn="ctr"/>
            <a:endParaRPr lang="en-US" i="1" dirty="0" smtClean="0">
              <a:latin typeface="+mj-lt"/>
            </a:endParaRPr>
          </a:p>
          <a:p>
            <a:pPr algn="ctr"/>
            <a:r>
              <a:rPr lang="en-US" i="1" dirty="0" smtClean="0">
                <a:latin typeface="+mj-lt"/>
              </a:rPr>
              <a:t>Ed Lovas, RN</a:t>
            </a:r>
          </a:p>
          <a:p>
            <a:pPr algn="ctr"/>
            <a:r>
              <a:rPr lang="en-US" i="1" dirty="0" smtClean="0">
                <a:latin typeface="+mj-lt"/>
              </a:rPr>
              <a:t>Director Cardiac </a:t>
            </a:r>
            <a:r>
              <a:rPr lang="en-US" i="1" dirty="0" err="1" smtClean="0">
                <a:latin typeface="+mj-lt"/>
              </a:rPr>
              <a:t>C</a:t>
            </a:r>
            <a:r>
              <a:rPr lang="en-US" i="1" dirty="0" err="1" smtClean="0">
                <a:latin typeface="+mj-lt"/>
              </a:rPr>
              <a:t>ath</a:t>
            </a:r>
            <a:r>
              <a:rPr lang="en-US" i="1" dirty="0" smtClean="0">
                <a:latin typeface="+mj-lt"/>
              </a:rPr>
              <a:t> lab</a:t>
            </a:r>
          </a:p>
          <a:p>
            <a:pPr algn="ctr"/>
            <a:r>
              <a:rPr lang="en-US" i="1" dirty="0" smtClean="0">
                <a:latin typeface="+mj-lt"/>
              </a:rPr>
              <a:t>St Joseph </a:t>
            </a:r>
            <a:r>
              <a:rPr lang="en-US" i="1" dirty="0" smtClean="0">
                <a:latin typeface="+mj-lt"/>
              </a:rPr>
              <a:t>R</a:t>
            </a:r>
            <a:r>
              <a:rPr lang="en-US" i="1" dirty="0" smtClean="0">
                <a:latin typeface="+mj-lt"/>
              </a:rPr>
              <a:t>egional Hospital</a:t>
            </a:r>
          </a:p>
          <a:p>
            <a:pPr algn="ctr"/>
            <a:r>
              <a:rPr lang="en-US" i="1" dirty="0" smtClean="0">
                <a:latin typeface="+mj-lt"/>
              </a:rPr>
              <a:t>Quality </a:t>
            </a:r>
            <a:r>
              <a:rPr lang="en-US" i="1" dirty="0" smtClean="0">
                <a:latin typeface="+mj-lt"/>
              </a:rPr>
              <a:t>T</a:t>
            </a:r>
            <a:r>
              <a:rPr lang="en-US" i="1" dirty="0" smtClean="0">
                <a:latin typeface="+mj-lt"/>
              </a:rPr>
              <a:t>exas Examiner</a:t>
            </a:r>
          </a:p>
          <a:p>
            <a:pPr algn="ctr"/>
            <a:endParaRPr lang="en-US" i="1" dirty="0" smtClean="0">
              <a:latin typeface="+mj-lt"/>
            </a:endParaRPr>
          </a:p>
          <a:p>
            <a:pPr algn="ctr"/>
            <a:r>
              <a:rPr lang="en-US" i="1" dirty="0" smtClean="0">
                <a:latin typeface="+mj-lt"/>
              </a:rPr>
              <a:t>Kendall Turton</a:t>
            </a:r>
          </a:p>
          <a:p>
            <a:pPr algn="ctr"/>
            <a:r>
              <a:rPr lang="en-US" i="1" dirty="0" smtClean="0">
                <a:latin typeface="+mj-lt"/>
              </a:rPr>
              <a:t>HR Director</a:t>
            </a:r>
          </a:p>
          <a:p>
            <a:pPr algn="ctr"/>
            <a:r>
              <a:rPr lang="en-US" i="1" dirty="0" smtClean="0">
                <a:latin typeface="+mj-lt"/>
              </a:rPr>
              <a:t>St </a:t>
            </a:r>
            <a:r>
              <a:rPr lang="en-US" i="1" dirty="0" smtClean="0">
                <a:latin typeface="+mj-lt"/>
              </a:rPr>
              <a:t>J</a:t>
            </a:r>
            <a:r>
              <a:rPr lang="en-US" i="1" dirty="0" smtClean="0">
                <a:latin typeface="+mj-lt"/>
              </a:rPr>
              <a:t>oseph </a:t>
            </a:r>
            <a:r>
              <a:rPr lang="en-US" i="1" dirty="0" smtClean="0">
                <a:latin typeface="+mj-lt"/>
              </a:rPr>
              <a:t>H</a:t>
            </a:r>
            <a:r>
              <a:rPr lang="en-US" i="1" dirty="0" smtClean="0">
                <a:latin typeface="+mj-lt"/>
              </a:rPr>
              <a:t>ealth System</a:t>
            </a:r>
          </a:p>
          <a:p>
            <a:pPr algn="ctr"/>
            <a:r>
              <a:rPr lang="en-US" i="1" dirty="0" smtClean="0">
                <a:latin typeface="+mj-lt"/>
              </a:rPr>
              <a:t>Category 5 Co-lead</a:t>
            </a:r>
          </a:p>
          <a:p>
            <a:pPr algn="ctr"/>
            <a:r>
              <a:rPr lang="en-US" i="1" dirty="0" smtClean="0">
                <a:latin typeface="+mj-lt"/>
              </a:rPr>
              <a:t>Quality Texas Examiner</a:t>
            </a:r>
          </a:p>
          <a:p>
            <a:pPr algn="ctr"/>
            <a:endParaRPr lang="en-US" i="1" dirty="0" smtClean="0">
              <a:latin typeface="+mj-lt"/>
            </a:endParaRPr>
          </a:p>
          <a:p>
            <a:pPr algn="ctr"/>
            <a:r>
              <a:rPr lang="en-US" i="1" dirty="0" smtClean="0">
                <a:latin typeface="+mj-lt"/>
              </a:rPr>
              <a:t>Debbie Jewell</a:t>
            </a:r>
          </a:p>
          <a:p>
            <a:pPr algn="ctr"/>
            <a:r>
              <a:rPr lang="en-US" i="1" dirty="0" smtClean="0">
                <a:latin typeface="+mj-lt"/>
              </a:rPr>
              <a:t>Director Laboratory Services</a:t>
            </a:r>
          </a:p>
          <a:p>
            <a:pPr algn="ctr"/>
            <a:r>
              <a:rPr lang="en-US" i="1" dirty="0" smtClean="0">
                <a:latin typeface="+mj-lt"/>
              </a:rPr>
              <a:t>St Joseph </a:t>
            </a:r>
            <a:r>
              <a:rPr lang="en-US" i="1" dirty="0" smtClean="0">
                <a:latin typeface="+mj-lt"/>
              </a:rPr>
              <a:t>R</a:t>
            </a:r>
            <a:r>
              <a:rPr lang="en-US" i="1" dirty="0" smtClean="0">
                <a:latin typeface="+mj-lt"/>
              </a:rPr>
              <a:t>egional Hospital</a:t>
            </a:r>
          </a:p>
          <a:p>
            <a:pPr algn="ctr"/>
            <a:r>
              <a:rPr lang="en-US" i="1" dirty="0" smtClean="0">
                <a:latin typeface="+mj-lt"/>
              </a:rPr>
              <a:t>Category 4 team member</a:t>
            </a:r>
          </a:p>
          <a:p>
            <a:pPr algn="ctr"/>
            <a:endParaRPr lang="en-US" i="1" dirty="0" smtClean="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xmlns="" val="4035252671"/>
              </p:ext>
            </p:extLst>
          </p:nvPr>
        </p:nvGraphicFramePr>
        <p:xfrm>
          <a:off x="0" y="228599"/>
          <a:ext cx="9144000" cy="53340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891267" y="1061357"/>
          <a:ext cx="7361465" cy="473528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38922"/>
            <a:ext cx="9144000" cy="689692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xmlns="" val="2405695441"/>
              </p:ext>
            </p:extLst>
          </p:nvPr>
        </p:nvGraphicFramePr>
        <p:xfrm>
          <a:off x="76200" y="609600"/>
          <a:ext cx="87630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xmlns="" val="3369572353"/>
              </p:ext>
            </p:extLst>
          </p:nvPr>
        </p:nvGraphicFramePr>
        <p:xfrm>
          <a:off x="152400" y="1066800"/>
          <a:ext cx="91440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xmlns="" val="4212990073"/>
              </p:ext>
            </p:extLst>
          </p:nvPr>
        </p:nvGraphicFramePr>
        <p:xfrm>
          <a:off x="228600" y="1143000"/>
          <a:ext cx="8748712" cy="4286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xmlns="" val="312890213"/>
              </p:ext>
            </p:extLst>
          </p:nvPr>
        </p:nvGraphicFramePr>
        <p:xfrm>
          <a:off x="0" y="1295400"/>
          <a:ext cx="9144000" cy="4114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838200"/>
          </a:xfrm>
        </p:spPr>
        <p:txBody>
          <a:bodyPr/>
          <a:lstStyle/>
          <a:p>
            <a:r>
              <a:rPr lang="en-US" dirty="0" smtClean="0"/>
              <a:t>Results</a:t>
            </a:r>
            <a:endParaRPr lang="en-US" dirty="0"/>
          </a:p>
        </p:txBody>
      </p:sp>
      <p:sp>
        <p:nvSpPr>
          <p:cNvPr id="3" name="Content Placeholder 2"/>
          <p:cNvSpPr>
            <a:spLocks noGrp="1"/>
          </p:cNvSpPr>
          <p:nvPr>
            <p:ph idx="1"/>
          </p:nvPr>
        </p:nvSpPr>
        <p:spPr>
          <a:xfrm>
            <a:off x="304800" y="1447800"/>
            <a:ext cx="8229600" cy="4221163"/>
          </a:xfrm>
        </p:spPr>
        <p:txBody>
          <a:bodyPr/>
          <a:lstStyle/>
          <a:p>
            <a:pPr>
              <a:buNone/>
            </a:pPr>
            <a:r>
              <a:rPr lang="en-US" dirty="0" smtClean="0"/>
              <a:t>Health Grades Five Star Rated </a:t>
            </a:r>
          </a:p>
          <a:p>
            <a:pPr lvl="1"/>
            <a:r>
              <a:rPr lang="en-US" sz="2400" dirty="0" smtClean="0"/>
              <a:t>Total Knee Replacement (2008-2012)</a:t>
            </a:r>
          </a:p>
          <a:p>
            <a:pPr lvl="1"/>
            <a:r>
              <a:rPr lang="en-US" sz="2400" dirty="0" smtClean="0"/>
              <a:t>Total Hip Replacement (2011-2012)</a:t>
            </a:r>
          </a:p>
          <a:p>
            <a:pPr lvl="1"/>
            <a:r>
              <a:rPr lang="en-US" sz="2400" dirty="0" smtClean="0"/>
              <a:t>Hip Fracture Repair (2011-2012)</a:t>
            </a:r>
          </a:p>
          <a:p>
            <a:pPr lvl="1"/>
            <a:r>
              <a:rPr lang="en-US" sz="2400" dirty="0" smtClean="0"/>
              <a:t>Back and Neck Surgery (except Fusion) (2006-2012)</a:t>
            </a:r>
          </a:p>
          <a:p>
            <a:pPr lvl="1"/>
            <a:r>
              <a:rPr lang="en-US" sz="2400" dirty="0" smtClean="0"/>
              <a:t>Back and Neck Surgery (Fusion) (2009-2012)</a:t>
            </a:r>
          </a:p>
          <a:p>
            <a:pPr lvl="1"/>
            <a:r>
              <a:rPr lang="en-US" sz="2400" dirty="0" smtClean="0"/>
              <a:t>Treatment of Stroke (2012)</a:t>
            </a:r>
          </a:p>
          <a:p>
            <a:pPr lvl="1"/>
            <a:r>
              <a:rPr lang="en-US" sz="2400" dirty="0" smtClean="0"/>
              <a:t>Treatment of Pneumonia (2012)</a:t>
            </a:r>
          </a:p>
          <a:p>
            <a:pPr lvl="1"/>
            <a:r>
              <a:rPr lang="en-US" sz="2400" dirty="0" smtClean="0"/>
              <a:t>Carotid Surgery (2007-2012)</a:t>
            </a:r>
          </a:p>
          <a:p>
            <a:pPr>
              <a:buNone/>
            </a:pPr>
            <a:r>
              <a:rPr lang="en-US" dirty="0" smtClean="0"/>
              <a:t> </a:t>
            </a:r>
            <a:endParaRPr lang="en-US" sz="2400" dirty="0" smtClean="0"/>
          </a:p>
          <a:p>
            <a:pPr lvl="1"/>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Results</a:t>
            </a:r>
            <a:endParaRPr lang="en-US" dirty="0"/>
          </a:p>
        </p:txBody>
      </p:sp>
      <p:sp>
        <p:nvSpPr>
          <p:cNvPr id="3" name="Content Placeholder 2"/>
          <p:cNvSpPr>
            <a:spLocks noGrp="1"/>
          </p:cNvSpPr>
          <p:nvPr>
            <p:ph idx="1"/>
          </p:nvPr>
        </p:nvSpPr>
        <p:spPr>
          <a:xfrm>
            <a:off x="457200" y="1219200"/>
            <a:ext cx="8229600" cy="4724400"/>
          </a:xfrm>
        </p:spPr>
        <p:txBody>
          <a:bodyPr/>
          <a:lstStyle/>
          <a:p>
            <a:pPr>
              <a:buNone/>
            </a:pPr>
            <a:r>
              <a:rPr lang="en-US" dirty="0" smtClean="0"/>
              <a:t>Health Grades State and National Rankings</a:t>
            </a:r>
          </a:p>
          <a:p>
            <a:pPr lvl="1"/>
            <a:r>
              <a:rPr lang="en-US" sz="2000" dirty="0" smtClean="0"/>
              <a:t>Ranked #1 in Texas for Overall Orthopedic Services (2011-2012)</a:t>
            </a:r>
          </a:p>
          <a:p>
            <a:pPr lvl="1"/>
            <a:r>
              <a:rPr lang="en-US" sz="2000" dirty="0" smtClean="0"/>
              <a:t>Ranked among America’s 100 Best Hospitals for Overall Orthopedic Services (2012)</a:t>
            </a:r>
          </a:p>
          <a:p>
            <a:pPr lvl="1"/>
            <a:r>
              <a:rPr lang="en-US" sz="2000" dirty="0" smtClean="0"/>
              <a:t>Ranked #7 in Texas for Joint Replacement (2012)</a:t>
            </a:r>
          </a:p>
          <a:p>
            <a:pPr lvl="1"/>
            <a:r>
              <a:rPr lang="en-US" sz="2000" dirty="0" smtClean="0"/>
              <a:t>Ranked among America’s 100 Best Hospitals for Joint Replacement (2012)</a:t>
            </a:r>
          </a:p>
          <a:p>
            <a:pPr lvl="1"/>
            <a:r>
              <a:rPr lang="en-US" sz="2000" dirty="0" smtClean="0"/>
              <a:t>Ranked #5 in Texas for Spine Surgery (2012)</a:t>
            </a:r>
          </a:p>
          <a:p>
            <a:pPr lvl="1"/>
            <a:r>
              <a:rPr lang="en-US" sz="2000" dirty="0" smtClean="0"/>
              <a:t>Ranked among America’s 100 Best Hospitals for Joint Replacement (2012)</a:t>
            </a:r>
          </a:p>
          <a:p>
            <a:pPr lvl="1"/>
            <a:r>
              <a:rPr lang="en-US" sz="2000" dirty="0" smtClean="0"/>
              <a:t>Ranked among the Top 10% in the Nation for Treatment of Stroke (2012)</a:t>
            </a:r>
          </a:p>
          <a:p>
            <a:pPr lvl="1"/>
            <a:r>
              <a:rPr lang="en-US" sz="2000" dirty="0" smtClean="0"/>
              <a:t>Outstanding Patient Experience Award- top 10% (2009-2012)</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609600"/>
          </a:xfrm>
        </p:spPr>
        <p:txBody>
          <a:bodyPr/>
          <a:lstStyle/>
          <a:p>
            <a:r>
              <a:rPr lang="en-US" dirty="0" smtClean="0"/>
              <a:t>SJHS</a:t>
            </a:r>
            <a:endParaRPr lang="en-US" dirty="0"/>
          </a:p>
        </p:txBody>
      </p:sp>
      <p:sp>
        <p:nvSpPr>
          <p:cNvPr id="3" name="Content Placeholder 2"/>
          <p:cNvSpPr>
            <a:spLocks noGrp="1"/>
          </p:cNvSpPr>
          <p:nvPr>
            <p:ph idx="1"/>
          </p:nvPr>
        </p:nvSpPr>
        <p:spPr>
          <a:xfrm>
            <a:off x="381000" y="1219200"/>
            <a:ext cx="8229600" cy="4343400"/>
          </a:xfrm>
        </p:spPr>
        <p:txBody>
          <a:bodyPr/>
          <a:lstStyle/>
          <a:p>
            <a:r>
              <a:rPr lang="en-US" sz="2400" dirty="0" smtClean="0"/>
              <a:t>7+ county service area</a:t>
            </a:r>
          </a:p>
          <a:p>
            <a:pPr lvl="1"/>
            <a:r>
              <a:rPr lang="en-US" sz="2000" dirty="0" smtClean="0"/>
              <a:t>350,000 population</a:t>
            </a:r>
          </a:p>
          <a:p>
            <a:r>
              <a:rPr lang="en-US" sz="2400" dirty="0" smtClean="0"/>
              <a:t>Acute care-</a:t>
            </a:r>
          </a:p>
          <a:p>
            <a:pPr lvl="1"/>
            <a:r>
              <a:rPr lang="en-US" sz="2400" dirty="0" smtClean="0"/>
              <a:t>275 bed flagship</a:t>
            </a:r>
          </a:p>
          <a:p>
            <a:pPr lvl="1"/>
            <a:r>
              <a:rPr lang="en-US" sz="2400" dirty="0" smtClean="0"/>
              <a:t>3 critical access 25 beds each</a:t>
            </a:r>
          </a:p>
          <a:p>
            <a:r>
              <a:rPr lang="en-US" sz="2400" dirty="0" smtClean="0"/>
              <a:t>Long Term Care</a:t>
            </a:r>
          </a:p>
          <a:p>
            <a:pPr lvl="1"/>
            <a:r>
              <a:rPr lang="en-US" sz="2400" dirty="0" smtClean="0"/>
              <a:t>2 locations-230 beds</a:t>
            </a:r>
          </a:p>
          <a:p>
            <a:r>
              <a:rPr lang="en-US" sz="2400" dirty="0" smtClean="0"/>
              <a:t>Ambulatory care</a:t>
            </a:r>
          </a:p>
          <a:p>
            <a:pPr lvl="1"/>
            <a:r>
              <a:rPr lang="en-US" sz="2400" dirty="0" smtClean="0"/>
              <a:t>55 employed physicians</a:t>
            </a:r>
          </a:p>
          <a:p>
            <a:pPr lvl="1"/>
            <a:r>
              <a:rPr lang="en-US" sz="2400" dirty="0" smtClean="0"/>
              <a:t>18 locations</a:t>
            </a:r>
          </a:p>
          <a:p>
            <a:r>
              <a:rPr lang="en-US" sz="2400" dirty="0" smtClean="0"/>
              <a:t>2600 employees</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228600" y="1676400"/>
            <a:ext cx="8686800" cy="4114800"/>
          </a:xfrm>
        </p:spPr>
        <p:txBody>
          <a:bodyPr/>
          <a:lstStyle/>
          <a:p>
            <a:r>
              <a:rPr lang="en-US" dirty="0" smtClean="0"/>
              <a:t>Stroke AHA GWTG</a:t>
            </a:r>
          </a:p>
          <a:p>
            <a:pPr lvl="1"/>
            <a:r>
              <a:rPr lang="en-US" dirty="0" smtClean="0"/>
              <a:t>Bronze Performance Award 2010</a:t>
            </a:r>
            <a:endParaRPr lang="en-US" sz="3600" dirty="0" smtClean="0"/>
          </a:p>
          <a:p>
            <a:pPr lvl="1"/>
            <a:r>
              <a:rPr lang="en-US" dirty="0" smtClean="0"/>
              <a:t>Silver Performance Award 2010</a:t>
            </a:r>
            <a:endParaRPr lang="en-US" sz="3600" dirty="0" smtClean="0"/>
          </a:p>
          <a:p>
            <a:pPr lvl="1"/>
            <a:r>
              <a:rPr lang="en-US" dirty="0" smtClean="0"/>
              <a:t>Gold PLUS Performance Award </a:t>
            </a:r>
            <a:r>
              <a:rPr lang="en-US" dirty="0" smtClean="0"/>
              <a:t>2011, 2012</a:t>
            </a:r>
            <a:endParaRPr lang="en-US" dirty="0" smtClean="0"/>
          </a:p>
          <a:p>
            <a:r>
              <a:rPr lang="en-US" dirty="0" smtClean="0"/>
              <a:t>AMI AHA GWTG</a:t>
            </a:r>
          </a:p>
          <a:p>
            <a:pPr lvl="1"/>
            <a:r>
              <a:rPr lang="en-US" dirty="0" smtClean="0"/>
              <a:t>Silver Performance Award 2011</a:t>
            </a:r>
            <a:endParaRPr lang="en-US" sz="3600" dirty="0" smtClean="0"/>
          </a:p>
          <a:p>
            <a:pPr lvl="1"/>
            <a:r>
              <a:rPr lang="en-US" dirty="0" smtClean="0"/>
              <a:t>Gold Performance Award 2012</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838200"/>
          </a:xfrm>
        </p:spPr>
        <p:txBody>
          <a:bodyPr/>
          <a:lstStyle/>
          <a:p>
            <a:r>
              <a:rPr lang="en-US" dirty="0" smtClean="0"/>
              <a:t>What about the Docs?</a:t>
            </a:r>
            <a:endParaRPr lang="en-US" dirty="0"/>
          </a:p>
        </p:txBody>
      </p:sp>
      <p:sp>
        <p:nvSpPr>
          <p:cNvPr id="3" name="Content Placeholder 2"/>
          <p:cNvSpPr>
            <a:spLocks noGrp="1"/>
          </p:cNvSpPr>
          <p:nvPr>
            <p:ph idx="1"/>
          </p:nvPr>
        </p:nvSpPr>
        <p:spPr>
          <a:xfrm>
            <a:off x="457200" y="1828800"/>
            <a:ext cx="8077200" cy="4221163"/>
          </a:xfrm>
        </p:spPr>
        <p:txBody>
          <a:bodyPr/>
          <a:lstStyle/>
          <a:p>
            <a:r>
              <a:rPr lang="en-US" dirty="0" smtClean="0"/>
              <a:t>Need to know the goal-top </a:t>
            </a:r>
            <a:r>
              <a:rPr lang="en-US" dirty="0" err="1" smtClean="0"/>
              <a:t>decile</a:t>
            </a:r>
            <a:r>
              <a:rPr lang="en-US" dirty="0" smtClean="0"/>
              <a:t> performance</a:t>
            </a:r>
          </a:p>
          <a:p>
            <a:r>
              <a:rPr lang="en-US" dirty="0" smtClean="0"/>
              <a:t>Focus on evidence based practice and </a:t>
            </a:r>
            <a:r>
              <a:rPr lang="en-US" dirty="0" smtClean="0"/>
              <a:t>service (</a:t>
            </a:r>
            <a:r>
              <a:rPr lang="en-US" dirty="0" smtClean="0"/>
              <a:t>AIDET) </a:t>
            </a:r>
            <a:endParaRPr lang="en-US" dirty="0" smtClean="0"/>
          </a:p>
          <a:p>
            <a:r>
              <a:rPr lang="en-US" dirty="0" smtClean="0"/>
              <a:t>Keep informed of progress</a:t>
            </a:r>
          </a:p>
          <a:p>
            <a:r>
              <a:rPr lang="en-US" dirty="0" smtClean="0"/>
              <a:t>Make it easy to do the right </a:t>
            </a:r>
            <a:r>
              <a:rPr lang="en-US" dirty="0" smtClean="0"/>
              <a:t>thing</a:t>
            </a:r>
          </a:p>
          <a:p>
            <a:r>
              <a:rPr lang="en-US" dirty="0" smtClean="0"/>
              <a:t>More </a:t>
            </a:r>
            <a:r>
              <a:rPr lang="en-US" dirty="0" smtClean="0"/>
              <a:t>than 100 hours of physician </a:t>
            </a:r>
            <a:r>
              <a:rPr lang="en-US" dirty="0" smtClean="0"/>
              <a:t>participation </a:t>
            </a:r>
            <a:r>
              <a:rPr lang="en-US" dirty="0" smtClean="0"/>
              <a:t>in PI activities for 2013 to date</a:t>
            </a:r>
          </a:p>
          <a:p>
            <a:endParaRPr lang="en-US"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Content Placeholder 2"/>
          <p:cNvSpPr>
            <a:spLocks noGrp="1"/>
          </p:cNvSpPr>
          <p:nvPr>
            <p:ph idx="1"/>
          </p:nvPr>
        </p:nvSpPr>
        <p:spPr>
          <a:xfrm>
            <a:off x="381000" y="1600200"/>
            <a:ext cx="8229600" cy="4495800"/>
          </a:xfrm>
        </p:spPr>
        <p:txBody>
          <a:bodyPr/>
          <a:lstStyle/>
          <a:p>
            <a:r>
              <a:rPr lang="en-US" sz="2800" dirty="0" smtClean="0"/>
              <a:t>Don’t wait until your ready</a:t>
            </a:r>
          </a:p>
          <a:p>
            <a:r>
              <a:rPr lang="en-US" sz="2800" dirty="0" smtClean="0"/>
              <a:t>It takes longer than you think</a:t>
            </a:r>
          </a:p>
          <a:p>
            <a:r>
              <a:rPr lang="en-US" sz="2800" dirty="0" smtClean="0"/>
              <a:t>Requires leadership passion for excellence</a:t>
            </a:r>
          </a:p>
          <a:p>
            <a:r>
              <a:rPr lang="en-US" sz="2800" dirty="0" smtClean="0"/>
              <a:t>You don’t know what you don’t know until someone tells you</a:t>
            </a:r>
          </a:p>
          <a:p>
            <a:r>
              <a:rPr lang="en-US" sz="2800" dirty="0" smtClean="0"/>
              <a:t>Develop internal expertise</a:t>
            </a:r>
          </a:p>
          <a:p>
            <a:r>
              <a:rPr lang="en-US" sz="2800" dirty="0" smtClean="0"/>
              <a:t>Forget the award-it’s the reward that’s important</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Content Placeholder 2"/>
          <p:cNvSpPr>
            <a:spLocks noGrp="1"/>
          </p:cNvSpPr>
          <p:nvPr>
            <p:ph idx="1"/>
          </p:nvPr>
        </p:nvSpPr>
        <p:spPr>
          <a:xfrm>
            <a:off x="228600" y="1752600"/>
            <a:ext cx="8686800" cy="4114800"/>
          </a:xfrm>
        </p:spPr>
        <p:txBody>
          <a:bodyPr/>
          <a:lstStyle/>
          <a:p>
            <a:r>
              <a:rPr lang="en-US" dirty="0" smtClean="0"/>
              <a:t>“We </a:t>
            </a:r>
            <a:r>
              <a:rPr lang="en-US" dirty="0" smtClean="0"/>
              <a:t>learned how difficult it was to drive change to the front line and sustain </a:t>
            </a:r>
            <a:r>
              <a:rPr lang="en-US" dirty="0" smtClean="0"/>
              <a:t>it”</a:t>
            </a:r>
            <a:endParaRPr lang="en-US" dirty="0" smtClean="0"/>
          </a:p>
          <a:p>
            <a:r>
              <a:rPr lang="en-US" dirty="0" smtClean="0"/>
              <a:t>“helped </a:t>
            </a:r>
            <a:r>
              <a:rPr lang="en-US" dirty="0" smtClean="0"/>
              <a:t>focus us on how we made improvements that reached from top to bottom in the </a:t>
            </a:r>
            <a:r>
              <a:rPr lang="en-US" dirty="0" smtClean="0"/>
              <a:t>organization”</a:t>
            </a:r>
          </a:p>
          <a:p>
            <a:r>
              <a:rPr lang="en-US" dirty="0" smtClean="0"/>
              <a:t>“It </a:t>
            </a:r>
            <a:r>
              <a:rPr lang="en-US" dirty="0" smtClean="0"/>
              <a:t>identified and developed leaders in the </a:t>
            </a:r>
            <a:r>
              <a:rPr lang="en-US" dirty="0" smtClean="0"/>
              <a:t>organization”</a:t>
            </a:r>
          </a:p>
          <a:p>
            <a:r>
              <a:rPr lang="en-US" dirty="0" smtClean="0"/>
              <a:t>“without </a:t>
            </a:r>
            <a:r>
              <a:rPr lang="en-US" dirty="0" smtClean="0"/>
              <a:t>top leadership buy-in, it was near impossible to make progress </a:t>
            </a:r>
            <a:r>
              <a:rPr lang="en-US" dirty="0" smtClean="0"/>
              <a:t>with </a:t>
            </a:r>
            <a:r>
              <a:rPr lang="en-US" dirty="0" err="1" smtClean="0"/>
              <a:t>Baldrige</a:t>
            </a:r>
            <a:r>
              <a:rPr lang="en-US" dirty="0" smtClean="0"/>
              <a:t>”</a:t>
            </a:r>
          </a:p>
          <a:p>
            <a:r>
              <a:rPr lang="en-US" dirty="0" smtClean="0"/>
              <a:t>“We realized the rich resource we had in our people”</a:t>
            </a:r>
          </a:p>
          <a:p>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Quotes</a:t>
            </a:r>
            <a:endParaRPr lang="en-US" dirty="0"/>
          </a:p>
        </p:txBody>
      </p:sp>
      <p:sp>
        <p:nvSpPr>
          <p:cNvPr id="3" name="Content Placeholder 2"/>
          <p:cNvSpPr>
            <a:spLocks noGrp="1"/>
          </p:cNvSpPr>
          <p:nvPr>
            <p:ph idx="1"/>
          </p:nvPr>
        </p:nvSpPr>
        <p:spPr/>
        <p:txBody>
          <a:bodyPr/>
          <a:lstStyle/>
          <a:p>
            <a:r>
              <a:rPr lang="en-US" sz="2400" dirty="0" smtClean="0"/>
              <a:t>“</a:t>
            </a:r>
            <a:r>
              <a:rPr lang="en-US" sz="2400" dirty="0" err="1" smtClean="0"/>
              <a:t>Baldridge</a:t>
            </a:r>
            <a:r>
              <a:rPr lang="en-US" sz="2400" dirty="0" smtClean="0"/>
              <a:t> </a:t>
            </a:r>
            <a:r>
              <a:rPr lang="en-US" sz="2400" dirty="0" smtClean="0"/>
              <a:t>gave us a sense of purpose and an organized structure within which to work. Additionally, our accomplishments in meeting </a:t>
            </a:r>
            <a:r>
              <a:rPr lang="en-US" sz="2400" dirty="0" err="1" smtClean="0"/>
              <a:t>Baldridge</a:t>
            </a:r>
            <a:r>
              <a:rPr lang="en-US" sz="2400" dirty="0" smtClean="0"/>
              <a:t> criteria and in being recognized by </a:t>
            </a:r>
            <a:r>
              <a:rPr lang="en-US" sz="2400" dirty="0" err="1" smtClean="0"/>
              <a:t>Baldridge</a:t>
            </a:r>
            <a:r>
              <a:rPr lang="en-US" sz="2400" dirty="0" smtClean="0"/>
              <a:t> gave me a great sense of pride</a:t>
            </a:r>
            <a:r>
              <a:rPr lang="en-US" sz="2400" dirty="0" smtClean="0"/>
              <a:t>!”</a:t>
            </a:r>
          </a:p>
          <a:p>
            <a:r>
              <a:rPr lang="en-US" sz="2400" dirty="0" smtClean="0"/>
              <a:t>“It </a:t>
            </a:r>
            <a:r>
              <a:rPr lang="en-US" sz="2400" dirty="0" smtClean="0"/>
              <a:t>taught us to look at ourselves, the organization, the role we play in the organization, the role the organization plays in the community, and it fostered an environment that lead to maturation and growth of a myriad of process improvement initiatives that made us a better organization</a:t>
            </a:r>
            <a:r>
              <a:rPr lang="en-US" sz="2400" dirty="0" smtClean="0"/>
              <a:t>.”  </a:t>
            </a:r>
            <a:endParaRPr lang="en-US" sz="2400"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154198"/>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Consolas" pitchFamily="49" charset="0"/>
                <a:ea typeface="Calibri" pitchFamily="34" charset="0"/>
                <a:cs typeface="Times New Roman" pitchFamily="18" charset="0"/>
              </a:rPr>
              <a:t>“It really was all about the journey - working as a team to connect the dots in all of the categories.</a:t>
            </a:r>
            <a:endParaRPr kumimoji="0" lang="en-US" sz="2400" b="0" i="1"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pPr>
            <a:r>
              <a:rPr kumimoji="0" lang="en-US" sz="2400" b="0" i="1" u="none" strike="noStrike" cap="none" normalizeH="0" baseline="0" dirty="0" smtClean="0">
                <a:ln>
                  <a:noFill/>
                </a:ln>
                <a:solidFill>
                  <a:schemeClr val="tx1"/>
                </a:solidFill>
                <a:effectLst/>
                <a:latin typeface="Consolas" pitchFamily="49" charset="0"/>
                <a:ea typeface="Calibri" pitchFamily="34" charset="0"/>
                <a:cs typeface="Times New Roman" pitchFamily="18" charset="0"/>
              </a:rPr>
              <a:t>It connected us and </a:t>
            </a:r>
            <a:r>
              <a:rPr lang="en-US" sz="2400" i="1" dirty="0" smtClean="0">
                <a:latin typeface="Consolas" pitchFamily="49" charset="0"/>
                <a:ea typeface="Calibri" pitchFamily="34" charset="0"/>
                <a:cs typeface="Times New Roman" pitchFamily="18" charset="0"/>
              </a:rPr>
              <a:t>our </a:t>
            </a:r>
            <a:r>
              <a:rPr lang="en-US" sz="2400" i="1" dirty="0" smtClean="0">
                <a:latin typeface="Consolas" pitchFamily="49" charset="0"/>
                <a:ea typeface="Calibri" pitchFamily="34" charset="0"/>
                <a:cs typeface="Times New Roman" pitchFamily="18" charset="0"/>
              </a:rPr>
              <a:t>work </a:t>
            </a:r>
            <a:r>
              <a:rPr kumimoji="0" lang="en-US" sz="2400" b="0" i="1" u="none" strike="noStrike" cap="none" normalizeH="0" baseline="0" dirty="0" smtClean="0">
                <a:ln>
                  <a:noFill/>
                </a:ln>
                <a:solidFill>
                  <a:schemeClr val="tx1"/>
                </a:solidFill>
                <a:effectLst/>
                <a:latin typeface="Consolas" pitchFamily="49" charset="0"/>
                <a:ea typeface="Calibri" pitchFamily="34" charset="0"/>
                <a:cs typeface="Times New Roman" pitchFamily="18" charset="0"/>
              </a:rPr>
              <a:t>to our mission and values.”</a:t>
            </a:r>
          </a:p>
          <a:p>
            <a:pPr lvl="0" algn="ctr" eaLnBrk="0" fontAlgn="base" hangingPunct="0">
              <a:spcBef>
                <a:spcPct val="0"/>
              </a:spcBef>
              <a:spcAft>
                <a:spcPct val="0"/>
              </a:spcAft>
            </a:pPr>
            <a:endParaRPr lang="en-US" sz="2400" i="1" dirty="0" smtClean="0">
              <a:latin typeface="Consolas" pitchFamily="49"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8686800" cy="1143000"/>
          </a:xfrm>
        </p:spPr>
        <p:txBody>
          <a:bodyPr/>
          <a:lstStyle/>
          <a:p>
            <a:r>
              <a:rPr lang="en-US" dirty="0" smtClean="0"/>
              <a:t>Questions?</a:t>
            </a:r>
            <a:br>
              <a:rPr lang="en-US" dirty="0" smtClean="0"/>
            </a:br>
            <a:r>
              <a:rPr lang="en-US" dirty="0" smtClean="0"/>
              <a:t/>
            </a:r>
            <a:br>
              <a:rPr lang="en-US" dirty="0" smtClean="0"/>
            </a:br>
            <a:r>
              <a:rPr lang="en-US" dirty="0" smtClean="0"/>
              <a:t/>
            </a:r>
            <a:br>
              <a:rPr lang="en-US" dirty="0" smtClean="0"/>
            </a:br>
            <a:r>
              <a:rPr lang="en-US" sz="2800" b="0" dirty="0" smtClean="0"/>
              <a:t>mmontgomery@st-joseph.org</a:t>
            </a:r>
            <a:endParaRPr lang="en-US" sz="2800"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We Were </a:t>
            </a:r>
            <a:br>
              <a:rPr lang="en-US" dirty="0" smtClean="0"/>
            </a:br>
            <a:r>
              <a:rPr lang="en-US" dirty="0" smtClean="0"/>
              <a:t>2003</a:t>
            </a:r>
            <a:endParaRPr lang="en-US" dirty="0"/>
          </a:p>
        </p:txBody>
      </p:sp>
      <p:sp>
        <p:nvSpPr>
          <p:cNvPr id="3" name="Content Placeholder 2"/>
          <p:cNvSpPr>
            <a:spLocks noGrp="1"/>
          </p:cNvSpPr>
          <p:nvPr>
            <p:ph idx="1"/>
          </p:nvPr>
        </p:nvSpPr>
        <p:spPr>
          <a:xfrm>
            <a:off x="457200" y="1981200"/>
            <a:ext cx="8229600" cy="4221163"/>
          </a:xfrm>
        </p:spPr>
        <p:txBody>
          <a:bodyPr/>
          <a:lstStyle/>
          <a:p>
            <a:r>
              <a:rPr lang="en-US" dirty="0" smtClean="0"/>
              <a:t>Average as average can be</a:t>
            </a:r>
          </a:p>
          <a:p>
            <a:r>
              <a:rPr lang="en-US" dirty="0" smtClean="0"/>
              <a:t>Stuck in a rut</a:t>
            </a:r>
          </a:p>
          <a:p>
            <a:r>
              <a:rPr lang="en-US" dirty="0" smtClean="0"/>
              <a:t>“</a:t>
            </a:r>
            <a:r>
              <a:rPr lang="en-US" dirty="0" err="1" smtClean="0"/>
              <a:t>Titanical</a:t>
            </a:r>
            <a:r>
              <a:rPr lang="en-US" dirty="0" smtClean="0"/>
              <a:t>”</a:t>
            </a:r>
          </a:p>
          <a:p>
            <a:r>
              <a:rPr lang="en-US" dirty="0" smtClean="0"/>
              <a:t>System of silos</a:t>
            </a:r>
          </a:p>
          <a:p>
            <a:r>
              <a:rPr lang="en-US" dirty="0" smtClean="0"/>
              <a:t>214 organizational strategies</a:t>
            </a:r>
          </a:p>
          <a:p>
            <a:r>
              <a:rPr lang="en-US" dirty="0" smtClean="0"/>
              <a:t>Each facility with different mission/vision</a:t>
            </a:r>
          </a:p>
          <a:p>
            <a:r>
              <a:rPr lang="en-US" dirty="0" smtClean="0"/>
              <a:t>Data rich/action poor</a:t>
            </a:r>
            <a:endParaRPr lang="en-US" dirty="0"/>
          </a:p>
        </p:txBody>
      </p:sp>
    </p:spTree>
    <p:extLst>
      <p:ext uri="{BB962C8B-B14F-4D97-AF65-F5344CB8AC3E}">
        <p14:creationId xmlns="" xmlns:p14="http://schemas.microsoft.com/office/powerpoint/2010/main" val="75412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1447800" y="1828800"/>
            <a:ext cx="6096000" cy="3657600"/>
          </a:xfrm>
          <a:prstGeom prst="rightArrow">
            <a:avLst>
              <a:gd name="adj1" fmla="val 50000"/>
              <a:gd name="adj2" fmla="val 41667"/>
            </a:avLst>
          </a:prstGeom>
          <a:noFill/>
          <a:ln w="9525">
            <a:solidFill>
              <a:schemeClr val="tx1"/>
            </a:solidFill>
            <a:miter lim="800000"/>
            <a:headEnd/>
            <a:tailEnd/>
          </a:ln>
          <a:effectLst/>
        </p:spPr>
        <p:txBody>
          <a:bodyPr wrap="none" anchor="ctr"/>
          <a:lstStyle/>
          <a:p>
            <a:endParaRPr lang="en-US"/>
          </a:p>
        </p:txBody>
      </p:sp>
      <p:cxnSp>
        <p:nvCxnSpPr>
          <p:cNvPr id="6" name="Straight Arrow Connector 5"/>
          <p:cNvCxnSpPr/>
          <p:nvPr/>
        </p:nvCxnSpPr>
        <p:spPr>
          <a:xfrm>
            <a:off x="1981200" y="31242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57600" y="29718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24400" y="31242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724400" y="35814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971800" y="39624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676400" y="38100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248400" y="2895600"/>
            <a:ext cx="76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67400" y="39624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685800"/>
            <a:ext cx="8229600" cy="914400"/>
          </a:xfrm>
        </p:spPr>
        <p:txBody>
          <a:bodyPr/>
          <a:lstStyle/>
          <a:p>
            <a:r>
              <a:rPr lang="en-US" dirty="0" smtClean="0"/>
              <a:t>Journey Begins</a:t>
            </a:r>
            <a:br>
              <a:rPr lang="en-US" dirty="0" smtClean="0"/>
            </a:br>
            <a:endParaRPr lang="en-US" dirty="0"/>
          </a:p>
        </p:txBody>
      </p:sp>
      <p:sp>
        <p:nvSpPr>
          <p:cNvPr id="8" name="Content Placeholder 7"/>
          <p:cNvSpPr>
            <a:spLocks noGrp="1"/>
          </p:cNvSpPr>
          <p:nvPr>
            <p:ph idx="1"/>
          </p:nvPr>
        </p:nvSpPr>
        <p:spPr>
          <a:xfrm>
            <a:off x="304800" y="1447800"/>
            <a:ext cx="8229600" cy="4419600"/>
          </a:xfrm>
        </p:spPr>
        <p:txBody>
          <a:bodyPr/>
          <a:lstStyle/>
          <a:p>
            <a:r>
              <a:rPr lang="en-US" dirty="0" smtClean="0"/>
              <a:t>2004 Quality Texas</a:t>
            </a:r>
          </a:p>
          <a:p>
            <a:pPr lvl="1"/>
            <a:r>
              <a:rPr lang="en-US" dirty="0" smtClean="0"/>
              <a:t>Self Assessment/progress level application</a:t>
            </a:r>
          </a:p>
          <a:p>
            <a:pPr lvl="1"/>
            <a:r>
              <a:rPr lang="en-US" dirty="0" smtClean="0"/>
              <a:t>SSM visited</a:t>
            </a:r>
          </a:p>
          <a:p>
            <a:pPr lvl="1"/>
            <a:r>
              <a:rPr lang="en-US" dirty="0" smtClean="0"/>
              <a:t>Examiner training</a:t>
            </a:r>
          </a:p>
          <a:p>
            <a:r>
              <a:rPr lang="en-US" dirty="0" smtClean="0"/>
              <a:t>2005-2007 Texas Award level application</a:t>
            </a:r>
          </a:p>
          <a:p>
            <a:r>
              <a:rPr lang="en-US" dirty="0" smtClean="0"/>
              <a:t>2007 TAPE winner</a:t>
            </a:r>
          </a:p>
          <a:p>
            <a:r>
              <a:rPr lang="en-US" dirty="0" smtClean="0"/>
              <a:t>2008-2011 National </a:t>
            </a:r>
            <a:r>
              <a:rPr lang="en-US" dirty="0" err="1" smtClean="0"/>
              <a:t>Baldrige</a:t>
            </a:r>
            <a:r>
              <a:rPr lang="en-US" dirty="0" smtClean="0"/>
              <a:t> Award application</a:t>
            </a:r>
          </a:p>
          <a:p>
            <a:pPr lvl="1"/>
            <a:r>
              <a:rPr lang="en-US" dirty="0" smtClean="0"/>
              <a:t>2010 </a:t>
            </a:r>
            <a:r>
              <a:rPr lang="en-US" dirty="0" err="1" smtClean="0"/>
              <a:t>Baldrige</a:t>
            </a:r>
            <a:r>
              <a:rPr lang="en-US" dirty="0" smtClean="0"/>
              <a:t> site visit</a:t>
            </a:r>
          </a:p>
          <a:p>
            <a:endParaRPr lang="en-US" dirty="0"/>
          </a:p>
        </p:txBody>
      </p:sp>
    </p:spTree>
    <p:extLst>
      <p:ext uri="{BB962C8B-B14F-4D97-AF65-F5344CB8AC3E}">
        <p14:creationId xmlns="" xmlns:p14="http://schemas.microsoft.com/office/powerpoint/2010/main" val="342795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914400"/>
          </a:xfrm>
        </p:spPr>
        <p:txBody>
          <a:bodyPr/>
          <a:lstStyle/>
          <a:p>
            <a:r>
              <a:rPr lang="en-US" dirty="0" smtClean="0"/>
              <a:t>6 Category Team Structure</a:t>
            </a:r>
            <a:endParaRPr lang="en-US" dirty="0"/>
          </a:p>
        </p:txBody>
      </p:sp>
      <p:sp>
        <p:nvSpPr>
          <p:cNvPr id="3" name="Content Placeholder 2"/>
          <p:cNvSpPr>
            <a:spLocks noGrp="1"/>
          </p:cNvSpPr>
          <p:nvPr>
            <p:ph idx="1"/>
          </p:nvPr>
        </p:nvSpPr>
        <p:spPr>
          <a:xfrm>
            <a:off x="685800" y="1600200"/>
            <a:ext cx="8001000" cy="4114800"/>
          </a:xfrm>
        </p:spPr>
        <p:txBody>
          <a:bodyPr/>
          <a:lstStyle/>
          <a:p>
            <a:r>
              <a:rPr lang="en-US" dirty="0" smtClean="0"/>
              <a:t>VP/CO leaders</a:t>
            </a:r>
          </a:p>
          <a:p>
            <a:r>
              <a:rPr lang="en-US" dirty="0" smtClean="0"/>
              <a:t>7-10 team members</a:t>
            </a:r>
          </a:p>
          <a:p>
            <a:r>
              <a:rPr lang="en-US" dirty="0" smtClean="0"/>
              <a:t>Examiners on each team in charge of writing and corresponding results</a:t>
            </a:r>
          </a:p>
          <a:p>
            <a:r>
              <a:rPr lang="en-US" dirty="0" smtClean="0"/>
              <a:t>Team leaders responsible for communication, process implementation, policy changes</a:t>
            </a:r>
          </a:p>
          <a:p>
            <a:r>
              <a:rPr lang="en-US" dirty="0" smtClean="0"/>
              <a:t>Change agents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dirty="0" smtClean="0"/>
              <a:t>Consultants</a:t>
            </a:r>
            <a:endParaRPr lang="en-US" dirty="0"/>
          </a:p>
        </p:txBody>
      </p:sp>
      <p:sp>
        <p:nvSpPr>
          <p:cNvPr id="3" name="Content Placeholder 2"/>
          <p:cNvSpPr>
            <a:spLocks noGrp="1"/>
          </p:cNvSpPr>
          <p:nvPr>
            <p:ph idx="1"/>
          </p:nvPr>
        </p:nvSpPr>
        <p:spPr>
          <a:xfrm>
            <a:off x="762000" y="1066800"/>
            <a:ext cx="8229600" cy="4114800"/>
          </a:xfrm>
        </p:spPr>
        <p:txBody>
          <a:bodyPr/>
          <a:lstStyle/>
          <a:p>
            <a:r>
              <a:rPr lang="en-US" dirty="0" smtClean="0"/>
              <a:t>Initial training </a:t>
            </a:r>
          </a:p>
          <a:p>
            <a:pPr lvl="1"/>
            <a:r>
              <a:rPr lang="en-US" dirty="0" smtClean="0"/>
              <a:t>C</a:t>
            </a:r>
            <a:r>
              <a:rPr lang="en-US" dirty="0" smtClean="0"/>
              <a:t>ategory teams</a:t>
            </a:r>
          </a:p>
          <a:p>
            <a:pPr lvl="1"/>
            <a:r>
              <a:rPr lang="en-US" dirty="0" smtClean="0"/>
              <a:t>Executive team/BOT</a:t>
            </a:r>
          </a:p>
          <a:p>
            <a:pPr lvl="1"/>
            <a:r>
              <a:rPr lang="en-US" dirty="0" smtClean="0"/>
              <a:t>Management team</a:t>
            </a:r>
          </a:p>
          <a:p>
            <a:r>
              <a:rPr lang="en-US" dirty="0" smtClean="0"/>
              <a:t>Feedback </a:t>
            </a:r>
            <a:r>
              <a:rPr lang="en-US" dirty="0" smtClean="0"/>
              <a:t>report </a:t>
            </a:r>
            <a:r>
              <a:rPr lang="en-US" dirty="0" smtClean="0"/>
              <a:t>review</a:t>
            </a:r>
          </a:p>
          <a:p>
            <a:pPr lvl="1"/>
            <a:r>
              <a:rPr lang="en-US" dirty="0" smtClean="0"/>
              <a:t>Category teams</a:t>
            </a:r>
          </a:p>
          <a:p>
            <a:pPr lvl="1"/>
            <a:r>
              <a:rPr lang="en-US" dirty="0" smtClean="0"/>
              <a:t>Best </a:t>
            </a:r>
            <a:r>
              <a:rPr lang="en-US" dirty="0" smtClean="0"/>
              <a:t>practice sharing</a:t>
            </a:r>
          </a:p>
          <a:p>
            <a:r>
              <a:rPr lang="en-US" dirty="0" smtClean="0"/>
              <a:t>Application review</a:t>
            </a:r>
          </a:p>
          <a:p>
            <a:pPr lvl="1"/>
            <a:r>
              <a:rPr lang="en-US" dirty="0" smtClean="0"/>
              <a:t>1 in depth review</a:t>
            </a:r>
          </a:p>
          <a:p>
            <a:r>
              <a:rPr lang="en-US" dirty="0" smtClean="0"/>
              <a:t>Site visit preparation</a:t>
            </a:r>
          </a:p>
          <a:p>
            <a:pPr lvl="1"/>
            <a:r>
              <a:rPr lang="en-US" dirty="0" smtClean="0"/>
              <a:t>Team member training</a:t>
            </a:r>
            <a:endParaRPr lang="en-US" dirty="0"/>
          </a:p>
        </p:txBody>
      </p:sp>
    </p:spTree>
  </p:cSld>
  <p:clrMapOvr>
    <a:masterClrMapping/>
  </p:clrMapOvr>
</p:sld>
</file>

<file path=ppt/theme/theme1.xml><?xml version="1.0" encoding="utf-8"?>
<a:theme xmlns:a="http://schemas.openxmlformats.org/drawingml/2006/main" name="St.JosephDifference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2D55"/>
        </a:dk2>
        <a:lt2>
          <a:srgbClr val="42535A"/>
        </a:lt2>
        <a:accent1>
          <a:srgbClr val="0087C4"/>
        </a:accent1>
        <a:accent2>
          <a:srgbClr val="E88E32"/>
        </a:accent2>
        <a:accent3>
          <a:srgbClr val="FFFFFF"/>
        </a:accent3>
        <a:accent4>
          <a:srgbClr val="000000"/>
        </a:accent4>
        <a:accent5>
          <a:srgbClr val="AAC3DE"/>
        </a:accent5>
        <a:accent6>
          <a:srgbClr val="D2802C"/>
        </a:accent6>
        <a:hlink>
          <a:srgbClr val="008748"/>
        </a:hlink>
        <a:folHlink>
          <a:srgbClr val="72B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St.JosephDifferenceTemplate</Template>
  <TotalTime>21664</TotalTime>
  <Words>1726</Words>
  <Application>Microsoft Office PowerPoint</Application>
  <PresentationFormat>On-screen Show (4:3)</PresentationFormat>
  <Paragraphs>393</Paragraphs>
  <Slides>46</Slides>
  <Notes>10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St.JosephDifferenceTemplate</vt:lpstr>
      <vt:lpstr>Life After TAPE 2007 Our Baldrige Journey to Excellence…..</vt:lpstr>
      <vt:lpstr>Slide 2</vt:lpstr>
      <vt:lpstr>Slide 3</vt:lpstr>
      <vt:lpstr>SJHS</vt:lpstr>
      <vt:lpstr>The Way We Were  2003</vt:lpstr>
      <vt:lpstr>Slide 6</vt:lpstr>
      <vt:lpstr>Journey Begins </vt:lpstr>
      <vt:lpstr>6 Category Team Structure</vt:lpstr>
      <vt:lpstr>Consultants</vt:lpstr>
      <vt:lpstr>The Way We Are 2013</vt:lpstr>
      <vt:lpstr>Slide 11</vt:lpstr>
      <vt:lpstr>The Best Baldrige Things</vt:lpstr>
      <vt:lpstr>The Best Baldrige Things</vt:lpstr>
      <vt:lpstr>The Best Baldrige Things</vt:lpstr>
      <vt:lpstr>Category by Category</vt:lpstr>
      <vt:lpstr>Category by Category</vt:lpstr>
      <vt:lpstr>Category by Category</vt:lpstr>
      <vt:lpstr>Category by Category</vt:lpstr>
      <vt:lpstr>Category by Category</vt:lpstr>
      <vt:lpstr>Category by Category</vt:lpstr>
      <vt:lpstr>Results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Results</vt:lpstr>
      <vt:lpstr>Results</vt:lpstr>
      <vt:lpstr>Results</vt:lpstr>
      <vt:lpstr>What about the Docs?</vt:lpstr>
      <vt:lpstr>Learning</vt:lpstr>
      <vt:lpstr>Learning</vt:lpstr>
      <vt:lpstr>More Quotes</vt:lpstr>
      <vt:lpstr>Slide 45</vt:lpstr>
      <vt:lpstr>Questions?   mmontgomery@st-joseph.org</vt:lpstr>
    </vt:vector>
  </TitlesOfParts>
  <Company>THA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mramsey</dc:creator>
  <cp:lastModifiedBy>PHY.GMM</cp:lastModifiedBy>
  <cp:revision>338</cp:revision>
  <dcterms:created xsi:type="dcterms:W3CDTF">2011-12-13T19:26:01Z</dcterms:created>
  <dcterms:modified xsi:type="dcterms:W3CDTF">2013-06-21T18:04:29Z</dcterms:modified>
</cp:coreProperties>
</file>