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57" r:id="rId2"/>
  </p:sldMasterIdLst>
  <p:notesMasterIdLst>
    <p:notesMasterId r:id="rId33"/>
  </p:notesMasterIdLst>
  <p:handoutMasterIdLst>
    <p:handoutMasterId r:id="rId34"/>
  </p:handoutMasterIdLst>
  <p:sldIdLst>
    <p:sldId id="871" r:id="rId3"/>
    <p:sldId id="872" r:id="rId4"/>
    <p:sldId id="874" r:id="rId5"/>
    <p:sldId id="889" r:id="rId6"/>
    <p:sldId id="876" r:id="rId7"/>
    <p:sldId id="875" r:id="rId8"/>
    <p:sldId id="877" r:id="rId9"/>
    <p:sldId id="878" r:id="rId10"/>
    <p:sldId id="879" r:id="rId11"/>
    <p:sldId id="880" r:id="rId12"/>
    <p:sldId id="890" r:id="rId13"/>
    <p:sldId id="891" r:id="rId14"/>
    <p:sldId id="881" r:id="rId15"/>
    <p:sldId id="882" r:id="rId16"/>
    <p:sldId id="883" r:id="rId17"/>
    <p:sldId id="771" r:id="rId18"/>
    <p:sldId id="864" r:id="rId19"/>
    <p:sldId id="884" r:id="rId20"/>
    <p:sldId id="863" r:id="rId21"/>
    <p:sldId id="887" r:id="rId22"/>
    <p:sldId id="862" r:id="rId23"/>
    <p:sldId id="885" r:id="rId24"/>
    <p:sldId id="865" r:id="rId25"/>
    <p:sldId id="888" r:id="rId26"/>
    <p:sldId id="886" r:id="rId27"/>
    <p:sldId id="866" r:id="rId28"/>
    <p:sldId id="868" r:id="rId29"/>
    <p:sldId id="869" r:id="rId30"/>
    <p:sldId id="870" r:id="rId31"/>
    <p:sldId id="408" r:id="rId32"/>
  </p:sldIdLst>
  <p:sldSz cx="9144000" cy="6858000" type="screen4x3"/>
  <p:notesSz cx="7315200" cy="9601200"/>
  <p:custDataLst>
    <p:tags r:id="rId3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FF"/>
    <a:srgbClr val="6600FF"/>
    <a:srgbClr val="006699"/>
    <a:srgbClr val="0099CC"/>
    <a:srgbClr val="CC0000"/>
    <a:srgbClr val="006600"/>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MasterView">
  <p:normalViewPr vertBarState="minimized">
    <p:restoredLeft sz="34555" autoAdjust="0"/>
    <p:restoredTop sz="86420" autoAdjust="0"/>
  </p:normalViewPr>
  <p:slideViewPr>
    <p:cSldViewPr>
      <p:cViewPr varScale="1">
        <p:scale>
          <a:sx n="84" d="100"/>
          <a:sy n="84" d="100"/>
        </p:scale>
        <p:origin x="-744" y="-67"/>
      </p:cViewPr>
      <p:guideLst>
        <p:guide orient="horz" pos="2112"/>
        <p:guide pos="2880"/>
      </p:guideLst>
    </p:cSldViewPr>
  </p:slideViewPr>
  <p:outlineViewPr>
    <p:cViewPr>
      <p:scale>
        <a:sx n="33" d="100"/>
        <a:sy n="33" d="100"/>
      </p:scale>
      <p:origin x="216" y="0"/>
    </p:cViewPr>
  </p:outlineViewPr>
  <p:notesTextViewPr>
    <p:cViewPr>
      <p:scale>
        <a:sx n="50" d="100"/>
        <a:sy n="50" d="100"/>
      </p:scale>
      <p:origin x="0" y="0"/>
    </p:cViewPr>
  </p:notesTextViewPr>
  <p:sorterViewPr>
    <p:cViewPr>
      <p:scale>
        <a:sx n="100" d="100"/>
        <a:sy n="100" d="100"/>
      </p:scale>
      <p:origin x="0" y="970"/>
    </p:cViewPr>
  </p:sorterViewPr>
  <p:notesViewPr>
    <p:cSldViewPr>
      <p:cViewPr varScale="1">
        <p:scale>
          <a:sx n="70" d="100"/>
          <a:sy n="70" d="100"/>
        </p:scale>
        <p:origin x="-1627" y="-77"/>
      </p:cViewPr>
      <p:guideLst>
        <p:guide orient="horz" pos="3025"/>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9046" tIns="49523" rIns="99046" bIns="49523" numCol="1" anchor="t" anchorCtr="0" compatLnSpc="1">
            <a:prstTxWarp prst="textNoShape">
              <a:avLst/>
            </a:prstTxWarp>
          </a:bodyPr>
          <a:lstStyle>
            <a:lvl1pPr algn="r" defTabSz="990510" eaLnBrk="1" hangingPunct="1">
              <a:defRPr sz="1300">
                <a:latin typeface="Arial" charset="0"/>
              </a:defRPr>
            </a:lvl1pPr>
          </a:lstStyle>
          <a:p>
            <a:pPr>
              <a:defRPr/>
            </a:pPr>
            <a:endParaRPr lang="en-US" dirty="0"/>
          </a:p>
        </p:txBody>
      </p:sp>
      <p:sp>
        <p:nvSpPr>
          <p:cNvPr id="103428" name="Rectangle 4"/>
          <p:cNvSpPr>
            <a:spLocks noGrp="1" noChangeArrowheads="1"/>
          </p:cNvSpPr>
          <p:nvPr>
            <p:ph type="ftr" sz="quarter" idx="2"/>
          </p:nvPr>
        </p:nvSpPr>
        <p:spPr bwMode="auto">
          <a:xfrm>
            <a:off x="15875" y="9043988"/>
            <a:ext cx="3479800" cy="477837"/>
          </a:xfrm>
          <a:prstGeom prst="rect">
            <a:avLst/>
          </a:prstGeom>
          <a:noFill/>
          <a:ln w="9525">
            <a:noFill/>
            <a:miter lim="800000"/>
            <a:headEnd/>
            <a:tailEnd/>
          </a:ln>
          <a:effectLst/>
        </p:spPr>
        <p:txBody>
          <a:bodyPr vert="horz" wrap="square" lIns="99046" tIns="49523" rIns="99046" bIns="49523" numCol="1" anchor="b" anchorCtr="0" compatLnSpc="1">
            <a:prstTxWarp prst="textNoShape">
              <a:avLst/>
            </a:prstTxWarp>
          </a:bodyPr>
          <a:lstStyle>
            <a:lvl1pPr defTabSz="990510" eaLnBrk="1" hangingPunct="1">
              <a:defRPr sz="1300">
                <a:latin typeface="Arial" charset="0"/>
              </a:defRPr>
            </a:lvl1pPr>
          </a:lstStyle>
          <a:p>
            <a:pPr>
              <a:defRPr/>
            </a:pPr>
            <a:endParaRPr lang="en-US" dirty="0"/>
          </a:p>
        </p:txBody>
      </p:sp>
      <p:sp>
        <p:nvSpPr>
          <p:cNvPr id="103431" name="Rectangle 7"/>
          <p:cNvSpPr>
            <a:spLocks noGrp="1" noChangeArrowheads="1"/>
          </p:cNvSpPr>
          <p:nvPr>
            <p:ph type="hdr" sz="quarter"/>
          </p:nvPr>
        </p:nvSpPr>
        <p:spPr bwMode="auto">
          <a:xfrm>
            <a:off x="0" y="0"/>
            <a:ext cx="3738563" cy="481013"/>
          </a:xfrm>
          <a:prstGeom prst="rect">
            <a:avLst/>
          </a:prstGeom>
          <a:noFill/>
          <a:ln w="9525">
            <a:noFill/>
            <a:miter lim="800000"/>
            <a:headEnd/>
            <a:tailEnd/>
          </a:ln>
          <a:effectLst/>
        </p:spPr>
        <p:txBody>
          <a:bodyPr vert="horz" wrap="square" lIns="95739" tIns="47868" rIns="95739" bIns="47868" numCol="1" anchor="t" anchorCtr="0" compatLnSpc="1">
            <a:prstTxWarp prst="textNoShape">
              <a:avLst/>
            </a:prstTxWarp>
          </a:bodyPr>
          <a:lstStyle>
            <a:lvl1pPr defTabSz="957177" eaLnBrk="1" hangingPunct="1">
              <a:defRPr sz="1200" i="1">
                <a:latin typeface="Times New Roman" pitchFamily="18" charset="0"/>
              </a:defRPr>
            </a:lvl1pPr>
          </a:lstStyle>
          <a:p>
            <a:pPr>
              <a:defRPr/>
            </a:pPr>
            <a:r>
              <a:rPr lang="en-US" dirty="0" smtClean="0"/>
              <a:t>09-10 Process Coach Training</a:t>
            </a:r>
            <a:endParaRPr lang="en-US" dirty="0"/>
          </a:p>
        </p:txBody>
      </p:sp>
      <p:sp>
        <p:nvSpPr>
          <p:cNvPr id="103432" name="Rectangle 8"/>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5739" tIns="47868" rIns="95739" bIns="47868" numCol="1" anchor="b" anchorCtr="0" compatLnSpc="1">
            <a:prstTxWarp prst="textNoShape">
              <a:avLst/>
            </a:prstTxWarp>
          </a:bodyPr>
          <a:lstStyle>
            <a:lvl1pPr algn="r" defTabSz="957177" eaLnBrk="1" hangingPunct="1">
              <a:defRPr sz="1300">
                <a:latin typeface="Times New Roman" pitchFamily="18" charset="0"/>
              </a:defRPr>
            </a:lvl1pPr>
          </a:lstStyle>
          <a:p>
            <a:pPr>
              <a:defRPr/>
            </a:pPr>
            <a:r>
              <a:rPr lang="en-US" dirty="0"/>
              <a:t>Day 1: Page </a:t>
            </a:r>
            <a:fld id="{74C615C1-A1FB-4975-91D9-11E8BE5CE6D7}"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8" name="Rectangle 4"/>
          <p:cNvSpPr>
            <a:spLocks noGrp="1" noRot="1" noChangeAspect="1" noChangeArrowheads="1" noTextEdit="1"/>
          </p:cNvSpPr>
          <p:nvPr>
            <p:ph type="sldImg" idx="2"/>
          </p:nvPr>
        </p:nvSpPr>
        <p:spPr bwMode="auto">
          <a:xfrm>
            <a:off x="1508125" y="727075"/>
            <a:ext cx="4503738" cy="3378200"/>
          </a:xfrm>
          <a:prstGeom prst="rect">
            <a:avLst/>
          </a:prstGeom>
          <a:noFill/>
          <a:ln w="28575">
            <a:solidFill>
              <a:srgbClr val="000000"/>
            </a:solidFill>
            <a:miter lim="800000"/>
            <a:headEnd/>
            <a:tailEnd/>
          </a:ln>
        </p:spPr>
      </p:sp>
      <p:sp>
        <p:nvSpPr>
          <p:cNvPr id="7173" name="Rectangle 5"/>
          <p:cNvSpPr>
            <a:spLocks noGrp="1" noChangeArrowheads="1"/>
          </p:cNvSpPr>
          <p:nvPr>
            <p:ph type="body" sz="quarter" idx="3"/>
          </p:nvPr>
        </p:nvSpPr>
        <p:spPr bwMode="auto">
          <a:xfrm>
            <a:off x="439738" y="4514850"/>
            <a:ext cx="6513512" cy="4718050"/>
          </a:xfrm>
          <a:prstGeom prst="rect">
            <a:avLst/>
          </a:prstGeom>
          <a:noFill/>
          <a:ln w="9525">
            <a:noFill/>
            <a:miter lim="800000"/>
            <a:headEnd/>
            <a:tailEnd/>
          </a:ln>
          <a:effectLst/>
        </p:spPr>
        <p:txBody>
          <a:bodyPr vert="horz" wrap="square" lIns="99046" tIns="49523" rIns="99046" bIns="495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9046" tIns="49523" rIns="99046" bIns="49523" numCol="1" anchor="b" anchorCtr="0" compatLnSpc="1">
            <a:prstTxWarp prst="textNoShape">
              <a:avLst/>
            </a:prstTxWarp>
          </a:bodyPr>
          <a:lstStyle>
            <a:lvl1pPr algn="r" defTabSz="990510" eaLnBrk="1" hangingPunct="1">
              <a:defRPr sz="1000">
                <a:latin typeface="Arial" charset="0"/>
              </a:defRPr>
            </a:lvl1pPr>
          </a:lstStyle>
          <a:p>
            <a:pPr>
              <a:defRPr/>
            </a:pPr>
            <a:fld id="{89BF6A5D-F62E-4F7D-8C92-886F0B5B6A76}" type="slidenum">
              <a:rPr lang="en-US"/>
              <a:pPr>
                <a:defRPr/>
              </a:pPr>
              <a:t>‹#›</a:t>
            </a:fld>
            <a:endParaRPr lang="en-US" dirty="0"/>
          </a:p>
        </p:txBody>
      </p:sp>
      <p:sp>
        <p:nvSpPr>
          <p:cNvPr id="8" name="Date Placeholder 7"/>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687F8269-D32A-4DE5-9EE4-09F404BC1885}" type="datetimeFigureOut">
              <a:rPr lang="en-US" smtClean="0"/>
              <a:pPr/>
              <a:t>1/13/2010</a:t>
            </a:fld>
            <a:endParaRPr lang="en-US" dirty="0"/>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a:xfrm>
            <a:off x="0" y="0"/>
            <a:ext cx="3170238" cy="479425"/>
          </a:xfrm>
          <a:prstGeom prst="rect">
            <a:avLst/>
          </a:prstGeom>
          <a:noFill/>
        </p:spPr>
        <p:txBody>
          <a:bodyPr/>
          <a:lstStyle/>
          <a:p>
            <a:pPr defTabSz="966621"/>
            <a:r>
              <a:rPr lang="en-US" dirty="0" smtClean="0"/>
              <a:t>09-10 Process Coach Training</a:t>
            </a:r>
          </a:p>
        </p:txBody>
      </p:sp>
      <p:sp>
        <p:nvSpPr>
          <p:cNvPr id="169987" name="Rectangle 2"/>
          <p:cNvSpPr>
            <a:spLocks noGrp="1" noRot="1" noChangeAspect="1" noChangeArrowheads="1" noTextEdit="1"/>
          </p:cNvSpPr>
          <p:nvPr>
            <p:ph type="sldImg"/>
          </p:nvPr>
        </p:nvSpPr>
        <p:spPr>
          <a:xfrm>
            <a:off x="1101725" y="603250"/>
            <a:ext cx="5113338" cy="3835400"/>
          </a:xfrm>
          <a:noFill/>
          <a:ln/>
        </p:spPr>
      </p:sp>
      <p:sp>
        <p:nvSpPr>
          <p:cNvPr id="169988" name="Rectangle 3"/>
          <p:cNvSpPr>
            <a:spLocks noGrp="1" noChangeArrowheads="1"/>
          </p:cNvSpPr>
          <p:nvPr>
            <p:ph type="body" idx="1"/>
          </p:nvPr>
        </p:nvSpPr>
        <p:spPr>
          <a:xfrm>
            <a:off x="974035" y="4561226"/>
            <a:ext cx="5368787" cy="4316934"/>
          </a:xfrm>
          <a:noFill/>
          <a:ln/>
        </p:spPr>
        <p:txBody>
          <a:bodyPr/>
          <a:lstStyle/>
          <a:p>
            <a:pPr eaLnBrk="1" hangingPunct="1"/>
            <a:endParaRPr lang="en-US" dirty="0" smtClean="0">
              <a:latin typeface="Arial" pitchFamily="34" charset="0"/>
            </a:endParaRPr>
          </a:p>
        </p:txBody>
      </p:sp>
      <p:sp>
        <p:nvSpPr>
          <p:cNvPr id="169989" name="Slide Number Placeholder 5"/>
          <p:cNvSpPr>
            <a:spLocks noGrp="1"/>
          </p:cNvSpPr>
          <p:nvPr>
            <p:ph type="sldNum" sz="quarter" idx="5"/>
          </p:nvPr>
        </p:nvSpPr>
        <p:spPr bwMode="auto">
          <a:xfrm>
            <a:off x="3886200" y="8991288"/>
            <a:ext cx="3170583" cy="482027"/>
          </a:xfrm>
          <a:noFill/>
          <a:ln>
            <a:miter lim="800000"/>
            <a:headEnd/>
            <a:tailEnd/>
          </a:ln>
        </p:spPr>
        <p:txBody>
          <a:bodyPr wrap="square" numCol="1" anchorCtr="0" compatLnSpc="1">
            <a:prstTxWarp prst="textNoShape">
              <a:avLst/>
            </a:prstTxWarp>
          </a:bodyPr>
          <a:lstStyle/>
          <a:p>
            <a:fld id="{C8C196C7-4978-444A-99C4-63D829539433}"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0" y="0"/>
            <a:ext cx="3170238" cy="479425"/>
          </a:xfrm>
          <a:prstGeom prst="rect">
            <a:avLst/>
          </a:prstGeom>
        </p:spPr>
        <p:txBody>
          <a:bodyPr/>
          <a:lstStyle/>
          <a:p>
            <a:pPr>
              <a:defRPr/>
            </a:pPr>
            <a:r>
              <a:rPr lang="en-US" smtClean="0"/>
              <a:t>09-10 Process Coach Training</a:t>
            </a:r>
            <a:endParaRPr lang="en-US" dirty="0"/>
          </a:p>
        </p:txBody>
      </p:sp>
      <p:sp>
        <p:nvSpPr>
          <p:cNvPr id="5" name="Slide Number Placeholder 4"/>
          <p:cNvSpPr>
            <a:spLocks noGrp="1"/>
          </p:cNvSpPr>
          <p:nvPr>
            <p:ph type="sldNum" sz="quarter" idx="11"/>
          </p:nvPr>
        </p:nvSpPr>
        <p:spPr/>
        <p:txBody>
          <a:bodyPr/>
          <a:lstStyle/>
          <a:p>
            <a:pPr>
              <a:defRPr/>
            </a:pPr>
            <a:fld id="{89BF6A5D-F62E-4F7D-8C92-886F0B5B6A76}"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0" y="0"/>
            <a:ext cx="3170238" cy="479425"/>
          </a:xfrm>
          <a:prstGeom prst="rect">
            <a:avLst/>
          </a:prstGeom>
        </p:spPr>
        <p:txBody>
          <a:bodyPr/>
          <a:lstStyle/>
          <a:p>
            <a:pPr>
              <a:defRPr/>
            </a:pPr>
            <a:r>
              <a:rPr lang="en-US" smtClean="0"/>
              <a:t>09-10 Process Coach Training</a:t>
            </a:r>
            <a:endParaRPr lang="en-US" dirty="0"/>
          </a:p>
        </p:txBody>
      </p:sp>
      <p:sp>
        <p:nvSpPr>
          <p:cNvPr id="5" name="Slide Number Placeholder 4"/>
          <p:cNvSpPr>
            <a:spLocks noGrp="1"/>
          </p:cNvSpPr>
          <p:nvPr>
            <p:ph type="sldNum" sz="quarter" idx="11"/>
          </p:nvPr>
        </p:nvSpPr>
        <p:spPr/>
        <p:txBody>
          <a:bodyPr/>
          <a:lstStyle/>
          <a:p>
            <a:pPr>
              <a:defRPr/>
            </a:pPr>
            <a:fld id="{89BF6A5D-F62E-4F7D-8C92-886F0B5B6A76}"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0" y="0"/>
            <a:ext cx="3170238" cy="479425"/>
          </a:xfrm>
          <a:prstGeom prst="rect">
            <a:avLst/>
          </a:prstGeom>
        </p:spPr>
        <p:txBody>
          <a:bodyPr/>
          <a:lstStyle/>
          <a:p>
            <a:pPr>
              <a:defRPr/>
            </a:pPr>
            <a:r>
              <a:rPr lang="en-US" dirty="0" smtClean="0"/>
              <a:t>09-10 Process Coach Training</a:t>
            </a:r>
            <a:endParaRPr lang="en-US" dirty="0"/>
          </a:p>
        </p:txBody>
      </p:sp>
      <p:sp>
        <p:nvSpPr>
          <p:cNvPr id="5" name="Slide Number Placeholder 4"/>
          <p:cNvSpPr>
            <a:spLocks noGrp="1"/>
          </p:cNvSpPr>
          <p:nvPr>
            <p:ph type="sldNum" sz="quarter" idx="11"/>
          </p:nvPr>
        </p:nvSpPr>
        <p:spPr/>
        <p:txBody>
          <a:bodyPr/>
          <a:lstStyle/>
          <a:p>
            <a:pPr>
              <a:defRPr/>
            </a:pPr>
            <a:fld id="{89BF6A5D-F62E-4F7D-8C92-886F0B5B6A76}" type="slidenum">
              <a:rPr lang="en-US" smtClean="0"/>
              <a:pPr>
                <a:defRPr/>
              </a:pPr>
              <a:t>16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possible meet with the highest </a:t>
            </a:r>
            <a:r>
              <a:rPr lang="en-US" dirty="0" err="1" smtClean="0"/>
              <a:t>rankng</a:t>
            </a:r>
            <a:r>
              <a:rPr lang="en-US" dirty="0" smtClean="0"/>
              <a:t> officer each day</a:t>
            </a:r>
            <a:endParaRPr lang="en-US" dirty="0"/>
          </a:p>
        </p:txBody>
      </p:sp>
      <p:sp>
        <p:nvSpPr>
          <p:cNvPr id="4" name="Header Placeholder 3"/>
          <p:cNvSpPr>
            <a:spLocks noGrp="1"/>
          </p:cNvSpPr>
          <p:nvPr>
            <p:ph type="hdr" sz="quarter" idx="10"/>
          </p:nvPr>
        </p:nvSpPr>
        <p:spPr>
          <a:xfrm>
            <a:off x="0" y="0"/>
            <a:ext cx="3170238" cy="479425"/>
          </a:xfrm>
          <a:prstGeom prst="rect">
            <a:avLst/>
          </a:prstGeom>
        </p:spPr>
        <p:txBody>
          <a:bodyPr/>
          <a:lstStyle/>
          <a:p>
            <a:pPr>
              <a:defRPr/>
            </a:pPr>
            <a:r>
              <a:rPr lang="en-US" smtClean="0"/>
              <a:t>09-10 Process Coach Training</a:t>
            </a:r>
            <a:endParaRPr lang="en-US" dirty="0"/>
          </a:p>
        </p:txBody>
      </p:sp>
      <p:sp>
        <p:nvSpPr>
          <p:cNvPr id="5" name="Slide Number Placeholder 4"/>
          <p:cNvSpPr>
            <a:spLocks noGrp="1"/>
          </p:cNvSpPr>
          <p:nvPr>
            <p:ph type="sldNum" sz="quarter" idx="11"/>
          </p:nvPr>
        </p:nvSpPr>
        <p:spPr/>
        <p:txBody>
          <a:bodyPr/>
          <a:lstStyle/>
          <a:p>
            <a:pPr>
              <a:defRPr/>
            </a:pPr>
            <a:fld id="{89BF6A5D-F62E-4F7D-8C92-886F0B5B6A76}" type="slidenum">
              <a:rPr lang="en-US" smtClean="0"/>
              <a:pPr>
                <a:defRPr/>
              </a:pPr>
              <a:t>21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possible meet with the highest </a:t>
            </a:r>
            <a:r>
              <a:rPr lang="en-US" dirty="0" err="1" smtClean="0"/>
              <a:t>rankng</a:t>
            </a:r>
            <a:r>
              <a:rPr lang="en-US" dirty="0" smtClean="0"/>
              <a:t> officer each day</a:t>
            </a:r>
            <a:endParaRPr lang="en-US" dirty="0"/>
          </a:p>
        </p:txBody>
      </p:sp>
      <p:sp>
        <p:nvSpPr>
          <p:cNvPr id="4" name="Header Placeholder 3"/>
          <p:cNvSpPr>
            <a:spLocks noGrp="1"/>
          </p:cNvSpPr>
          <p:nvPr>
            <p:ph type="hdr" sz="quarter" idx="10"/>
          </p:nvPr>
        </p:nvSpPr>
        <p:spPr>
          <a:xfrm>
            <a:off x="0" y="0"/>
            <a:ext cx="3170238" cy="479425"/>
          </a:xfrm>
          <a:prstGeom prst="rect">
            <a:avLst/>
          </a:prstGeom>
        </p:spPr>
        <p:txBody>
          <a:bodyPr/>
          <a:lstStyle/>
          <a:p>
            <a:pPr>
              <a:defRPr/>
            </a:pPr>
            <a:r>
              <a:rPr lang="en-US" smtClean="0"/>
              <a:t>09-10 Process Coach Training</a:t>
            </a:r>
            <a:endParaRPr lang="en-US" dirty="0"/>
          </a:p>
        </p:txBody>
      </p:sp>
      <p:sp>
        <p:nvSpPr>
          <p:cNvPr id="5" name="Slide Number Placeholder 4"/>
          <p:cNvSpPr>
            <a:spLocks noGrp="1"/>
          </p:cNvSpPr>
          <p:nvPr>
            <p:ph type="sldNum" sz="quarter" idx="11"/>
          </p:nvPr>
        </p:nvSpPr>
        <p:spPr/>
        <p:txBody>
          <a:bodyPr/>
          <a:lstStyle/>
          <a:p>
            <a:pPr>
              <a:defRPr/>
            </a:pPr>
            <a:fld id="{89BF6A5D-F62E-4F7D-8C92-886F0B5B6A76}" type="slidenum">
              <a:rPr lang="en-US" smtClean="0"/>
              <a:pPr>
                <a:defRPr/>
              </a:pPr>
              <a:t>22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0" y="0"/>
            <a:ext cx="3170238" cy="479425"/>
          </a:xfrm>
          <a:prstGeom prst="rect">
            <a:avLst/>
          </a:prstGeom>
        </p:spPr>
        <p:txBody>
          <a:bodyPr/>
          <a:lstStyle/>
          <a:p>
            <a:pPr>
              <a:defRPr/>
            </a:pPr>
            <a:r>
              <a:rPr lang="en-US" smtClean="0"/>
              <a:t>09-10 Process Coach Training</a:t>
            </a:r>
            <a:endParaRPr lang="en-US" dirty="0"/>
          </a:p>
        </p:txBody>
      </p:sp>
      <p:sp>
        <p:nvSpPr>
          <p:cNvPr id="5" name="Slide Number Placeholder 4"/>
          <p:cNvSpPr>
            <a:spLocks noGrp="1"/>
          </p:cNvSpPr>
          <p:nvPr>
            <p:ph type="sldNum" sz="quarter" idx="11"/>
          </p:nvPr>
        </p:nvSpPr>
        <p:spPr/>
        <p:txBody>
          <a:bodyPr/>
          <a:lstStyle/>
          <a:p>
            <a:pPr>
              <a:defRPr/>
            </a:pPr>
            <a:fld id="{89BF6A5D-F62E-4F7D-8C92-886F0B5B6A76}" type="slidenum">
              <a:rPr lang="en-US" smtClean="0"/>
              <a:pPr>
                <a:defRPr/>
              </a:pPr>
              <a:t>26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a:xfrm>
            <a:off x="0" y="0"/>
            <a:ext cx="3170238" cy="479425"/>
          </a:xfrm>
          <a:prstGeom prst="rect">
            <a:avLst/>
          </a:prstGeom>
          <a:noFill/>
        </p:spPr>
        <p:txBody>
          <a:bodyPr/>
          <a:lstStyle/>
          <a:p>
            <a:pPr defTabSz="989013"/>
            <a:r>
              <a:rPr lang="en-US" dirty="0" smtClean="0"/>
              <a:t>09-10 Process Coach Training</a:t>
            </a:r>
          </a:p>
        </p:txBody>
      </p:sp>
      <p:sp>
        <p:nvSpPr>
          <p:cNvPr id="145411" name="Rectangle 7"/>
          <p:cNvSpPr>
            <a:spLocks noGrp="1" noChangeArrowheads="1"/>
          </p:cNvSpPr>
          <p:nvPr>
            <p:ph type="sldNum" sz="quarter" idx="5"/>
          </p:nvPr>
        </p:nvSpPr>
        <p:spPr>
          <a:noFill/>
        </p:spPr>
        <p:txBody>
          <a:bodyPr/>
          <a:lstStyle/>
          <a:p>
            <a:pPr defTabSz="989013"/>
            <a:fld id="{D5F2134D-D251-40D4-9CDF-92CEA93AFABB}" type="slidenum">
              <a:rPr lang="en-US" smtClean="0"/>
              <a:pPr defTabSz="989013"/>
              <a:t>30</a:t>
            </a:fld>
            <a:endParaRPr lang="en-US" dirty="0" smtClean="0"/>
          </a:p>
        </p:txBody>
      </p:sp>
      <p:sp>
        <p:nvSpPr>
          <p:cNvPr id="145412" name="Rectangle 2"/>
          <p:cNvSpPr>
            <a:spLocks noGrp="1" noRot="1" noChangeAspect="1" noChangeArrowheads="1" noTextEdit="1"/>
          </p:cNvSpPr>
          <p:nvPr>
            <p:ph type="sldImg"/>
          </p:nvPr>
        </p:nvSpPr>
        <p:spPr>
          <a:xfrm>
            <a:off x="1257300" y="719138"/>
            <a:ext cx="4802188" cy="3602037"/>
          </a:xfrm>
          <a:ln/>
        </p:spPr>
      </p:sp>
      <p:sp>
        <p:nvSpPr>
          <p:cNvPr id="145413" name="Rectangle 3"/>
          <p:cNvSpPr>
            <a:spLocks noGrp="1" noChangeArrowheads="1"/>
          </p:cNvSpPr>
          <p:nvPr>
            <p:ph type="body" idx="1"/>
          </p:nvPr>
        </p:nvSpPr>
        <p:spPr>
          <a:xfrm>
            <a:off x="731838" y="4562475"/>
            <a:ext cx="5851525" cy="4319588"/>
          </a:xfrm>
          <a:noFill/>
          <a:ln/>
        </p:spPr>
        <p:txBody>
          <a:bodyPr/>
          <a:lstStyle/>
          <a:p>
            <a:pPr eaLnBrk="1" hangingPunct="1"/>
            <a:r>
              <a:rPr lang="en-US" dirty="0" smtClean="0"/>
              <a:t>Always thank the Coaches– they’re all volunteers!</a:t>
            </a:r>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2004 TAPE Examiner Training</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6BFB165-86CF-4927-A382-D4043FF39B6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2004 TAPE Examiner Training</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D446BC9-69A7-4419-815E-B2E23EEEA8A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2004 TAPE Examiner Training</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6EB6964-EE97-4446-B485-4A72444A930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0" y="0"/>
            <a:ext cx="9144000" cy="385763"/>
          </a:xfrm>
          <a:prstGeom prst="rect">
            <a:avLst/>
          </a:prstGeom>
          <a:gradFill rotWithShape="0">
            <a:gsLst>
              <a:gs pos="0">
                <a:srgbClr val="3333CC">
                  <a:gamma/>
                  <a:shade val="56078"/>
                  <a:invGamma/>
                </a:srgbClr>
              </a:gs>
              <a:gs pos="50000">
                <a:srgbClr val="3333CC"/>
              </a:gs>
              <a:gs pos="100000">
                <a:srgbClr val="3333CC">
                  <a:gamma/>
                  <a:shade val="56078"/>
                  <a:invGamma/>
                </a:srgbClr>
              </a:gs>
            </a:gsLst>
            <a:lin ang="5400000" scaled="1"/>
          </a:gradFill>
          <a:ln w="12700">
            <a:solidFill>
              <a:schemeClr val="tx2"/>
            </a:solidFill>
            <a:miter lim="800000"/>
            <a:headEnd/>
            <a:tailEnd/>
          </a:ln>
          <a:effectLst/>
        </p:spPr>
        <p:txBody>
          <a:bodyPr wrap="none" lIns="90488" tIns="44450" rIns="90488" bIns="44450" anchor="ctr"/>
          <a:lstStyle/>
          <a:p>
            <a:pPr defTabSz="762000" eaLnBrk="0" hangingPunct="0">
              <a:defRPr/>
            </a:pPr>
            <a:r>
              <a:rPr lang="en-US" sz="1400" b="1" dirty="0"/>
              <a:t>	</a:t>
            </a:r>
          </a:p>
        </p:txBody>
      </p:sp>
      <p:sp>
        <p:nvSpPr>
          <p:cNvPr id="5" name="Rectangle 5"/>
          <p:cNvSpPr>
            <a:spLocks noChangeArrowheads="1"/>
          </p:cNvSpPr>
          <p:nvPr/>
        </p:nvSpPr>
        <p:spPr bwMode="auto">
          <a:xfrm>
            <a:off x="0" y="0"/>
            <a:ext cx="9144000" cy="188913"/>
          </a:xfrm>
          <a:prstGeom prst="rect">
            <a:avLst/>
          </a:prstGeom>
          <a:gradFill rotWithShape="0">
            <a:gsLst>
              <a:gs pos="0">
                <a:srgbClr val="006699">
                  <a:gamma/>
                  <a:shade val="66275"/>
                  <a:invGamma/>
                </a:srgbClr>
              </a:gs>
              <a:gs pos="50000">
                <a:srgbClr val="006699"/>
              </a:gs>
              <a:gs pos="100000">
                <a:srgbClr val="006699">
                  <a:gamma/>
                  <a:shade val="66275"/>
                  <a:invGamma/>
                </a:srgbClr>
              </a:gs>
            </a:gsLst>
            <a:lin ang="5400000" scaled="1"/>
          </a:gradFill>
          <a:ln w="12700">
            <a:solidFill>
              <a:schemeClr val="tx2"/>
            </a:solidFill>
            <a:miter lim="800000"/>
            <a:headEnd/>
            <a:tailEnd/>
          </a:ln>
          <a:effectLst/>
        </p:spPr>
        <p:txBody>
          <a:bodyPr wrap="none" lIns="90488" tIns="44450" rIns="90488" bIns="44450" anchor="ctr"/>
          <a:lstStyle/>
          <a:p>
            <a:pPr defTabSz="762000" eaLnBrk="0" hangingPunct="0">
              <a:defRPr/>
            </a:pPr>
            <a:r>
              <a:rPr lang="en-US" sz="1400" b="1" dirty="0"/>
              <a:t>	</a:t>
            </a:r>
          </a:p>
        </p:txBody>
      </p:sp>
      <p:pic>
        <p:nvPicPr>
          <p:cNvPr id="6" name="Picture 7" descr="texas-quality_black"/>
          <p:cNvPicPr>
            <a:picLocks noChangeAspect="1" noChangeArrowheads="1"/>
          </p:cNvPicPr>
          <p:nvPr userDrawn="1"/>
        </p:nvPicPr>
        <p:blipFill>
          <a:blip r:embed="rId2" cstate="print"/>
          <a:srcRect/>
          <a:stretch>
            <a:fillRect/>
          </a:stretch>
        </p:blipFill>
        <p:spPr bwMode="auto">
          <a:xfrm>
            <a:off x="3962400" y="461963"/>
            <a:ext cx="5181600" cy="1366837"/>
          </a:xfrm>
          <a:prstGeom prst="rect">
            <a:avLst/>
          </a:prstGeom>
          <a:noFill/>
          <a:ln w="9525">
            <a:noFill/>
            <a:miter lim="800000"/>
            <a:headEnd/>
            <a:tailEnd/>
          </a:ln>
        </p:spPr>
      </p:pic>
      <p:sp>
        <p:nvSpPr>
          <p:cNvPr id="934914" name="Rectangle 2"/>
          <p:cNvSpPr>
            <a:spLocks noGrp="1" noChangeArrowheads="1"/>
          </p:cNvSpPr>
          <p:nvPr>
            <p:ph type="ctrTitle"/>
          </p:nvPr>
        </p:nvSpPr>
        <p:spPr>
          <a:xfrm>
            <a:off x="685800" y="2130425"/>
            <a:ext cx="7772400" cy="1470025"/>
          </a:xfrm>
        </p:spPr>
        <p:txBody>
          <a:bodyPr/>
          <a:lstStyle>
            <a:lvl1pPr>
              <a:defRPr>
                <a:solidFill>
                  <a:srgbClr val="CC0000"/>
                </a:solidFill>
              </a:defRPr>
            </a:lvl1pPr>
          </a:lstStyle>
          <a:p>
            <a:r>
              <a:rPr lang="en-US"/>
              <a:t>Click to edit Master title style</a:t>
            </a:r>
          </a:p>
        </p:txBody>
      </p:sp>
      <p:sp>
        <p:nvSpPr>
          <p:cNvPr id="93491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 name="Rectangle 6"/>
          <p:cNvSpPr>
            <a:spLocks noGrp="1" noChangeArrowheads="1"/>
          </p:cNvSpPr>
          <p:nvPr>
            <p:ph type="sldNum" sz="quarter" idx="10"/>
          </p:nvPr>
        </p:nvSpPr>
        <p:spPr>
          <a:xfrm>
            <a:off x="6553200" y="6245225"/>
            <a:ext cx="2133600" cy="476250"/>
          </a:xfrm>
        </p:spPr>
        <p:txBody>
          <a:bodyPr/>
          <a:lstStyle>
            <a:lvl1pPr>
              <a:defRPr/>
            </a:lvl1pPr>
          </a:lstStyle>
          <a:p>
            <a:pPr>
              <a:defRPr/>
            </a:pPr>
            <a:endParaRPr lang="en-US" dirty="0"/>
          </a:p>
          <a:p>
            <a:pPr>
              <a:defRPr/>
            </a:pPr>
            <a:fld id="{346538D0-E6C6-46B2-A6B5-058C97F6659F}" type="slidenum">
              <a:rPr lang="en-US"/>
              <a:pPr>
                <a:defRPr/>
              </a:pPr>
              <a:t>‹#›</a:t>
            </a:fld>
            <a:endParaRPr lang="en-US" dirty="0"/>
          </a:p>
        </p:txBody>
      </p:sp>
    </p:spTree>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dirty="0"/>
          </a:p>
          <a:p>
            <a:pPr>
              <a:defRPr/>
            </a:pPr>
            <a:fld id="{275DAEF9-C568-4370-8B4C-E0B51A0E87E0}" type="slidenum">
              <a:rPr lang="en-US"/>
              <a:pPr>
                <a:defRPr/>
              </a:pPr>
              <a:t>‹#›</a:t>
            </a:fld>
            <a:endParaRPr lang="en-US" dirty="0"/>
          </a:p>
        </p:txBody>
      </p:sp>
    </p:spTree>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dirty="0"/>
          </a:p>
          <a:p>
            <a:pPr>
              <a:defRPr/>
            </a:pPr>
            <a:fld id="{68CFAB89-46C1-4E7C-B73B-AB25B1E6272E}" type="slidenum">
              <a:rPr lang="en-US"/>
              <a:pPr>
                <a:defRPr/>
              </a:pPr>
              <a:t>‹#›</a:t>
            </a:fld>
            <a:endParaRPr lang="en-US" dirty="0"/>
          </a:p>
        </p:txBody>
      </p:sp>
    </p:spTree>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dirty="0"/>
          </a:p>
          <a:p>
            <a:pPr>
              <a:defRPr/>
            </a:pPr>
            <a:fld id="{8A92D376-1729-4A41-9383-F44C0726BD8D}" type="slidenum">
              <a:rPr lang="en-US"/>
              <a:pPr>
                <a:defRPr/>
              </a:pPr>
              <a:t>‹#›</a:t>
            </a:fld>
            <a:endParaRPr lang="en-US" dirty="0"/>
          </a:p>
        </p:txBody>
      </p:sp>
    </p:spTree>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endParaRPr lang="en-US" dirty="0"/>
          </a:p>
          <a:p>
            <a:pPr>
              <a:defRPr/>
            </a:pPr>
            <a:fld id="{93388D90-DB7E-4D8D-993B-D691B39B024F}" type="slidenum">
              <a:rPr lang="en-US"/>
              <a:pPr>
                <a:defRPr/>
              </a:pPr>
              <a:t>‹#›</a:t>
            </a:fld>
            <a:endParaRPr lang="en-US" dirty="0"/>
          </a:p>
        </p:txBody>
      </p:sp>
    </p:spTree>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endParaRPr lang="en-US" dirty="0"/>
          </a:p>
          <a:p>
            <a:pPr>
              <a:defRPr/>
            </a:pPr>
            <a:fld id="{FDB0330D-CD13-410E-B3A3-524D9C8C3E22}" type="slidenum">
              <a:rPr lang="en-US"/>
              <a:pPr>
                <a:defRPr/>
              </a:pPr>
              <a:t>‹#›</a:t>
            </a:fld>
            <a:endParaRPr lang="en-US" dirty="0"/>
          </a:p>
        </p:txBody>
      </p:sp>
    </p:spTree>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endParaRPr lang="en-US" dirty="0"/>
          </a:p>
          <a:p>
            <a:pPr>
              <a:defRPr/>
            </a:pPr>
            <a:fld id="{1DD90E33-5C7A-4CF6-B61A-5AFF34324CDC}" type="slidenum">
              <a:rPr lang="en-US"/>
              <a:pPr>
                <a:defRPr/>
              </a:pPr>
              <a:t>‹#›</a:t>
            </a:fld>
            <a:endParaRPr lang="en-US" dirty="0"/>
          </a:p>
        </p:txBody>
      </p:sp>
    </p:spTree>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dirty="0"/>
          </a:p>
          <a:p>
            <a:pPr>
              <a:defRPr/>
            </a:pPr>
            <a:fld id="{BCB09E33-B3D5-41D7-86C6-632D22856ED2}" type="slidenum">
              <a:rPr lang="en-US"/>
              <a:pPr>
                <a:defRPr/>
              </a:pPr>
              <a:t>‹#›</a:t>
            </a:fld>
            <a:endParaRPr lang="en-US" dirty="0"/>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09-10 Process Coach Training</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545691E-702E-425F-B070-28FCC53A0643}"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dirty="0"/>
          </a:p>
          <a:p>
            <a:pPr>
              <a:defRPr/>
            </a:pPr>
            <a:fld id="{A4D77155-4B0B-4098-9AEC-851CD4F8DD9D}" type="slidenum">
              <a:rPr lang="en-US"/>
              <a:pPr>
                <a:defRPr/>
              </a:pPr>
              <a:t>‹#›</a:t>
            </a:fld>
            <a:endParaRPr lang="en-US" dirty="0"/>
          </a:p>
        </p:txBody>
      </p:sp>
    </p:spTree>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dirty="0"/>
          </a:p>
          <a:p>
            <a:pPr>
              <a:defRPr/>
            </a:pPr>
            <a:fld id="{E67B8F89-87FE-4FBE-A496-9961DDF47262}" type="slidenum">
              <a:rPr lang="en-US"/>
              <a:pPr>
                <a:defRPr/>
              </a:pPr>
              <a:t>‹#›</a:t>
            </a:fld>
            <a:endParaRPr lang="en-US" dirty="0"/>
          </a:p>
        </p:txBody>
      </p:sp>
    </p:spTree>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dirty="0"/>
          </a:p>
          <a:p>
            <a:pPr>
              <a:defRPr/>
            </a:pPr>
            <a:fld id="{41B09537-59BC-428C-A483-B416972E4A9C}" type="slidenum">
              <a:rPr lang="en-US"/>
              <a:pPr>
                <a:defRPr/>
              </a:pPr>
              <a:t>‹#›</a:t>
            </a:fld>
            <a:endParaRPr lang="en-US" dirty="0"/>
          </a:p>
        </p:txBody>
      </p:sp>
    </p:spTree>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752600"/>
            <a:ext cx="7772400" cy="4572000"/>
          </a:xfrm>
        </p:spPr>
        <p:txBody>
          <a:bodyPr/>
          <a:lstStyle/>
          <a:p>
            <a:pPr lvl="0"/>
            <a:endParaRPr lang="en-US" noProof="0" dirty="0" smtClean="0"/>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dirty="0"/>
          </a:p>
          <a:p>
            <a:pPr>
              <a:defRPr/>
            </a:pPr>
            <a:fld id="{92D90C76-293D-4F75-A905-F6F2FB0D5566}" type="slidenum">
              <a:rPr lang="en-US"/>
              <a:pPr>
                <a:defRPr/>
              </a:pPr>
              <a:t>‹#›</a:t>
            </a:fld>
            <a:endParaRPr lang="en-US" dirty="0"/>
          </a:p>
        </p:txBody>
      </p:sp>
    </p:spTree>
  </p:cSld>
  <p:clrMapOvr>
    <a:masterClrMapping/>
  </p:clrMapOvr>
  <p:transition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0"/>
            <a:ext cx="9144000" cy="385763"/>
          </a:xfrm>
          <a:prstGeom prst="rect">
            <a:avLst/>
          </a:prstGeom>
          <a:gradFill rotWithShape="0">
            <a:gsLst>
              <a:gs pos="0">
                <a:srgbClr val="3333CC">
                  <a:gamma/>
                  <a:shade val="56078"/>
                  <a:invGamma/>
                </a:srgbClr>
              </a:gs>
              <a:gs pos="50000">
                <a:srgbClr val="3333CC"/>
              </a:gs>
              <a:gs pos="100000">
                <a:srgbClr val="3333CC">
                  <a:gamma/>
                  <a:shade val="56078"/>
                  <a:invGamma/>
                </a:srgbClr>
              </a:gs>
            </a:gsLst>
            <a:lin ang="5400000" scaled="1"/>
          </a:gradFill>
          <a:ln w="12700">
            <a:solidFill>
              <a:schemeClr val="tx2"/>
            </a:solidFill>
            <a:miter lim="800000"/>
            <a:headEnd/>
            <a:tailEnd/>
          </a:ln>
          <a:effectLst/>
        </p:spPr>
        <p:txBody>
          <a:bodyPr wrap="none" lIns="90488" tIns="44450" rIns="90488" bIns="44450" anchor="ctr"/>
          <a:lstStyle/>
          <a:p>
            <a:pPr defTabSz="762000" eaLnBrk="0" hangingPunct="0">
              <a:defRPr/>
            </a:pPr>
            <a:r>
              <a:rPr lang="en-US" sz="1400" b="1">
                <a:latin typeface="Arial" charset="0"/>
              </a:rPr>
              <a:t>	</a:t>
            </a:r>
          </a:p>
        </p:txBody>
      </p:sp>
      <p:sp>
        <p:nvSpPr>
          <p:cNvPr id="5" name="Rectangle 6"/>
          <p:cNvSpPr>
            <a:spLocks noChangeArrowheads="1"/>
          </p:cNvSpPr>
          <p:nvPr userDrawn="1"/>
        </p:nvSpPr>
        <p:spPr bwMode="auto">
          <a:xfrm>
            <a:off x="0" y="0"/>
            <a:ext cx="9144000" cy="188913"/>
          </a:xfrm>
          <a:prstGeom prst="rect">
            <a:avLst/>
          </a:prstGeom>
          <a:gradFill rotWithShape="0">
            <a:gsLst>
              <a:gs pos="0">
                <a:srgbClr val="006699">
                  <a:gamma/>
                  <a:shade val="66275"/>
                  <a:invGamma/>
                </a:srgbClr>
              </a:gs>
              <a:gs pos="50000">
                <a:srgbClr val="006699"/>
              </a:gs>
              <a:gs pos="100000">
                <a:srgbClr val="006699">
                  <a:gamma/>
                  <a:shade val="66275"/>
                  <a:invGamma/>
                </a:srgbClr>
              </a:gs>
            </a:gsLst>
            <a:lin ang="5400000" scaled="1"/>
          </a:gradFill>
          <a:ln w="12700">
            <a:solidFill>
              <a:schemeClr val="tx2"/>
            </a:solidFill>
            <a:miter lim="800000"/>
            <a:headEnd/>
            <a:tailEnd/>
          </a:ln>
          <a:effectLst/>
        </p:spPr>
        <p:txBody>
          <a:bodyPr wrap="none" lIns="90488" tIns="44450" rIns="90488" bIns="44450" anchor="ctr"/>
          <a:lstStyle/>
          <a:p>
            <a:pPr defTabSz="762000" eaLnBrk="0" hangingPunct="0">
              <a:defRPr/>
            </a:pPr>
            <a:r>
              <a:rPr lang="en-US" sz="1400" b="1">
                <a:latin typeface="Arial" charset="0"/>
              </a:rPr>
              <a:t>	</a:t>
            </a:r>
          </a:p>
        </p:txBody>
      </p:sp>
      <p:pic>
        <p:nvPicPr>
          <p:cNvPr id="6" name="Picture 7"/>
          <p:cNvPicPr>
            <a:picLocks noChangeAspect="1" noChangeArrowheads="1"/>
          </p:cNvPicPr>
          <p:nvPr/>
        </p:nvPicPr>
        <p:blipFill>
          <a:blip r:embed="rId2" cstate="print"/>
          <a:srcRect/>
          <a:stretch>
            <a:fillRect/>
          </a:stretch>
        </p:blipFill>
        <p:spPr bwMode="auto">
          <a:xfrm>
            <a:off x="8153400" y="76200"/>
            <a:ext cx="990600" cy="958850"/>
          </a:xfrm>
          <a:prstGeom prst="rect">
            <a:avLst/>
          </a:prstGeom>
          <a:noFill/>
          <a:ln w="19050">
            <a:noFill/>
            <a:miter lim="800000"/>
            <a:headEnd/>
            <a:tailEnd/>
          </a:ln>
          <a:effectLst>
            <a:outerShdw dist="107763" dir="2700000" algn="ctr" rotWithShape="0">
              <a:srgbClr val="000099"/>
            </a:outerShdw>
          </a:effectLst>
        </p:spPr>
      </p:pic>
      <p:sp>
        <p:nvSpPr>
          <p:cNvPr id="2" name="Title 1"/>
          <p:cNvSpPr>
            <a:spLocks noGrp="1"/>
          </p:cNvSpPr>
          <p:nvPr>
            <p:ph type="title"/>
          </p:nvPr>
        </p:nvSpPr>
        <p:spPr>
          <a:xfrm>
            <a:off x="685800" y="533400"/>
            <a:ext cx="7772400" cy="914400"/>
          </a:xfrm>
        </p:spPr>
        <p:txBody>
          <a:bodyPr/>
          <a:lstStyle>
            <a:lvl1pPr>
              <a:defRPr sz="3600">
                <a:latin typeface="Palatino Linotype" pitchFamily="18"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spcAft>
                <a:spcPts val="600"/>
              </a:spcAft>
              <a:buClr>
                <a:schemeClr val="accent5">
                  <a:lumMod val="25000"/>
                </a:schemeClr>
              </a:buClr>
              <a:buFont typeface="Wingdings" pitchFamily="2" charset="2"/>
              <a:buChar char="§"/>
              <a:defRPr sz="2800">
                <a:latin typeface="Palatino Linotype" pitchFamily="18" charset="0"/>
              </a:defRPr>
            </a:lvl1pPr>
            <a:lvl2pPr>
              <a:spcAft>
                <a:spcPts val="600"/>
              </a:spcAft>
              <a:defRPr sz="2400">
                <a:latin typeface="Palatino Linotype" pitchFamily="18" charset="0"/>
              </a:defRPr>
            </a:lvl2pPr>
            <a:lvl3pPr>
              <a:spcAft>
                <a:spcPts val="600"/>
              </a:spcAft>
              <a:defRPr sz="2000">
                <a:latin typeface="Palatino Linotype" pitchFamily="18" charset="0"/>
              </a:defRPr>
            </a:lvl3pPr>
            <a:lvl4pPr>
              <a:spcAft>
                <a:spcPts val="600"/>
              </a:spcAft>
              <a:defRPr sz="1800">
                <a:latin typeface="Palatino Linotype" pitchFamily="18" charset="0"/>
              </a:defRPr>
            </a:lvl4pPr>
            <a:lvl5pPr>
              <a:spcAft>
                <a:spcPts val="600"/>
              </a:spcAft>
              <a:defRPr sz="1800">
                <a:latin typeface="Palatino Linotype"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sldNum" sz="quarter" idx="10"/>
          </p:nvPr>
        </p:nvSpPr>
        <p:spPr/>
        <p:txBody>
          <a:bodyPr/>
          <a:lstStyle>
            <a:lvl1pPr>
              <a:defRPr>
                <a:latin typeface="Palatino Linotype" pitchFamily="18" charset="0"/>
              </a:defRPr>
            </a:lvl1pPr>
          </a:lstStyle>
          <a:p>
            <a:pPr>
              <a:defRPr/>
            </a:pPr>
            <a:endParaRPr lang="en-US"/>
          </a:p>
          <a:p>
            <a:pPr>
              <a:defRPr/>
            </a:pPr>
            <a:fld id="{D00C250B-0E69-4C68-A0AF-A7A04C9BD1E8}" type="slidenum">
              <a:rPr lang="en-US"/>
              <a:pPr>
                <a:defRPr/>
              </a:pPr>
              <a:t>‹#›</a:t>
            </a:fld>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2004 TAPE Examiner Training</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5C54A66-B717-4F93-9611-E3C6C35CC54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a:t>2004 TAPE Examiner Training</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2DBE15-DF9A-41E8-B759-883836C0E02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a:t>2004 TAPE Examiner Training</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7635B1F-0E6C-4F6E-9B74-E2677E4F35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a:t>2004 TAPE Examiner Training</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8E63AF2-C2F2-40B8-BA4D-8535B6D430F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2004 TAPE Examiner Training</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1330AEF-9FE9-4952-A89B-7525E8CABBE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2004 TAPE Examiner Training</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1CD0331-B39E-4222-B84F-F9F5F1FD2B5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2004 TAPE Examiner Training</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61E3DEE-33BC-482A-A422-EDCF7D9B6BA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18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r>
              <a:rPr lang="en-US" dirty="0"/>
              <a:t>2004 TAPE Examiner Training</a:t>
            </a:r>
          </a:p>
        </p:txBody>
      </p:sp>
      <p:sp>
        <p:nvSpPr>
          <p:cNvPr id="9318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9318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2A15D3F8-445A-4211-A04F-81B34323654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457200"/>
            <a:ext cx="7772400" cy="9144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752600"/>
            <a:ext cx="7772400" cy="45720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3892" name="Rectangle 4"/>
          <p:cNvSpPr>
            <a:spLocks noGrp="1" noChangeArrowheads="1"/>
          </p:cNvSpPr>
          <p:nvPr>
            <p:ph type="sldNum" sz="quarter" idx="4"/>
          </p:nvPr>
        </p:nvSpPr>
        <p:spPr bwMode="auto">
          <a:xfrm>
            <a:off x="76200" y="63246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dirty="0"/>
          </a:p>
          <a:p>
            <a:pPr>
              <a:defRPr/>
            </a:pPr>
            <a:fld id="{442EB1C9-F872-4B05-AA61-1EDC18C62066}" type="slidenum">
              <a:rPr lang="en-US"/>
              <a:pPr>
                <a:defRPr/>
              </a:pPr>
              <a:t>‹#›</a:t>
            </a:fld>
            <a:endParaRPr lang="en-US" dirty="0"/>
          </a:p>
        </p:txBody>
      </p:sp>
      <p:sp>
        <p:nvSpPr>
          <p:cNvPr id="933893" name="Rectangle 5"/>
          <p:cNvSpPr>
            <a:spLocks noChangeArrowheads="1"/>
          </p:cNvSpPr>
          <p:nvPr userDrawn="1"/>
        </p:nvSpPr>
        <p:spPr bwMode="auto">
          <a:xfrm>
            <a:off x="0" y="0"/>
            <a:ext cx="9144000" cy="385763"/>
          </a:xfrm>
          <a:prstGeom prst="rect">
            <a:avLst/>
          </a:prstGeom>
          <a:gradFill rotWithShape="0">
            <a:gsLst>
              <a:gs pos="0">
                <a:srgbClr val="3333CC">
                  <a:gamma/>
                  <a:shade val="56078"/>
                  <a:invGamma/>
                </a:srgbClr>
              </a:gs>
              <a:gs pos="50000">
                <a:srgbClr val="3333CC"/>
              </a:gs>
              <a:gs pos="100000">
                <a:srgbClr val="3333CC">
                  <a:gamma/>
                  <a:shade val="56078"/>
                  <a:invGamma/>
                </a:srgbClr>
              </a:gs>
            </a:gsLst>
            <a:lin ang="5400000" scaled="1"/>
          </a:gradFill>
          <a:ln w="12700">
            <a:solidFill>
              <a:schemeClr val="tx2"/>
            </a:solidFill>
            <a:miter lim="800000"/>
            <a:headEnd/>
            <a:tailEnd/>
          </a:ln>
          <a:effectLst/>
        </p:spPr>
        <p:txBody>
          <a:bodyPr wrap="none" lIns="90488" tIns="44450" rIns="90488" bIns="44450" anchor="ctr"/>
          <a:lstStyle/>
          <a:p>
            <a:pPr defTabSz="762000" eaLnBrk="0" hangingPunct="0">
              <a:defRPr/>
            </a:pPr>
            <a:r>
              <a:rPr lang="en-US" sz="1400" b="1" dirty="0"/>
              <a:t>	</a:t>
            </a:r>
          </a:p>
        </p:txBody>
      </p:sp>
      <p:sp>
        <p:nvSpPr>
          <p:cNvPr id="933894" name="Rectangle 6"/>
          <p:cNvSpPr>
            <a:spLocks noChangeArrowheads="1"/>
          </p:cNvSpPr>
          <p:nvPr userDrawn="1"/>
        </p:nvSpPr>
        <p:spPr bwMode="auto">
          <a:xfrm>
            <a:off x="0" y="0"/>
            <a:ext cx="9144000" cy="188913"/>
          </a:xfrm>
          <a:prstGeom prst="rect">
            <a:avLst/>
          </a:prstGeom>
          <a:gradFill rotWithShape="0">
            <a:gsLst>
              <a:gs pos="0">
                <a:srgbClr val="006699">
                  <a:gamma/>
                  <a:shade val="66275"/>
                  <a:invGamma/>
                </a:srgbClr>
              </a:gs>
              <a:gs pos="50000">
                <a:srgbClr val="006699"/>
              </a:gs>
              <a:gs pos="100000">
                <a:srgbClr val="006699">
                  <a:gamma/>
                  <a:shade val="66275"/>
                  <a:invGamma/>
                </a:srgbClr>
              </a:gs>
            </a:gsLst>
            <a:lin ang="5400000" scaled="1"/>
          </a:gradFill>
          <a:ln w="12700">
            <a:solidFill>
              <a:schemeClr val="tx2"/>
            </a:solidFill>
            <a:miter lim="800000"/>
            <a:headEnd/>
            <a:tailEnd/>
          </a:ln>
          <a:effectLst/>
        </p:spPr>
        <p:txBody>
          <a:bodyPr wrap="none" lIns="90488" tIns="44450" rIns="90488" bIns="44450" anchor="ctr"/>
          <a:lstStyle/>
          <a:p>
            <a:pPr defTabSz="762000" eaLnBrk="0" hangingPunct="0">
              <a:defRPr/>
            </a:pPr>
            <a:r>
              <a:rPr lang="en-US" sz="1400" b="1" dirty="0"/>
              <a:t>	</a:t>
            </a:r>
          </a:p>
        </p:txBody>
      </p:sp>
      <p:pic>
        <p:nvPicPr>
          <p:cNvPr id="933895" name="Picture 7"/>
          <p:cNvPicPr>
            <a:picLocks noChangeAspect="1" noChangeArrowheads="1"/>
          </p:cNvPicPr>
          <p:nvPr/>
        </p:nvPicPr>
        <p:blipFill>
          <a:blip r:embed="rId15" cstate="print"/>
          <a:srcRect/>
          <a:stretch>
            <a:fillRect/>
          </a:stretch>
        </p:blipFill>
        <p:spPr bwMode="auto">
          <a:xfrm>
            <a:off x="8153400" y="76200"/>
            <a:ext cx="990600" cy="958850"/>
          </a:xfrm>
          <a:prstGeom prst="rect">
            <a:avLst/>
          </a:prstGeom>
          <a:noFill/>
          <a:ln w="19050">
            <a:noFill/>
            <a:miter lim="800000"/>
            <a:headEnd/>
            <a:tailEnd/>
          </a:ln>
          <a:effectLst>
            <a:outerShdw dist="107763" dir="2700000" algn="ctr" rotWithShape="0">
              <a:srgbClr val="000099"/>
            </a:outerShdw>
          </a:effectLst>
        </p:spPr>
      </p:pic>
    </p:spTree>
  </p:cSld>
  <p:clrMap bg1="lt1" tx1="dk1" bg2="lt2" tx2="dk2" accent1="accent1" accent2="accent2" accent3="accent3" accent4="accent4" accent5="accent5" accent6="accent6" hlink="hlink" folHlink="folHlink"/>
  <p:sldLayoutIdLst>
    <p:sldLayoutId id="2147484043"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 id="2147484044" r:id="rId13"/>
  </p:sldLayoutIdLst>
  <p:transition advClick="0"/>
  <p:hf hdr="0" ftr="0" dt="0"/>
  <p:txStyles>
    <p:titleStyle>
      <a:lvl1pPr algn="ctr" rtl="0" eaLnBrk="0" fontAlgn="base" hangingPunct="0">
        <a:spcBef>
          <a:spcPct val="0"/>
        </a:spcBef>
        <a:spcAft>
          <a:spcPct val="0"/>
        </a:spcAft>
        <a:defRPr sz="40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Tahoma" pitchFamily="34" charset="0"/>
        </a:defRPr>
      </a:lvl2pPr>
      <a:lvl3pPr algn="ctr" rtl="0" eaLnBrk="0" fontAlgn="base" hangingPunct="0">
        <a:spcBef>
          <a:spcPct val="0"/>
        </a:spcBef>
        <a:spcAft>
          <a:spcPct val="0"/>
        </a:spcAft>
        <a:defRPr sz="4000">
          <a:solidFill>
            <a:schemeClr val="tx1"/>
          </a:solidFill>
          <a:latin typeface="Tahoma" pitchFamily="34" charset="0"/>
        </a:defRPr>
      </a:lvl3pPr>
      <a:lvl4pPr algn="ctr" rtl="0" eaLnBrk="0" fontAlgn="base" hangingPunct="0">
        <a:spcBef>
          <a:spcPct val="0"/>
        </a:spcBef>
        <a:spcAft>
          <a:spcPct val="0"/>
        </a:spcAft>
        <a:defRPr sz="4000">
          <a:solidFill>
            <a:schemeClr val="tx1"/>
          </a:solidFill>
          <a:latin typeface="Tahoma" pitchFamily="34" charset="0"/>
        </a:defRPr>
      </a:lvl4pPr>
      <a:lvl5pPr algn="ctr" rtl="0" eaLnBrk="0" fontAlgn="base" hangingPunct="0">
        <a:spcBef>
          <a:spcPct val="0"/>
        </a:spcBef>
        <a:spcAft>
          <a:spcPct val="0"/>
        </a:spcAft>
        <a:defRPr sz="4000">
          <a:solidFill>
            <a:schemeClr val="tx1"/>
          </a:solidFill>
          <a:latin typeface="Tahoma" pitchFamily="34" charset="0"/>
        </a:defRPr>
      </a:lvl5pPr>
      <a:lvl6pPr marL="457200" algn="ctr" rtl="0" fontAlgn="base">
        <a:spcBef>
          <a:spcPct val="0"/>
        </a:spcBef>
        <a:spcAft>
          <a:spcPct val="0"/>
        </a:spcAft>
        <a:defRPr sz="4000">
          <a:solidFill>
            <a:schemeClr val="tx1"/>
          </a:solidFill>
          <a:latin typeface="Tahoma" pitchFamily="34" charset="0"/>
        </a:defRPr>
      </a:lvl6pPr>
      <a:lvl7pPr marL="914400" algn="ctr" rtl="0" fontAlgn="base">
        <a:spcBef>
          <a:spcPct val="0"/>
        </a:spcBef>
        <a:spcAft>
          <a:spcPct val="0"/>
        </a:spcAft>
        <a:defRPr sz="4000">
          <a:solidFill>
            <a:schemeClr val="tx1"/>
          </a:solidFill>
          <a:latin typeface="Tahoma" pitchFamily="34" charset="0"/>
        </a:defRPr>
      </a:lvl7pPr>
      <a:lvl8pPr marL="1371600" algn="ctr" rtl="0" fontAlgn="base">
        <a:spcBef>
          <a:spcPct val="0"/>
        </a:spcBef>
        <a:spcAft>
          <a:spcPct val="0"/>
        </a:spcAft>
        <a:defRPr sz="4000">
          <a:solidFill>
            <a:schemeClr val="tx1"/>
          </a:solidFill>
          <a:latin typeface="Tahoma" pitchFamily="34" charset="0"/>
        </a:defRPr>
      </a:lvl8pPr>
      <a:lvl9pPr marL="1828800" algn="ctr" rtl="0" fontAlgn="base">
        <a:spcBef>
          <a:spcPct val="0"/>
        </a:spcBef>
        <a:spcAft>
          <a:spcPct val="0"/>
        </a:spcAft>
        <a:defRPr sz="4000">
          <a:solidFill>
            <a:schemeClr val="tx1"/>
          </a:solidFill>
          <a:latin typeface="Tahoma" pitchFamily="34"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fontAlgn="base">
        <a:spcBef>
          <a:spcPct val="20000"/>
        </a:spcBef>
        <a:spcAft>
          <a:spcPct val="0"/>
        </a:spcAft>
        <a:buSzPct val="100000"/>
        <a:buChar char="•"/>
        <a:defRPr sz="2000">
          <a:solidFill>
            <a:schemeClr val="tx1"/>
          </a:solidFill>
          <a:latin typeface="+mn-lt"/>
        </a:defRPr>
      </a:lvl6pPr>
      <a:lvl7pPr marL="2971800" indent="-228600" algn="l" rtl="0" fontAlgn="base">
        <a:spcBef>
          <a:spcPct val="20000"/>
        </a:spcBef>
        <a:spcAft>
          <a:spcPct val="0"/>
        </a:spcAft>
        <a:buSzPct val="100000"/>
        <a:buChar char="•"/>
        <a:defRPr sz="2000">
          <a:solidFill>
            <a:schemeClr val="tx1"/>
          </a:solidFill>
          <a:latin typeface="+mn-lt"/>
        </a:defRPr>
      </a:lvl7pPr>
      <a:lvl8pPr marL="3429000" indent="-228600" algn="l" rtl="0" fontAlgn="base">
        <a:spcBef>
          <a:spcPct val="20000"/>
        </a:spcBef>
        <a:spcAft>
          <a:spcPct val="0"/>
        </a:spcAft>
        <a:buSzPct val="100000"/>
        <a:buChar char="•"/>
        <a:defRPr sz="2000">
          <a:solidFill>
            <a:schemeClr val="tx1"/>
          </a:solidFill>
          <a:latin typeface="+mn-lt"/>
        </a:defRPr>
      </a:lvl8pPr>
      <a:lvl9pPr marL="3886200" indent="-228600" algn="l" rtl="0" fontAlgn="base">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8291" name="Text Box 3"/>
          <p:cNvSpPr txBox="1">
            <a:spLocks noChangeArrowheads="1"/>
          </p:cNvSpPr>
          <p:nvPr/>
        </p:nvSpPr>
        <p:spPr bwMode="auto">
          <a:xfrm>
            <a:off x="228600" y="5105400"/>
            <a:ext cx="8534400" cy="641350"/>
          </a:xfrm>
          <a:prstGeom prst="rect">
            <a:avLst/>
          </a:prstGeom>
          <a:noFill/>
          <a:ln w="63500">
            <a:noFill/>
            <a:miter lim="800000"/>
            <a:headEnd/>
            <a:tailEnd/>
          </a:ln>
          <a:effectLst>
            <a:outerShdw dist="35921" dir="2700000" algn="ctr" rotWithShape="0">
              <a:srgbClr val="868686"/>
            </a:outerShdw>
          </a:effectLst>
        </p:spPr>
        <p:txBody>
          <a:bodyPr>
            <a:spAutoFit/>
          </a:bodyPr>
          <a:lstStyle/>
          <a:p>
            <a:pPr algn="ctr">
              <a:spcBef>
                <a:spcPct val="50000"/>
              </a:spcBef>
              <a:defRPr/>
            </a:pPr>
            <a:endParaRPr lang="en-US" sz="3600" b="1" dirty="0">
              <a:solidFill>
                <a:srgbClr val="333399"/>
              </a:solidFill>
            </a:endParaRPr>
          </a:p>
        </p:txBody>
      </p:sp>
      <p:pic>
        <p:nvPicPr>
          <p:cNvPr id="8" name="Picture 7" descr="15085-Blue-3d-People-Working-Together-To-Hold-Colorful-Pieces-Of-A-Jigsaw-Puzzle-That-Spells-Out-Team-Work-Clipart-Graphic.jpg"/>
          <p:cNvPicPr>
            <a:picLocks noChangeAspect="1"/>
          </p:cNvPicPr>
          <p:nvPr/>
        </p:nvPicPr>
        <p:blipFill>
          <a:blip r:embed="rId3" cstate="print"/>
          <a:stretch>
            <a:fillRect/>
          </a:stretch>
        </p:blipFill>
        <p:spPr>
          <a:xfrm>
            <a:off x="1752600" y="2133600"/>
            <a:ext cx="5715000" cy="4292600"/>
          </a:xfrm>
          <a:prstGeom prst="rect">
            <a:avLst/>
          </a:prstGeom>
        </p:spPr>
      </p:pic>
      <p:sp>
        <p:nvSpPr>
          <p:cNvPr id="86020" name="Rectangle 9"/>
          <p:cNvSpPr>
            <a:spLocks noGrp="1" noChangeArrowheads="1"/>
          </p:cNvSpPr>
          <p:nvPr>
            <p:ph type="ctrTitle"/>
          </p:nvPr>
        </p:nvSpPr>
        <p:spPr>
          <a:xfrm>
            <a:off x="152400" y="533400"/>
            <a:ext cx="3581400" cy="1470025"/>
          </a:xfrm>
        </p:spPr>
        <p:txBody>
          <a:bodyPr/>
          <a:lstStyle/>
          <a:p>
            <a:r>
              <a:rPr lang="en-US" sz="4800" dirty="0" smtClean="0"/>
              <a:t>Site Visit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without </a:t>
            </a:r>
            <a:br>
              <a:rPr lang="en-US" dirty="0" smtClean="0"/>
            </a:br>
            <a:r>
              <a:rPr lang="en-US" dirty="0" smtClean="0"/>
              <a:t>Comment Balance Guidance</a:t>
            </a:r>
            <a:endParaRPr lang="en-US" dirty="0"/>
          </a:p>
        </p:txBody>
      </p:sp>
      <p:sp>
        <p:nvSpPr>
          <p:cNvPr id="3" name="Content Placeholder 2"/>
          <p:cNvSpPr>
            <a:spLocks noGrp="1"/>
          </p:cNvSpPr>
          <p:nvPr>
            <p:ph idx="1"/>
          </p:nvPr>
        </p:nvSpPr>
        <p:spPr/>
        <p:txBody>
          <a:bodyPr/>
          <a:lstStyle/>
          <a:p>
            <a:r>
              <a:rPr lang="en-US" dirty="0" smtClean="0">
                <a:solidFill>
                  <a:srgbClr val="00B050"/>
                </a:solidFill>
              </a:rPr>
              <a:t>Become an expert on the following:</a:t>
            </a:r>
          </a:p>
          <a:p>
            <a:pPr marL="914400" lvl="1" indent="-457200">
              <a:buFont typeface="+mj-lt"/>
              <a:buAutoNum type="arabicPeriod"/>
            </a:pPr>
            <a:r>
              <a:rPr lang="en-US" dirty="0" smtClean="0">
                <a:solidFill>
                  <a:srgbClr val="3366FF"/>
                </a:solidFill>
              </a:rPr>
              <a:t>The scoring guidelines</a:t>
            </a:r>
          </a:p>
          <a:p>
            <a:pPr marL="914400" lvl="1" indent="-457200">
              <a:buFont typeface="+mj-lt"/>
              <a:buAutoNum type="arabicPeriod"/>
            </a:pPr>
            <a:r>
              <a:rPr lang="en-US" dirty="0" smtClean="0">
                <a:solidFill>
                  <a:srgbClr val="3366FF"/>
                </a:solidFill>
              </a:rPr>
              <a:t>The definitions of:</a:t>
            </a:r>
          </a:p>
          <a:p>
            <a:pPr marL="1314450" lvl="2" indent="-457200">
              <a:buFont typeface="+mj-lt"/>
              <a:buAutoNum type="alphaUcPeriod"/>
            </a:pPr>
            <a:r>
              <a:rPr lang="en-US" dirty="0" smtClean="0">
                <a:solidFill>
                  <a:srgbClr val="3366FF"/>
                </a:solidFill>
              </a:rPr>
              <a:t> Basic requirements</a:t>
            </a:r>
          </a:p>
          <a:p>
            <a:pPr marL="1314450" lvl="2" indent="-457200">
              <a:buFont typeface="+mj-lt"/>
              <a:buAutoNum type="alphaUcPeriod"/>
            </a:pPr>
            <a:r>
              <a:rPr lang="en-US" dirty="0" smtClean="0">
                <a:solidFill>
                  <a:srgbClr val="3366FF"/>
                </a:solidFill>
              </a:rPr>
              <a:t>Overall requirements</a:t>
            </a:r>
          </a:p>
          <a:p>
            <a:pPr marL="1314450" lvl="2" indent="-457200">
              <a:buFont typeface="+mj-lt"/>
              <a:buAutoNum type="alphaUcPeriod"/>
            </a:pPr>
            <a:r>
              <a:rPr lang="en-US" dirty="0" smtClean="0">
                <a:solidFill>
                  <a:srgbClr val="3366FF"/>
                </a:solidFill>
              </a:rPr>
              <a:t>Multiple requirements</a:t>
            </a:r>
          </a:p>
          <a:p>
            <a:pPr marL="1314450" lvl="2" indent="-457200">
              <a:buFont typeface="+mj-lt"/>
              <a:buAutoNum type="alphaUcPeriod"/>
            </a:pPr>
            <a:r>
              <a:rPr lang="en-US" dirty="0" smtClean="0">
                <a:solidFill>
                  <a:srgbClr val="3366FF"/>
                </a:solidFill>
              </a:rPr>
              <a:t>Le/T/C/I for Results</a:t>
            </a:r>
          </a:p>
          <a:p>
            <a:pPr marL="1314450" lvl="2" indent="-457200">
              <a:buFont typeface="+mj-lt"/>
              <a:buAutoNum type="alphaUcPeriod"/>
            </a:pPr>
            <a:endParaRPr lang="en-US" dirty="0"/>
          </a:p>
        </p:txBody>
      </p:sp>
      <p:sp>
        <p:nvSpPr>
          <p:cNvPr id="4" name="Slide Number Placeholder 3"/>
          <p:cNvSpPr>
            <a:spLocks noGrp="1"/>
          </p:cNvSpPr>
          <p:nvPr>
            <p:ph type="sldNum" sz="quarter" idx="10"/>
          </p:nvPr>
        </p:nvSpPr>
        <p:spPr/>
        <p:txBody>
          <a:bodyPr/>
          <a:lstStyle/>
          <a:p>
            <a:pPr>
              <a:defRPr/>
            </a:pPr>
            <a:endParaRPr lang="en-US" smtClean="0"/>
          </a:p>
          <a:p>
            <a:pPr>
              <a:defRPr/>
            </a:pPr>
            <a:fld id="{D00C250B-0E69-4C68-A0AF-A7A04C9BD1E8}" type="slidenum">
              <a:rPr lang="en-US" smtClean="0"/>
              <a:pPr>
                <a:defRPr/>
              </a:pPr>
              <a:t>10</a:t>
            </a:fld>
            <a:endParaRPr lang="en-US"/>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Scorebook Navigator</a:t>
            </a:r>
            <a:endParaRPr lang="en-US" dirty="0"/>
          </a:p>
        </p:txBody>
      </p:sp>
      <p:sp>
        <p:nvSpPr>
          <p:cNvPr id="3" name="Content Placeholder 2"/>
          <p:cNvSpPr>
            <a:spLocks noGrp="1"/>
          </p:cNvSpPr>
          <p:nvPr>
            <p:ph idx="1"/>
          </p:nvPr>
        </p:nvSpPr>
        <p:spPr/>
        <p:txBody>
          <a:bodyPr/>
          <a:lstStyle/>
          <a:p>
            <a:r>
              <a:rPr lang="en-US" dirty="0" smtClean="0"/>
              <a:t>During site visit, the team leader should continue to use the ITEM ASSIGNMENTS feature of the Scorebook Navigator</a:t>
            </a:r>
          </a:p>
          <a:p>
            <a:r>
              <a:rPr lang="en-US" dirty="0" smtClean="0"/>
              <a:t>This allows team members to update category Items as applicable in closing out site visit issues and in working to convert IOs to comments.  </a:t>
            </a:r>
          </a:p>
        </p:txBody>
      </p:sp>
      <p:sp>
        <p:nvSpPr>
          <p:cNvPr id="4" name="Slide Number Placeholder 3"/>
          <p:cNvSpPr>
            <a:spLocks noGrp="1"/>
          </p:cNvSpPr>
          <p:nvPr>
            <p:ph type="sldNum" sz="quarter" idx="10"/>
          </p:nvPr>
        </p:nvSpPr>
        <p:spPr/>
        <p:txBody>
          <a:bodyPr/>
          <a:lstStyle/>
          <a:p>
            <a:pPr>
              <a:defRPr/>
            </a:pPr>
            <a:endParaRPr lang="en-US" smtClean="0"/>
          </a:p>
          <a:p>
            <a:pPr>
              <a:defRPr/>
            </a:pPr>
            <a:fld id="{D00C250B-0E69-4C68-A0AF-A7A04C9BD1E8}" type="slidenum">
              <a:rPr lang="en-US" smtClean="0"/>
              <a:pPr>
                <a:defRPr/>
              </a:pPr>
              <a:t>11</a:t>
            </a:fld>
            <a:endParaRPr lang="en-US"/>
          </a:p>
        </p:txBody>
      </p:sp>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Scorebook Navigator</a:t>
            </a:r>
            <a:endParaRPr lang="en-US" dirty="0"/>
          </a:p>
        </p:txBody>
      </p:sp>
      <p:sp>
        <p:nvSpPr>
          <p:cNvPr id="3" name="Content Placeholder 2"/>
          <p:cNvSpPr>
            <a:spLocks noGrp="1"/>
          </p:cNvSpPr>
          <p:nvPr>
            <p:ph idx="1"/>
          </p:nvPr>
        </p:nvSpPr>
        <p:spPr>
          <a:xfrm>
            <a:off x="685800" y="1447800"/>
            <a:ext cx="7772400" cy="4572000"/>
          </a:xfrm>
        </p:spPr>
        <p:txBody>
          <a:bodyPr/>
          <a:lstStyle/>
          <a:p>
            <a:r>
              <a:rPr lang="en-US" dirty="0" smtClean="0"/>
              <a:t>When the team is ready to turn everything over to the Feedback Writer, all Item Assignments should be changed from the Category Leads to the Feedback Writer.  </a:t>
            </a:r>
          </a:p>
          <a:p>
            <a:r>
              <a:rPr lang="en-US" dirty="0" smtClean="0"/>
              <a:t>When this is done, the Category Lead will have read-only access to their work.  </a:t>
            </a:r>
          </a:p>
          <a:p>
            <a:r>
              <a:rPr lang="en-US" dirty="0" smtClean="0"/>
              <a:t>While at site, this process can be changed at any time, by changing the assignment of any Item back to the Category Lead if they have additional work to do on their Item.  </a:t>
            </a:r>
            <a:endParaRPr lang="en-US" dirty="0"/>
          </a:p>
        </p:txBody>
      </p:sp>
      <p:sp>
        <p:nvSpPr>
          <p:cNvPr id="4" name="Slide Number Placeholder 3"/>
          <p:cNvSpPr>
            <a:spLocks noGrp="1"/>
          </p:cNvSpPr>
          <p:nvPr>
            <p:ph type="sldNum" sz="quarter" idx="10"/>
          </p:nvPr>
        </p:nvSpPr>
        <p:spPr/>
        <p:txBody>
          <a:bodyPr/>
          <a:lstStyle/>
          <a:p>
            <a:pPr>
              <a:defRPr/>
            </a:pPr>
            <a:endParaRPr lang="en-US" dirty="0" smtClean="0"/>
          </a:p>
          <a:p>
            <a:pPr>
              <a:defRPr/>
            </a:pPr>
            <a:fld id="{D00C250B-0E69-4C68-A0AF-A7A04C9BD1E8}" type="slidenum">
              <a:rPr lang="en-US" smtClean="0"/>
              <a:pPr>
                <a:defRPr/>
              </a:pPr>
              <a:t>12</a:t>
            </a:fld>
            <a:endParaRPr lang="en-US" dirty="0"/>
          </a:p>
        </p:txBody>
      </p:sp>
    </p:spTree>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Scorebook Navigator</a:t>
            </a:r>
            <a:endParaRPr lang="en-US" dirty="0"/>
          </a:p>
        </p:txBody>
      </p:sp>
      <p:sp>
        <p:nvSpPr>
          <p:cNvPr id="3" name="Content Placeholder 2"/>
          <p:cNvSpPr>
            <a:spLocks noGrp="1"/>
          </p:cNvSpPr>
          <p:nvPr>
            <p:ph idx="1"/>
          </p:nvPr>
        </p:nvSpPr>
        <p:spPr/>
        <p:txBody>
          <a:bodyPr/>
          <a:lstStyle/>
          <a:p>
            <a:r>
              <a:rPr lang="en-US" dirty="0" smtClean="0"/>
              <a:t>Make sure a member of your team becomes an expert on it.</a:t>
            </a:r>
          </a:p>
          <a:p>
            <a:r>
              <a:rPr lang="en-US" dirty="0" smtClean="0"/>
              <a:t>Lean on them!</a:t>
            </a:r>
            <a:endParaRPr lang="en-US" dirty="0"/>
          </a:p>
        </p:txBody>
      </p:sp>
      <p:sp>
        <p:nvSpPr>
          <p:cNvPr id="4" name="Slide Number Placeholder 3"/>
          <p:cNvSpPr>
            <a:spLocks noGrp="1"/>
          </p:cNvSpPr>
          <p:nvPr>
            <p:ph type="sldNum" sz="quarter" idx="10"/>
          </p:nvPr>
        </p:nvSpPr>
        <p:spPr/>
        <p:txBody>
          <a:bodyPr/>
          <a:lstStyle/>
          <a:p>
            <a:pPr>
              <a:defRPr/>
            </a:pPr>
            <a:endParaRPr lang="en-US" smtClean="0"/>
          </a:p>
          <a:p>
            <a:pPr>
              <a:defRPr/>
            </a:pPr>
            <a:fld id="{D00C250B-0E69-4C68-A0AF-A7A04C9BD1E8}" type="slidenum">
              <a:rPr lang="en-US" smtClean="0"/>
              <a:pPr>
                <a:defRPr/>
              </a:pPr>
              <a:t>13</a:t>
            </a:fld>
            <a:endParaRPr lang="en-US"/>
          </a:p>
        </p:txBody>
      </p:sp>
    </p:spTree>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lstStyle/>
          <a:p>
            <a:r>
              <a:rPr lang="en-US" dirty="0" smtClean="0"/>
              <a:t>Think efficiency!</a:t>
            </a:r>
          </a:p>
          <a:p>
            <a:r>
              <a:rPr lang="en-US" dirty="0" smtClean="0"/>
              <a:t>Make your team members successful.</a:t>
            </a:r>
          </a:p>
          <a:p>
            <a:r>
              <a:rPr lang="en-US" dirty="0" smtClean="0"/>
              <a:t>Use the Pareto principal – spend 80% of your time with 20% of your team - the least capable ones.</a:t>
            </a:r>
          </a:p>
          <a:p>
            <a:r>
              <a:rPr lang="en-US" dirty="0" smtClean="0"/>
              <a:t>Know the criteria better than your team.</a:t>
            </a:r>
          </a:p>
          <a:p>
            <a:r>
              <a:rPr lang="en-US" dirty="0" smtClean="0"/>
              <a:t>Know the application better than your team.</a:t>
            </a:r>
          </a:p>
          <a:p>
            <a:endParaRPr lang="en-US" dirty="0"/>
          </a:p>
        </p:txBody>
      </p:sp>
      <p:sp>
        <p:nvSpPr>
          <p:cNvPr id="4" name="Slide Number Placeholder 3"/>
          <p:cNvSpPr>
            <a:spLocks noGrp="1"/>
          </p:cNvSpPr>
          <p:nvPr>
            <p:ph type="sldNum" sz="quarter" idx="10"/>
          </p:nvPr>
        </p:nvSpPr>
        <p:spPr/>
        <p:txBody>
          <a:bodyPr/>
          <a:lstStyle/>
          <a:p>
            <a:pPr>
              <a:defRPr/>
            </a:pPr>
            <a:endParaRPr lang="en-US" smtClean="0"/>
          </a:p>
          <a:p>
            <a:pPr>
              <a:defRPr/>
            </a:pPr>
            <a:fld id="{D00C250B-0E69-4C68-A0AF-A7A04C9BD1E8}" type="slidenum">
              <a:rPr lang="en-US" smtClean="0"/>
              <a:pPr>
                <a:defRPr/>
              </a:pPr>
              <a:t>14</a:t>
            </a:fld>
            <a:endParaRPr lang="en-US"/>
          </a:p>
        </p:txBody>
      </p:sp>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lstStyle/>
          <a:p>
            <a:pPr>
              <a:buNone/>
            </a:pPr>
            <a:r>
              <a:rPr lang="en-US" sz="3600" b="1" i="1" dirty="0" smtClean="0">
                <a:solidFill>
                  <a:srgbClr val="00B050"/>
                </a:solidFill>
              </a:rPr>
              <a:t>Please….</a:t>
            </a:r>
          </a:p>
          <a:p>
            <a:endParaRPr lang="en-US" sz="3600" b="1" i="1" dirty="0" smtClean="0">
              <a:solidFill>
                <a:srgbClr val="00B050"/>
              </a:solidFill>
            </a:endParaRPr>
          </a:p>
          <a:p>
            <a:pPr>
              <a:buNone/>
            </a:pPr>
            <a:r>
              <a:rPr lang="en-US" sz="3600" b="1" i="1" dirty="0" smtClean="0">
                <a:solidFill>
                  <a:srgbClr val="00B050"/>
                </a:solidFill>
              </a:rPr>
              <a:t> ask any question that occurs to you</a:t>
            </a:r>
            <a:r>
              <a:rPr lang="en-US" sz="3600" b="1" i="1" dirty="0" smtClean="0"/>
              <a:t>.</a:t>
            </a:r>
            <a:endParaRPr lang="en-US" sz="3600" b="1" i="1" dirty="0"/>
          </a:p>
        </p:txBody>
      </p:sp>
      <p:sp>
        <p:nvSpPr>
          <p:cNvPr id="4" name="Slide Number Placeholder 3"/>
          <p:cNvSpPr>
            <a:spLocks noGrp="1"/>
          </p:cNvSpPr>
          <p:nvPr>
            <p:ph type="sldNum" sz="quarter" idx="10"/>
          </p:nvPr>
        </p:nvSpPr>
        <p:spPr/>
        <p:txBody>
          <a:bodyPr/>
          <a:lstStyle/>
          <a:p>
            <a:pPr>
              <a:defRPr/>
            </a:pPr>
            <a:endParaRPr lang="en-US" smtClean="0"/>
          </a:p>
          <a:p>
            <a:pPr>
              <a:defRPr/>
            </a:pPr>
            <a:fld id="{D00C250B-0E69-4C68-A0AF-A7A04C9BD1E8}" type="slidenum">
              <a:rPr lang="en-US" smtClean="0"/>
              <a:pPr>
                <a:defRPr/>
              </a:pPr>
              <a:t>15</a:t>
            </a:fld>
            <a:endParaRPr lang="en-US"/>
          </a:p>
        </p:txBody>
      </p:sp>
    </p:spTree>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685800" y="457200"/>
            <a:ext cx="7772400" cy="914400"/>
          </a:xfrm>
        </p:spPr>
        <p:txBody>
          <a:bodyPr/>
          <a:lstStyle/>
          <a:p>
            <a:r>
              <a:rPr lang="en-US" dirty="0" smtClean="0"/>
              <a:t>Step 9: Results Example</a:t>
            </a:r>
          </a:p>
        </p:txBody>
      </p:sp>
      <p:sp>
        <p:nvSpPr>
          <p:cNvPr id="54275" name="Slide Number Placeholder 3"/>
          <p:cNvSpPr>
            <a:spLocks noGrp="1"/>
          </p:cNvSpPr>
          <p:nvPr>
            <p:ph type="sldNum" sz="quarter" idx="10"/>
          </p:nvPr>
        </p:nvSpPr>
        <p:spPr>
          <a:noFill/>
        </p:spPr>
        <p:txBody>
          <a:bodyPr/>
          <a:lstStyle/>
          <a:p>
            <a:endParaRPr lang="en-US" dirty="0" smtClean="0"/>
          </a:p>
          <a:p>
            <a:fld id="{72AD5D2E-7AE5-408A-AC2C-F80ED5EBF74B}" type="slidenum">
              <a:rPr lang="en-US" smtClean="0"/>
              <a:pPr/>
              <a:t>16</a:t>
            </a:fld>
            <a:endParaRPr lang="en-US" dirty="0" smtClean="0"/>
          </a:p>
        </p:txBody>
      </p:sp>
      <p:pic>
        <p:nvPicPr>
          <p:cNvPr id="54276" name="Picture 2" descr="C:\Users\paula\Documents\My Documents\quality Texas\Training Materials 2009\LeTCI example.jpg"/>
          <p:cNvPicPr>
            <a:picLocks noGrp="1" noChangeAspect="1" noChangeArrowheads="1"/>
          </p:cNvPicPr>
          <p:nvPr>
            <p:ph idx="1"/>
          </p:nvPr>
        </p:nvPicPr>
        <p:blipFill>
          <a:blip r:embed="rId3" cstate="print"/>
          <a:srcRect/>
          <a:stretch>
            <a:fillRect/>
          </a:stretch>
        </p:blipFill>
        <p:spPr>
          <a:xfrm>
            <a:off x="609600" y="1752600"/>
            <a:ext cx="8077200" cy="4572000"/>
          </a:xfrm>
        </p:spPr>
      </p:pic>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8077200" cy="4800600"/>
          </a:xfrm>
        </p:spPr>
        <p:txBody>
          <a:bodyPr/>
          <a:lstStyle/>
          <a:p>
            <a:pPr>
              <a:buNone/>
            </a:pPr>
            <a:r>
              <a:rPr lang="en-US" dirty="0" smtClean="0"/>
              <a:t>Saturday -- Arrive at Hotel Site</a:t>
            </a:r>
          </a:p>
          <a:p>
            <a:pPr>
              <a:buNone/>
            </a:pPr>
            <a:r>
              <a:rPr lang="en-US" dirty="0" smtClean="0"/>
              <a:t> 1 P.M. – Team convenes to</a:t>
            </a:r>
          </a:p>
          <a:p>
            <a:pPr>
              <a:buNone/>
            </a:pPr>
            <a:r>
              <a:rPr lang="en-US" dirty="0" smtClean="0"/>
              <a:t>	1. Review Intent Observations marked --, ++</a:t>
            </a:r>
          </a:p>
          <a:p>
            <a:pPr>
              <a:buNone/>
            </a:pPr>
            <a:r>
              <a:rPr lang="en-US" dirty="0" smtClean="0"/>
              <a:t>	2. Record these on Site Visit Issue Worksheets</a:t>
            </a:r>
          </a:p>
          <a:p>
            <a:pPr>
              <a:buNone/>
            </a:pPr>
            <a:r>
              <a:rPr lang="en-US" dirty="0" smtClean="0"/>
              <a:t>	3. Use affinity process to consolidate SVI </a:t>
            </a:r>
          </a:p>
          <a:p>
            <a:pPr>
              <a:buNone/>
            </a:pPr>
            <a:r>
              <a:rPr lang="en-US" dirty="0" smtClean="0"/>
              <a:t>	4. Select SVI’s to address</a:t>
            </a:r>
          </a:p>
          <a:p>
            <a:pPr>
              <a:buNone/>
            </a:pPr>
            <a:endParaRPr lang="en-US" dirty="0" smtClean="0"/>
          </a:p>
          <a:p>
            <a:pPr>
              <a:buNone/>
            </a:pPr>
            <a:endParaRPr lang="en-US" dirty="0" smtClean="0"/>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17</a:t>
            </a:fld>
            <a:endParaRPr lang="en-US" dirty="0"/>
          </a:p>
        </p:txBody>
      </p:sp>
      <p:sp>
        <p:nvSpPr>
          <p:cNvPr id="4" name="TextBox 3"/>
          <p:cNvSpPr txBox="1"/>
          <p:nvPr/>
        </p:nvSpPr>
        <p:spPr>
          <a:xfrm>
            <a:off x="381000" y="609600"/>
            <a:ext cx="7696200" cy="584775"/>
          </a:xfrm>
          <a:prstGeom prst="rect">
            <a:avLst/>
          </a:prstGeom>
          <a:noFill/>
        </p:spPr>
        <p:txBody>
          <a:bodyPr wrap="square" rtlCol="0">
            <a:spAutoFit/>
          </a:bodyPr>
          <a:lstStyle/>
          <a:p>
            <a:pPr algn="ctr"/>
            <a:r>
              <a:rPr lang="en-US" sz="3200" dirty="0" smtClean="0"/>
              <a:t>Suggested Site Visit Timeline: Saturday </a:t>
            </a:r>
            <a:endParaRPr lang="en-US" sz="3200" dirty="0"/>
          </a:p>
        </p:txBody>
      </p:sp>
    </p:spTree>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47800"/>
            <a:ext cx="7772400" cy="5105400"/>
          </a:xfrm>
        </p:spPr>
        <p:txBody>
          <a:bodyPr/>
          <a:lstStyle/>
          <a:p>
            <a:pPr>
              <a:buNone/>
            </a:pPr>
            <a:r>
              <a:rPr lang="en-US" i="1" dirty="0" smtClean="0"/>
              <a:t>Include in the opening agenda a review of the</a:t>
            </a:r>
          </a:p>
          <a:p>
            <a:pPr>
              <a:buNone/>
            </a:pPr>
            <a:r>
              <a:rPr lang="en-US" dirty="0" smtClean="0"/>
              <a:t>		a. Purpose is to Clarify and Verify</a:t>
            </a:r>
          </a:p>
          <a:p>
            <a:pPr>
              <a:buNone/>
            </a:pPr>
            <a:r>
              <a:rPr lang="en-US" dirty="0" smtClean="0"/>
              <a:t>		b. Ethics</a:t>
            </a:r>
          </a:p>
          <a:p>
            <a:pPr>
              <a:buNone/>
            </a:pPr>
            <a:r>
              <a:rPr lang="en-US" dirty="0" smtClean="0"/>
              <a:t>		c. Code of Conduct</a:t>
            </a:r>
          </a:p>
          <a:p>
            <a:pPr>
              <a:buNone/>
            </a:pPr>
            <a:r>
              <a:rPr lang="en-US" dirty="0" smtClean="0"/>
              <a:t>		d. General site visit behavior</a:t>
            </a:r>
          </a:p>
          <a:p>
            <a:pPr>
              <a:buNone/>
            </a:pPr>
            <a:r>
              <a:rPr lang="en-US" dirty="0" smtClean="0"/>
              <a:t>		e. Pointers for interviewing</a:t>
            </a:r>
          </a:p>
          <a:p>
            <a:pPr>
              <a:buNone/>
            </a:pPr>
            <a:r>
              <a:rPr lang="en-US" dirty="0" smtClean="0"/>
              <a:t>		f. Interview Log</a:t>
            </a:r>
          </a:p>
          <a:p>
            <a:pPr>
              <a:buNone/>
            </a:pPr>
            <a:r>
              <a:rPr lang="en-US" dirty="0" smtClean="0"/>
              <a:t>		g. Document Log</a:t>
            </a:r>
          </a:p>
          <a:p>
            <a:pPr>
              <a:buNone/>
            </a:pPr>
            <a:r>
              <a:rPr lang="en-US" dirty="0" smtClean="0"/>
              <a:t>		h. Matrix to track what requested, when received, related to SVI, note impact on item</a:t>
            </a:r>
          </a:p>
          <a:p>
            <a:pPr>
              <a:buNone/>
            </a:pPr>
            <a:r>
              <a:rPr lang="en-US" dirty="0" smtClean="0"/>
              <a:t> </a:t>
            </a:r>
          </a:p>
          <a:p>
            <a:endParaRPr lang="en-US" dirty="0"/>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18</a:t>
            </a:fld>
            <a:endParaRPr lang="en-US" dirty="0"/>
          </a:p>
        </p:txBody>
      </p:sp>
      <p:sp>
        <p:nvSpPr>
          <p:cNvPr id="4" name="TextBox 3"/>
          <p:cNvSpPr txBox="1"/>
          <p:nvPr/>
        </p:nvSpPr>
        <p:spPr>
          <a:xfrm>
            <a:off x="228600" y="609600"/>
            <a:ext cx="7924800" cy="584775"/>
          </a:xfrm>
          <a:prstGeom prst="rect">
            <a:avLst/>
          </a:prstGeom>
          <a:noFill/>
        </p:spPr>
        <p:txBody>
          <a:bodyPr wrap="square" rtlCol="0">
            <a:spAutoFit/>
          </a:bodyPr>
          <a:lstStyle/>
          <a:p>
            <a:r>
              <a:rPr lang="en-US" sz="3200" dirty="0" smtClean="0"/>
              <a:t>Site Visit Planning -- Opening   Agenda</a:t>
            </a:r>
            <a:endParaRPr lang="en-US" sz="3200" dirty="0"/>
          </a:p>
        </p:txBody>
      </p:sp>
    </p:spTree>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724400"/>
          </a:xfrm>
        </p:spPr>
        <p:txBody>
          <a:bodyPr/>
          <a:lstStyle/>
          <a:p>
            <a:pPr>
              <a:buNone/>
            </a:pPr>
            <a:r>
              <a:rPr lang="en-US" dirty="0" smtClean="0"/>
              <a:t>Sunday A.M. – </a:t>
            </a:r>
          </a:p>
          <a:p>
            <a:pPr marL="514350" indent="-514350">
              <a:buAutoNum type="arabicPeriod"/>
            </a:pPr>
            <a:r>
              <a:rPr lang="en-US" dirty="0" smtClean="0"/>
              <a:t>Develop strategy for SVIs </a:t>
            </a:r>
          </a:p>
          <a:p>
            <a:pPr marL="514350" indent="-514350">
              <a:buAutoNum type="arabicPeriod"/>
            </a:pPr>
            <a:r>
              <a:rPr lang="en-US" dirty="0" smtClean="0"/>
              <a:t>Make team interview assignments</a:t>
            </a:r>
          </a:p>
          <a:p>
            <a:pPr marL="514350" indent="-514350">
              <a:buAutoNum type="arabicPeriod"/>
            </a:pPr>
            <a:r>
              <a:rPr lang="en-US" dirty="0" smtClean="0"/>
              <a:t>Practice opening meeting</a:t>
            </a:r>
          </a:p>
          <a:p>
            <a:pPr marL="514350" indent="-514350">
              <a:buAutoNum type="arabicPeriod"/>
            </a:pPr>
            <a:r>
              <a:rPr lang="en-US" dirty="0" smtClean="0"/>
              <a:t>Practice interview process</a:t>
            </a:r>
          </a:p>
          <a:p>
            <a:pPr marL="514350" indent="-514350">
              <a:buAutoNum type="arabicPeriod"/>
            </a:pPr>
            <a:r>
              <a:rPr lang="en-US" dirty="0" smtClean="0"/>
              <a:t>Map out week and tasks</a:t>
            </a:r>
          </a:p>
          <a:p>
            <a:pPr marL="514350" indent="-514350">
              <a:buAutoNum type="arabicPeriod"/>
            </a:pPr>
            <a:r>
              <a:rPr lang="en-US" dirty="0" smtClean="0"/>
              <a:t>Develop Site Visit Daily Agenda</a:t>
            </a:r>
          </a:p>
          <a:p>
            <a:pPr marL="514350" indent="-514350">
              <a:buNone/>
            </a:pPr>
            <a:r>
              <a:rPr lang="en-US" dirty="0" smtClean="0"/>
              <a:t>  </a:t>
            </a:r>
          </a:p>
          <a:p>
            <a:pPr marL="514350" indent="-514350">
              <a:buNone/>
            </a:pPr>
            <a:endParaRPr lang="en-US" sz="1100" dirty="0" smtClean="0"/>
          </a:p>
          <a:p>
            <a:pPr>
              <a:buNone/>
            </a:pPr>
            <a:r>
              <a:rPr lang="en-US" dirty="0" smtClean="0"/>
              <a:t>Evening -- break, supper together, continue planning if needed</a:t>
            </a:r>
          </a:p>
          <a:p>
            <a:pPr>
              <a:buNone/>
            </a:pPr>
            <a:endParaRPr lang="en-US" sz="1000" i="1" dirty="0" smtClean="0"/>
          </a:p>
          <a:p>
            <a:pPr>
              <a:buNone/>
            </a:pPr>
            <a:r>
              <a:rPr lang="en-US" i="1" dirty="0" smtClean="0"/>
              <a:t> </a:t>
            </a:r>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19</a:t>
            </a:fld>
            <a:endParaRPr lang="en-US" dirty="0"/>
          </a:p>
        </p:txBody>
      </p:sp>
      <p:sp>
        <p:nvSpPr>
          <p:cNvPr id="4" name="TextBox 3"/>
          <p:cNvSpPr txBox="1"/>
          <p:nvPr/>
        </p:nvSpPr>
        <p:spPr>
          <a:xfrm>
            <a:off x="381000" y="609600"/>
            <a:ext cx="7696200" cy="584775"/>
          </a:xfrm>
          <a:prstGeom prst="rect">
            <a:avLst/>
          </a:prstGeom>
          <a:noFill/>
        </p:spPr>
        <p:txBody>
          <a:bodyPr wrap="square" rtlCol="0">
            <a:spAutoFit/>
          </a:bodyPr>
          <a:lstStyle/>
          <a:p>
            <a:pPr algn="ctr"/>
            <a:r>
              <a:rPr lang="en-US" sz="3200" dirty="0" smtClean="0"/>
              <a:t>Suggested Site Visit Timeline: Sunday </a:t>
            </a:r>
            <a:endParaRPr lang="en-US" sz="3200" dirty="0"/>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ite_Visit_Issue_Worksheet[1].jpg"/>
          <p:cNvPicPr>
            <a:picLocks noGrp="1" noChangeAspect="1"/>
          </p:cNvPicPr>
          <p:nvPr>
            <p:ph idx="1"/>
          </p:nvPr>
        </p:nvPicPr>
        <p:blipFill>
          <a:blip r:embed="rId2" cstate="print"/>
          <a:stretch>
            <a:fillRect/>
          </a:stretch>
        </p:blipFill>
        <p:spPr>
          <a:xfrm>
            <a:off x="2098963" y="461682"/>
            <a:ext cx="4530437" cy="5862918"/>
          </a:xfrm>
          <a:ln>
            <a:solidFill>
              <a:schemeClr val="accent1"/>
            </a:solidFill>
          </a:ln>
        </p:spPr>
      </p:pic>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2</a:t>
            </a:fld>
            <a:endParaRPr lang="en-US" dirty="0"/>
          </a:p>
        </p:txBody>
      </p:sp>
    </p:spTree>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Tools </a:t>
            </a:r>
            <a:endParaRPr lang="en-US" dirty="0"/>
          </a:p>
        </p:txBody>
      </p:sp>
      <p:sp>
        <p:nvSpPr>
          <p:cNvPr id="6" name="Content Placeholder 5"/>
          <p:cNvSpPr>
            <a:spLocks noGrp="1"/>
          </p:cNvSpPr>
          <p:nvPr>
            <p:ph idx="1"/>
          </p:nvPr>
        </p:nvSpPr>
        <p:spPr>
          <a:xfrm>
            <a:off x="457200" y="1143000"/>
            <a:ext cx="8229600" cy="4983163"/>
          </a:xfrm>
        </p:spPr>
        <p:txBody>
          <a:bodyPr/>
          <a:lstStyle/>
          <a:p>
            <a:pPr marL="514350" indent="-514350">
              <a:buFont typeface="+mj-lt"/>
              <a:buAutoNum type="arabicPeriod"/>
            </a:pPr>
            <a:r>
              <a:rPr lang="en-US" dirty="0" smtClean="0"/>
              <a:t>Site Visit Ground Rules</a:t>
            </a:r>
          </a:p>
          <a:p>
            <a:pPr marL="514350" indent="-514350">
              <a:buFont typeface="+mj-lt"/>
              <a:buAutoNum type="arabicPeriod"/>
            </a:pPr>
            <a:r>
              <a:rPr lang="en-US" dirty="0" smtClean="0"/>
              <a:t>Cross  Cutting Issues / Themes</a:t>
            </a:r>
          </a:p>
          <a:p>
            <a:pPr marL="514350" indent="-514350">
              <a:buFont typeface="+mj-lt"/>
              <a:buAutoNum type="arabicPeriod"/>
            </a:pPr>
            <a:r>
              <a:rPr lang="en-US" dirty="0" smtClean="0"/>
              <a:t>Item  Request Tracking Form</a:t>
            </a:r>
          </a:p>
          <a:p>
            <a:pPr marL="514350" indent="-514350">
              <a:buFont typeface="+mj-lt"/>
              <a:buAutoNum type="arabicPeriod"/>
            </a:pPr>
            <a:r>
              <a:rPr lang="en-US" dirty="0" smtClean="0"/>
              <a:t>Document Log</a:t>
            </a:r>
          </a:p>
          <a:p>
            <a:pPr marL="514350" indent="-514350">
              <a:buFont typeface="+mj-lt"/>
              <a:buAutoNum type="arabicPeriod"/>
            </a:pPr>
            <a:r>
              <a:rPr lang="en-US" dirty="0" smtClean="0"/>
              <a:t>Interview Log</a:t>
            </a:r>
          </a:p>
          <a:p>
            <a:pPr marL="514350" indent="-514350">
              <a:buFont typeface="+mj-lt"/>
              <a:buAutoNum type="arabicPeriod"/>
            </a:pPr>
            <a:r>
              <a:rPr lang="en-US" dirty="0" smtClean="0"/>
              <a:t>Walk Around Questions</a:t>
            </a:r>
          </a:p>
          <a:p>
            <a:pPr marL="514350" indent="-514350">
              <a:buFont typeface="+mj-lt"/>
              <a:buAutoNum type="arabicPeriod"/>
            </a:pPr>
            <a:r>
              <a:rPr lang="en-US" dirty="0" smtClean="0"/>
              <a:t>Comment Assessment Checklist</a:t>
            </a:r>
          </a:p>
          <a:p>
            <a:pPr marL="514350" indent="-514350">
              <a:buFont typeface="+mj-lt"/>
              <a:buAutoNum type="arabicPeriod"/>
            </a:pPr>
            <a:r>
              <a:rPr lang="en-US" dirty="0" smtClean="0"/>
              <a:t>Site Visit Preparation Meetings Timeline</a:t>
            </a:r>
          </a:p>
          <a:p>
            <a:pPr marL="514350" indent="-514350">
              <a:buFont typeface="+mj-lt"/>
              <a:buAutoNum type="arabicPeriod"/>
            </a:pPr>
            <a:r>
              <a:rPr lang="en-US" dirty="0" smtClean="0"/>
              <a:t>Site Visit Calendar</a:t>
            </a:r>
            <a:endParaRPr lang="en-US" dirty="0"/>
          </a:p>
        </p:txBody>
      </p:sp>
      <p:sp>
        <p:nvSpPr>
          <p:cNvPr id="3" name="Slide Number Placeholder 2"/>
          <p:cNvSpPr>
            <a:spLocks noGrp="1"/>
          </p:cNvSpPr>
          <p:nvPr>
            <p:ph type="sldNum" sz="quarter" idx="12"/>
          </p:nvPr>
        </p:nvSpPr>
        <p:spPr/>
        <p:txBody>
          <a:bodyPr/>
          <a:lstStyle/>
          <a:p>
            <a:pPr>
              <a:defRPr/>
            </a:pPr>
            <a:endParaRPr lang="en-US" smtClean="0"/>
          </a:p>
          <a:p>
            <a:pPr>
              <a:defRPr/>
            </a:pPr>
            <a:fld id="{275DAEF9-C568-4370-8B4C-E0B51A0E87E0}" type="slidenum">
              <a:rPr lang="en-US" smtClean="0"/>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00600"/>
          </a:xfrm>
        </p:spPr>
        <p:txBody>
          <a:bodyPr/>
          <a:lstStyle/>
          <a:p>
            <a:pPr marL="514350" indent="-514350">
              <a:buFont typeface="+mj-lt"/>
              <a:buAutoNum type="arabicPeriod"/>
            </a:pPr>
            <a:r>
              <a:rPr lang="en-US" dirty="0" smtClean="0"/>
              <a:t>Meet with Executives: led by TL, team members, PC observe</a:t>
            </a:r>
          </a:p>
          <a:p>
            <a:pPr marL="514350" indent="-514350">
              <a:buFont typeface="+mj-lt"/>
              <a:buAutoNum type="arabicPeriod"/>
            </a:pPr>
            <a:r>
              <a:rPr lang="en-US" dirty="0" smtClean="0"/>
              <a:t>Support TL as requested and as needed for TAPE process requirements</a:t>
            </a:r>
          </a:p>
          <a:p>
            <a:pPr marL="514350" indent="-514350">
              <a:buFont typeface="+mj-lt"/>
              <a:buAutoNum type="arabicPeriod"/>
            </a:pPr>
            <a:r>
              <a:rPr lang="en-US" dirty="0" smtClean="0"/>
              <a:t>Stay focused on the criteria and KFs</a:t>
            </a:r>
          </a:p>
          <a:p>
            <a:pPr marL="514350" indent="-514350">
              <a:buFont typeface="+mj-lt"/>
              <a:buAutoNum type="arabicPeriod"/>
            </a:pPr>
            <a:r>
              <a:rPr lang="en-US" dirty="0" smtClean="0"/>
              <a:t>Work in pairs </a:t>
            </a:r>
          </a:p>
          <a:p>
            <a:pPr marL="514350" indent="-514350">
              <a:buFont typeface="+mj-lt"/>
              <a:buAutoNum type="arabicPeriod"/>
            </a:pPr>
            <a:r>
              <a:rPr lang="en-US" dirty="0" smtClean="0"/>
              <a:t>Caucus as needed during the day</a:t>
            </a:r>
          </a:p>
          <a:p>
            <a:pPr marL="514350" indent="-514350">
              <a:buFont typeface="+mj-lt"/>
              <a:buAutoNum type="arabicPeriod"/>
            </a:pPr>
            <a:r>
              <a:rPr lang="en-US" dirty="0" smtClean="0"/>
              <a:t>Assign owner, action and plan for resolution as new issues identified in daily caucus</a:t>
            </a:r>
          </a:p>
          <a:p>
            <a:pPr marL="514350" indent="-514350">
              <a:buNone/>
            </a:pPr>
            <a:endParaRPr lang="en-US" dirty="0"/>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21</a:t>
            </a:fld>
            <a:endParaRPr lang="en-US" dirty="0"/>
          </a:p>
        </p:txBody>
      </p:sp>
      <p:sp>
        <p:nvSpPr>
          <p:cNvPr id="4" name="TextBox 3"/>
          <p:cNvSpPr txBox="1"/>
          <p:nvPr/>
        </p:nvSpPr>
        <p:spPr>
          <a:xfrm>
            <a:off x="609600" y="685800"/>
            <a:ext cx="7010400" cy="584775"/>
          </a:xfrm>
          <a:prstGeom prst="rect">
            <a:avLst/>
          </a:prstGeom>
          <a:noFill/>
        </p:spPr>
        <p:txBody>
          <a:bodyPr wrap="square" rtlCol="0">
            <a:spAutoFit/>
          </a:bodyPr>
          <a:lstStyle/>
          <a:p>
            <a:pPr algn="ctr"/>
            <a:r>
              <a:rPr lang="en-US" sz="3200" dirty="0" smtClean="0"/>
              <a:t>Onsite with the Applicant</a:t>
            </a:r>
            <a:endParaRPr lang="en-US" sz="3200" dirty="0"/>
          </a:p>
        </p:txBody>
      </p:sp>
    </p:spTree>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00600"/>
          </a:xfrm>
        </p:spPr>
        <p:txBody>
          <a:bodyPr/>
          <a:lstStyle/>
          <a:p>
            <a:pPr marL="514350" indent="-514350">
              <a:buNone/>
            </a:pPr>
            <a:r>
              <a:rPr lang="en-US" dirty="0" smtClean="0"/>
              <a:t>8. Request only the documents you need</a:t>
            </a:r>
          </a:p>
          <a:p>
            <a:pPr marL="514350" indent="-514350">
              <a:buNone/>
            </a:pPr>
            <a:r>
              <a:rPr lang="en-US" dirty="0" smtClean="0"/>
              <a:t>9. Follow site visit behavior guidelines</a:t>
            </a:r>
          </a:p>
          <a:p>
            <a:pPr marL="514350" indent="-514350">
              <a:buNone/>
            </a:pPr>
            <a:r>
              <a:rPr lang="en-US" dirty="0" smtClean="0"/>
              <a:t>9. TL, PC meets with the Applicant’s contact at the end of each day to review schedule, needed changes</a:t>
            </a:r>
            <a:endParaRPr lang="en-US" dirty="0"/>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22</a:t>
            </a:fld>
            <a:endParaRPr lang="en-US" dirty="0"/>
          </a:p>
        </p:txBody>
      </p:sp>
      <p:sp>
        <p:nvSpPr>
          <p:cNvPr id="4" name="TextBox 3"/>
          <p:cNvSpPr txBox="1"/>
          <p:nvPr/>
        </p:nvSpPr>
        <p:spPr>
          <a:xfrm>
            <a:off x="609600" y="685800"/>
            <a:ext cx="7010400" cy="584775"/>
          </a:xfrm>
          <a:prstGeom prst="rect">
            <a:avLst/>
          </a:prstGeom>
          <a:noFill/>
        </p:spPr>
        <p:txBody>
          <a:bodyPr wrap="square" rtlCol="0">
            <a:spAutoFit/>
          </a:bodyPr>
          <a:lstStyle/>
          <a:p>
            <a:pPr algn="ctr"/>
            <a:r>
              <a:rPr lang="en-US" sz="3200" dirty="0" smtClean="0"/>
              <a:t>Onsite with the Applicant</a:t>
            </a:r>
            <a:endParaRPr lang="en-US" sz="3200" dirty="0"/>
          </a:p>
        </p:txBody>
      </p:sp>
    </p:spTree>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95400"/>
            <a:ext cx="7772400" cy="4724400"/>
          </a:xfrm>
        </p:spPr>
        <p:txBody>
          <a:bodyPr/>
          <a:lstStyle/>
          <a:p>
            <a:pPr>
              <a:buFont typeface="Wingdings" pitchFamily="2" charset="2"/>
              <a:buChar char="q"/>
            </a:pPr>
            <a:r>
              <a:rPr lang="en-US" dirty="0" smtClean="0"/>
              <a:t>Record applicant materials received</a:t>
            </a:r>
          </a:p>
          <a:p>
            <a:pPr>
              <a:buFont typeface="Wingdings" pitchFamily="2" charset="2"/>
              <a:buChar char="q"/>
            </a:pPr>
            <a:r>
              <a:rPr lang="en-US" dirty="0" smtClean="0"/>
              <a:t>Update key findings</a:t>
            </a:r>
          </a:p>
          <a:p>
            <a:pPr>
              <a:buFont typeface="Wingdings" pitchFamily="2" charset="2"/>
              <a:buChar char="q"/>
            </a:pPr>
            <a:r>
              <a:rPr lang="en-US" dirty="0" smtClean="0"/>
              <a:t>Update KFs, SVI Worksheets by Item</a:t>
            </a:r>
          </a:p>
          <a:p>
            <a:pPr>
              <a:buFont typeface="Wingdings" pitchFamily="2" charset="2"/>
              <a:buChar char="q"/>
            </a:pPr>
            <a:r>
              <a:rPr lang="en-US" dirty="0" smtClean="0"/>
              <a:t>Update Key Themes </a:t>
            </a:r>
          </a:p>
          <a:p>
            <a:pPr>
              <a:buFont typeface="Wingdings" pitchFamily="2" charset="2"/>
              <a:buChar char="q"/>
            </a:pPr>
            <a:r>
              <a:rPr lang="en-US" dirty="0" smtClean="0"/>
              <a:t>Discuss any emerging issues</a:t>
            </a:r>
          </a:p>
          <a:p>
            <a:pPr>
              <a:buFont typeface="Wingdings" pitchFamily="2" charset="2"/>
              <a:buChar char="q"/>
            </a:pPr>
            <a:r>
              <a:rPr lang="en-US" dirty="0" smtClean="0"/>
              <a:t>Discuss / identify role model strengths</a:t>
            </a:r>
          </a:p>
          <a:p>
            <a:pPr>
              <a:buFont typeface="Wingdings" pitchFamily="2" charset="2"/>
              <a:buChar char="q"/>
            </a:pPr>
            <a:r>
              <a:rPr lang="en-US" dirty="0" smtClean="0"/>
              <a:t>Review SVI potentially closed</a:t>
            </a:r>
          </a:p>
          <a:p>
            <a:pPr>
              <a:buFont typeface="Wingdings" pitchFamily="2" charset="2"/>
              <a:buChar char="q"/>
            </a:pPr>
            <a:r>
              <a:rPr lang="en-US" dirty="0" smtClean="0"/>
              <a:t>Review next day agenda: who, when, where, what</a:t>
            </a:r>
          </a:p>
          <a:p>
            <a:pPr>
              <a:buNone/>
            </a:pPr>
            <a:endParaRPr lang="en-US" dirty="0"/>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23</a:t>
            </a:fld>
            <a:endParaRPr lang="en-US" dirty="0"/>
          </a:p>
        </p:txBody>
      </p:sp>
      <p:sp>
        <p:nvSpPr>
          <p:cNvPr id="4" name="TextBox 3"/>
          <p:cNvSpPr txBox="1"/>
          <p:nvPr/>
        </p:nvSpPr>
        <p:spPr>
          <a:xfrm>
            <a:off x="685800" y="533400"/>
            <a:ext cx="6477000" cy="584775"/>
          </a:xfrm>
          <a:prstGeom prst="rect">
            <a:avLst/>
          </a:prstGeom>
          <a:noFill/>
        </p:spPr>
        <p:txBody>
          <a:bodyPr wrap="square" rtlCol="0">
            <a:spAutoFit/>
          </a:bodyPr>
          <a:lstStyle/>
          <a:p>
            <a:pPr algn="ctr"/>
            <a:r>
              <a:rPr lang="en-US" sz="3200" dirty="0" smtClean="0"/>
              <a:t>Evening Caucus</a:t>
            </a:r>
            <a:endParaRPr lang="en-US" sz="3200" dirty="0"/>
          </a:p>
        </p:txBody>
      </p:sp>
    </p:spTree>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95400"/>
            <a:ext cx="7772400" cy="4724400"/>
          </a:xfrm>
        </p:spPr>
        <p:txBody>
          <a:bodyPr/>
          <a:lstStyle/>
          <a:p>
            <a:pPr>
              <a:buFont typeface="Wingdings" pitchFamily="2" charset="2"/>
              <a:buChar char="q"/>
            </a:pPr>
            <a:r>
              <a:rPr lang="en-US" dirty="0" smtClean="0"/>
              <a:t>Confirm / review Walk Around Questions</a:t>
            </a:r>
          </a:p>
          <a:p>
            <a:pPr>
              <a:buFont typeface="Wingdings" pitchFamily="2" charset="2"/>
              <a:buChar char="q"/>
            </a:pPr>
            <a:r>
              <a:rPr lang="en-US" dirty="0" smtClean="0"/>
              <a:t>Review / discuss any team issues, concerns or questions</a:t>
            </a:r>
          </a:p>
          <a:p>
            <a:pPr>
              <a:buFont typeface="Wingdings" pitchFamily="2" charset="2"/>
              <a:buChar char="q"/>
            </a:pPr>
            <a:r>
              <a:rPr lang="en-US" dirty="0" smtClean="0"/>
              <a:t>Review / discuss TL / Official Contact Person discussion items</a:t>
            </a:r>
          </a:p>
          <a:p>
            <a:pPr>
              <a:buFont typeface="Wingdings" pitchFamily="2" charset="2"/>
              <a:buChar char="q"/>
            </a:pPr>
            <a:r>
              <a:rPr lang="en-US" dirty="0" smtClean="0"/>
              <a:t>Walk the Wall</a:t>
            </a:r>
          </a:p>
          <a:p>
            <a:pPr>
              <a:buFont typeface="Wingdings" pitchFamily="2" charset="2"/>
              <a:buChar char="q"/>
            </a:pPr>
            <a:r>
              <a:rPr lang="en-US" dirty="0" smtClean="0"/>
              <a:t>Practice close out meeting the evening before close out</a:t>
            </a:r>
          </a:p>
          <a:p>
            <a:pPr>
              <a:buNone/>
            </a:pPr>
            <a:endParaRPr lang="en-US" dirty="0" smtClean="0"/>
          </a:p>
          <a:p>
            <a:pPr>
              <a:buNone/>
            </a:pPr>
            <a:endParaRPr lang="en-US" dirty="0"/>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24</a:t>
            </a:fld>
            <a:endParaRPr lang="en-US" dirty="0"/>
          </a:p>
        </p:txBody>
      </p:sp>
      <p:sp>
        <p:nvSpPr>
          <p:cNvPr id="4" name="TextBox 3"/>
          <p:cNvSpPr txBox="1"/>
          <p:nvPr/>
        </p:nvSpPr>
        <p:spPr>
          <a:xfrm>
            <a:off x="685800" y="533400"/>
            <a:ext cx="6477000" cy="584775"/>
          </a:xfrm>
          <a:prstGeom prst="rect">
            <a:avLst/>
          </a:prstGeom>
          <a:noFill/>
        </p:spPr>
        <p:txBody>
          <a:bodyPr wrap="square" rtlCol="0">
            <a:spAutoFit/>
          </a:bodyPr>
          <a:lstStyle/>
          <a:p>
            <a:pPr algn="ctr"/>
            <a:r>
              <a:rPr lang="en-US" sz="3200" dirty="0" smtClean="0"/>
              <a:t>Evening Caucus</a:t>
            </a:r>
            <a:endParaRPr lang="en-US" sz="3200" dirty="0"/>
          </a:p>
        </p:txBody>
      </p:sp>
    </p:spTree>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endParaRPr lang="en-US" smtClean="0"/>
          </a:p>
          <a:p>
            <a:pPr>
              <a:defRPr/>
            </a:pPr>
            <a:fld id="{1DD90E33-5C7A-4CF6-B61A-5AFF34324CDC}" type="slidenum">
              <a:rPr lang="en-US" smtClean="0"/>
              <a:pPr>
                <a:defRPr/>
              </a:pPr>
              <a:t>25</a:t>
            </a:fld>
            <a:endParaRPr lang="en-US" dirty="0"/>
          </a:p>
        </p:txBody>
      </p:sp>
      <p:pic>
        <p:nvPicPr>
          <p:cNvPr id="3" name="Picture 2" descr="Walk_the_Wall.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458200" cy="4876800"/>
          </a:xfrm>
        </p:spPr>
        <p:txBody>
          <a:bodyPr/>
          <a:lstStyle/>
          <a:p>
            <a:pPr>
              <a:buFont typeface="Wingdings" pitchFamily="2" charset="2"/>
              <a:buChar char="q"/>
            </a:pPr>
            <a:r>
              <a:rPr lang="en-US" dirty="0" smtClean="0"/>
              <a:t>Ensure document return </a:t>
            </a:r>
          </a:p>
          <a:p>
            <a:pPr>
              <a:buFont typeface="Wingdings" pitchFamily="2" charset="2"/>
              <a:buChar char="q"/>
            </a:pPr>
            <a:r>
              <a:rPr lang="en-US" dirty="0" smtClean="0"/>
              <a:t>Be sure to not give any indication of how the applicant performed during the onsite closing meeting</a:t>
            </a:r>
          </a:p>
          <a:p>
            <a:pPr>
              <a:buFont typeface="Wingdings" pitchFamily="2" charset="2"/>
              <a:buChar char="q"/>
            </a:pPr>
            <a:r>
              <a:rPr lang="en-US" dirty="0" smtClean="0"/>
              <a:t>Participate in onsite closing meeting </a:t>
            </a:r>
          </a:p>
          <a:p>
            <a:pPr>
              <a:buFont typeface="Wingdings" pitchFamily="2" charset="2"/>
              <a:buChar char="q"/>
            </a:pPr>
            <a:r>
              <a:rPr lang="en-US" dirty="0" smtClean="0"/>
              <a:t>Assist team members in writing final Intent Observations and rescoring</a:t>
            </a:r>
          </a:p>
          <a:p>
            <a:pPr>
              <a:buFont typeface="Wingdings" pitchFamily="2" charset="2"/>
              <a:buChar char="q"/>
            </a:pPr>
            <a:r>
              <a:rPr lang="en-US" dirty="0" smtClean="0"/>
              <a:t>Help facilitate consensus and writing of final comments, key themes</a:t>
            </a:r>
          </a:p>
          <a:p>
            <a:pPr>
              <a:buFont typeface="Wingdings" pitchFamily="2" charset="2"/>
              <a:buChar char="q"/>
            </a:pPr>
            <a:r>
              <a:rPr lang="en-US" dirty="0" smtClean="0"/>
              <a:t>Feedback Writer, TL moves report from SN to Examiner Depot for final team review</a:t>
            </a:r>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26</a:t>
            </a:fld>
            <a:endParaRPr lang="en-US" dirty="0"/>
          </a:p>
        </p:txBody>
      </p:sp>
      <p:sp>
        <p:nvSpPr>
          <p:cNvPr id="4" name="TextBox 3"/>
          <p:cNvSpPr txBox="1"/>
          <p:nvPr/>
        </p:nvSpPr>
        <p:spPr>
          <a:xfrm>
            <a:off x="914400" y="533400"/>
            <a:ext cx="6781800" cy="584775"/>
          </a:xfrm>
          <a:prstGeom prst="rect">
            <a:avLst/>
          </a:prstGeom>
          <a:noFill/>
        </p:spPr>
        <p:txBody>
          <a:bodyPr wrap="square" rtlCol="0">
            <a:spAutoFit/>
          </a:bodyPr>
          <a:lstStyle/>
          <a:p>
            <a:pPr algn="ctr"/>
            <a:r>
              <a:rPr lang="en-US" sz="3200" dirty="0" smtClean="0"/>
              <a:t>Closing the Process</a:t>
            </a:r>
            <a:endParaRPr lang="en-US" sz="3200" dirty="0"/>
          </a:p>
        </p:txBody>
      </p:sp>
    </p:spTree>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8001000" cy="4876800"/>
          </a:xfrm>
        </p:spPr>
        <p:txBody>
          <a:bodyPr/>
          <a:lstStyle/>
          <a:p>
            <a:pPr>
              <a:buFont typeface="Wingdings" pitchFamily="2" charset="2"/>
              <a:buChar char="q"/>
            </a:pPr>
            <a:r>
              <a:rPr lang="en-US" dirty="0" smtClean="0"/>
              <a:t>Ensure team members delete all computer records, documents, etc. and hotel meeting room is clear of any data, charts, etc.</a:t>
            </a:r>
          </a:p>
          <a:p>
            <a:pPr>
              <a:buFont typeface="Wingdings" pitchFamily="2" charset="2"/>
              <a:buChar char="q"/>
            </a:pPr>
            <a:r>
              <a:rPr lang="en-US" dirty="0" smtClean="0"/>
              <a:t>Check that TL, Back up TL, FW has copy of the final Site Visit Report (SVR) </a:t>
            </a:r>
          </a:p>
          <a:p>
            <a:pPr>
              <a:buFont typeface="Wingdings" pitchFamily="2" charset="2"/>
              <a:buChar char="q"/>
            </a:pPr>
            <a:r>
              <a:rPr lang="en-US" dirty="0" smtClean="0"/>
              <a:t>TL delivers a copy of SVR to Quality Texas</a:t>
            </a:r>
          </a:p>
          <a:p>
            <a:pPr>
              <a:buFont typeface="Wingdings" pitchFamily="2" charset="2"/>
              <a:buChar char="q"/>
            </a:pPr>
            <a:r>
              <a:rPr lang="en-US" dirty="0" smtClean="0"/>
              <a:t>Complete travel reimbursement</a:t>
            </a:r>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27</a:t>
            </a:fld>
            <a:endParaRPr lang="en-US" dirty="0"/>
          </a:p>
        </p:txBody>
      </p:sp>
      <p:sp>
        <p:nvSpPr>
          <p:cNvPr id="4" name="TextBox 3"/>
          <p:cNvSpPr txBox="1"/>
          <p:nvPr/>
        </p:nvSpPr>
        <p:spPr>
          <a:xfrm>
            <a:off x="914400" y="533400"/>
            <a:ext cx="6781800" cy="584775"/>
          </a:xfrm>
          <a:prstGeom prst="rect">
            <a:avLst/>
          </a:prstGeom>
          <a:noFill/>
        </p:spPr>
        <p:txBody>
          <a:bodyPr wrap="square" rtlCol="0">
            <a:spAutoFit/>
          </a:bodyPr>
          <a:lstStyle/>
          <a:p>
            <a:pPr algn="ctr"/>
            <a:r>
              <a:rPr lang="en-US" sz="3200" dirty="0" smtClean="0"/>
              <a:t>Closing the Process</a:t>
            </a:r>
            <a:endParaRPr lang="en-US" sz="3200" dirty="0"/>
          </a:p>
        </p:txBody>
      </p:sp>
    </p:spTree>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001000" cy="3657600"/>
          </a:xfrm>
        </p:spPr>
        <p:txBody>
          <a:bodyPr/>
          <a:lstStyle/>
          <a:p>
            <a:pPr>
              <a:buFont typeface="Wingdings" pitchFamily="2" charset="2"/>
              <a:buChar char="q"/>
            </a:pPr>
            <a:r>
              <a:rPr lang="en-US" dirty="0" smtClean="0"/>
              <a:t>Participate in the call as needed</a:t>
            </a:r>
          </a:p>
          <a:p>
            <a:pPr>
              <a:buFont typeface="Wingdings" pitchFamily="2" charset="2"/>
              <a:buChar char="q"/>
            </a:pPr>
            <a:r>
              <a:rPr lang="en-US" dirty="0" smtClean="0"/>
              <a:t>Shred documents when notified by the TL that all is finalized</a:t>
            </a:r>
          </a:p>
          <a:p>
            <a:pPr>
              <a:buFont typeface="Wingdings" pitchFamily="2" charset="2"/>
              <a:buChar char="q"/>
            </a:pPr>
            <a:r>
              <a:rPr lang="en-US" dirty="0" smtClean="0"/>
              <a:t>Complete “Site Visit Report”; submit it to Quality Texas</a:t>
            </a:r>
          </a:p>
          <a:p>
            <a:pPr>
              <a:buFont typeface="Wingdings" pitchFamily="2" charset="2"/>
              <a:buChar char="q"/>
            </a:pPr>
            <a:r>
              <a:rPr lang="en-US" dirty="0" smtClean="0"/>
              <a:t>Provide input on how to improve the process</a:t>
            </a:r>
          </a:p>
          <a:p>
            <a:pPr>
              <a:buFont typeface="Wingdings" pitchFamily="2" charset="2"/>
              <a:buChar char="q"/>
            </a:pPr>
            <a:r>
              <a:rPr lang="en-US" dirty="0" smtClean="0"/>
              <a:t>Plan to attend the awards banquet and return to a leadership role next cycle</a:t>
            </a:r>
          </a:p>
          <a:p>
            <a:pPr>
              <a:buNone/>
            </a:pPr>
            <a:endParaRPr lang="en-US" dirty="0" smtClean="0"/>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28</a:t>
            </a:fld>
            <a:endParaRPr lang="en-US" dirty="0"/>
          </a:p>
        </p:txBody>
      </p:sp>
      <p:sp>
        <p:nvSpPr>
          <p:cNvPr id="4" name="TextBox 3"/>
          <p:cNvSpPr txBox="1"/>
          <p:nvPr/>
        </p:nvSpPr>
        <p:spPr>
          <a:xfrm>
            <a:off x="914400" y="533400"/>
            <a:ext cx="6781800" cy="584775"/>
          </a:xfrm>
          <a:prstGeom prst="rect">
            <a:avLst/>
          </a:prstGeom>
          <a:noFill/>
        </p:spPr>
        <p:txBody>
          <a:bodyPr wrap="square" rtlCol="0">
            <a:spAutoFit/>
          </a:bodyPr>
          <a:lstStyle/>
          <a:p>
            <a:pPr algn="ctr"/>
            <a:r>
              <a:rPr lang="en-US" sz="3200" dirty="0" smtClean="0"/>
              <a:t>Panel of Judges Meeting</a:t>
            </a:r>
            <a:endParaRPr lang="en-US" sz="3200" dirty="0"/>
          </a:p>
        </p:txBody>
      </p:sp>
    </p:spTree>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4294967295"/>
          </p:nvPr>
        </p:nvSpPr>
        <p:spPr>
          <a:xfrm>
            <a:off x="533400" y="2819400"/>
            <a:ext cx="7772400" cy="4572000"/>
          </a:xfrm>
        </p:spPr>
        <p:txBody>
          <a:bodyPr/>
          <a:lstStyle/>
          <a:p>
            <a:pPr algn="ctr">
              <a:buFontTx/>
              <a:buNone/>
            </a:pPr>
            <a:r>
              <a:rPr lang="en-US" sz="4800" smtClean="0">
                <a:latin typeface="Tahoma" pitchFamily="34" charset="0"/>
              </a:rPr>
              <a:t>Questions before we </a:t>
            </a:r>
          </a:p>
          <a:p>
            <a:pPr algn="ctr">
              <a:buFontTx/>
              <a:buNone/>
            </a:pPr>
            <a:r>
              <a:rPr lang="en-US" sz="4800" smtClean="0">
                <a:latin typeface="Tahoma" pitchFamily="34" charset="0"/>
              </a:rPr>
              <a:t>Wrap up?</a:t>
            </a:r>
          </a:p>
        </p:txBody>
      </p:sp>
      <p:pic>
        <p:nvPicPr>
          <p:cNvPr id="81923" name="Picture 4" descr="MCj04419020000[1]"/>
          <p:cNvPicPr>
            <a:picLocks noChangeAspect="1" noChangeArrowheads="1"/>
          </p:cNvPicPr>
          <p:nvPr/>
        </p:nvPicPr>
        <p:blipFill>
          <a:blip r:embed="rId2" cstate="print"/>
          <a:srcRect/>
          <a:stretch>
            <a:fillRect/>
          </a:stretch>
        </p:blipFill>
        <p:spPr bwMode="auto">
          <a:xfrm>
            <a:off x="533400" y="685800"/>
            <a:ext cx="1520825" cy="1797050"/>
          </a:xfrm>
          <a:prstGeom prst="rect">
            <a:avLst/>
          </a:prstGeom>
          <a:noFill/>
          <a:ln w="9525">
            <a:noFill/>
            <a:miter lim="800000"/>
            <a:headEnd/>
            <a:tailEnd/>
          </a:ln>
        </p:spPr>
      </p:pic>
      <p:pic>
        <p:nvPicPr>
          <p:cNvPr id="81924" name="Picture 5" descr="MCj04419300000[1]"/>
          <p:cNvPicPr>
            <a:picLocks noChangeAspect="1" noChangeArrowheads="1"/>
          </p:cNvPicPr>
          <p:nvPr/>
        </p:nvPicPr>
        <p:blipFill>
          <a:blip r:embed="rId3" cstate="print"/>
          <a:srcRect/>
          <a:stretch>
            <a:fillRect/>
          </a:stretch>
        </p:blipFill>
        <p:spPr bwMode="auto">
          <a:xfrm>
            <a:off x="6553200" y="4343400"/>
            <a:ext cx="1978025" cy="1908175"/>
          </a:xfrm>
          <a:prstGeom prst="rect">
            <a:avLst/>
          </a:prstGeom>
          <a:noFill/>
          <a:ln w="9525">
            <a:noFill/>
            <a:miter lim="800000"/>
            <a:headEnd/>
            <a:tailEnd/>
          </a:ln>
        </p:spPr>
      </p:pic>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Process Intent Observation (IO)</a:t>
            </a:r>
            <a:br>
              <a:rPr lang="en-US" dirty="0" smtClean="0"/>
            </a:br>
            <a:r>
              <a:rPr lang="en-US" dirty="0" smtClean="0"/>
              <a:t> Strength to Comment</a:t>
            </a:r>
            <a:endParaRPr lang="en-US" dirty="0"/>
          </a:p>
        </p:txBody>
      </p:sp>
      <p:sp>
        <p:nvSpPr>
          <p:cNvPr id="5" name="Content Placeholder 4"/>
          <p:cNvSpPr>
            <a:spLocks noGrp="1"/>
          </p:cNvSpPr>
          <p:nvPr>
            <p:ph idx="1"/>
          </p:nvPr>
        </p:nvSpPr>
        <p:spPr>
          <a:xfrm>
            <a:off x="685800" y="1524000"/>
            <a:ext cx="7772400" cy="4800600"/>
          </a:xfrm>
        </p:spPr>
        <p:txBody>
          <a:bodyPr/>
          <a:lstStyle/>
          <a:p>
            <a:pPr>
              <a:buNone/>
            </a:pPr>
            <a:r>
              <a:rPr lang="en-US" b="1" i="1" u="sng" dirty="0" smtClean="0">
                <a:solidFill>
                  <a:srgbClr val="0000FF"/>
                </a:solidFill>
              </a:rPr>
              <a:t>Intent Observation</a:t>
            </a:r>
            <a:r>
              <a:rPr lang="en-US" dirty="0" smtClean="0">
                <a:solidFill>
                  <a:srgbClr val="0000FF"/>
                </a:solidFill>
              </a:rPr>
              <a:t>:	</a:t>
            </a:r>
          </a:p>
          <a:p>
            <a:pPr>
              <a:buNone/>
            </a:pPr>
            <a:r>
              <a:rPr lang="en-US" dirty="0" smtClean="0">
                <a:solidFill>
                  <a:srgbClr val="0000FF"/>
                </a:solidFill>
              </a:rPr>
              <a:t>“Double plus on the process used for strategic planning.”</a:t>
            </a:r>
          </a:p>
          <a:p>
            <a:pPr>
              <a:buNone/>
            </a:pPr>
            <a:r>
              <a:rPr lang="en-US" b="1" i="1" u="sng" dirty="0" smtClean="0">
                <a:solidFill>
                  <a:srgbClr val="00B050"/>
                </a:solidFill>
              </a:rPr>
              <a:t>Comment</a:t>
            </a:r>
            <a:r>
              <a:rPr lang="en-US" dirty="0" smtClean="0">
                <a:solidFill>
                  <a:srgbClr val="00B050"/>
                </a:solidFill>
              </a:rPr>
              <a:t>:</a:t>
            </a:r>
          </a:p>
          <a:p>
            <a:pPr>
              <a:buNone/>
            </a:pPr>
            <a:r>
              <a:rPr lang="en-US" dirty="0" smtClean="0">
                <a:solidFill>
                  <a:srgbClr val="00B050"/>
                </a:solidFill>
              </a:rPr>
              <a:t>“The applicant uses a formal twelve step process for strategic planning.  It involves the SLT and selected members of the LT.  They begin with an ISO 9001 Management Review, move to SWAT analysis, and progress to definition of strategic objectives.”</a:t>
            </a:r>
          </a:p>
          <a:p>
            <a:pPr>
              <a:buNone/>
            </a:pPr>
            <a:endParaRPr lang="en-US" dirty="0"/>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3</a:t>
            </a:fld>
            <a:endParaRPr lang="en-US" dirty="0"/>
          </a:p>
        </p:txBody>
      </p:sp>
    </p:spTree>
  </p:cSld>
  <p:clrMapOvr>
    <a:masterClrMapping/>
  </p:clrMapOvr>
  <p:transition advClick="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1"/>
          <p:cNvSpPr>
            <a:spLocks noGrp="1"/>
          </p:cNvSpPr>
          <p:nvPr>
            <p:ph type="sldNum" sz="quarter" idx="10"/>
          </p:nvPr>
        </p:nvSpPr>
        <p:spPr>
          <a:noFill/>
        </p:spPr>
        <p:txBody>
          <a:bodyPr/>
          <a:lstStyle/>
          <a:p>
            <a:endParaRPr lang="en-US" dirty="0" smtClean="0"/>
          </a:p>
          <a:p>
            <a:fld id="{19E6F72D-E1A8-487E-8BB0-566FBCFE3677}" type="slidenum">
              <a:rPr lang="en-US" smtClean="0"/>
              <a:pPr/>
              <a:t>30</a:t>
            </a:fld>
            <a:endParaRPr lang="en-US" dirty="0" smtClean="0"/>
          </a:p>
        </p:txBody>
      </p:sp>
      <p:pic>
        <p:nvPicPr>
          <p:cNvPr id="74755" name="Picture 2" descr="MCj01052180000[1]"/>
          <p:cNvPicPr>
            <a:picLocks noChangeAspect="1" noChangeArrowheads="1"/>
          </p:cNvPicPr>
          <p:nvPr/>
        </p:nvPicPr>
        <p:blipFill>
          <a:blip r:embed="rId3" cstate="print"/>
          <a:srcRect/>
          <a:stretch>
            <a:fillRect/>
          </a:stretch>
        </p:blipFill>
        <p:spPr bwMode="auto">
          <a:xfrm>
            <a:off x="2763838" y="533400"/>
            <a:ext cx="3408362" cy="3932238"/>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Process IO OFI to OFI Comment</a:t>
            </a:r>
            <a:endParaRPr lang="en-US" dirty="0"/>
          </a:p>
        </p:txBody>
      </p:sp>
      <p:sp>
        <p:nvSpPr>
          <p:cNvPr id="5" name="Content Placeholder 4"/>
          <p:cNvSpPr>
            <a:spLocks noGrp="1"/>
          </p:cNvSpPr>
          <p:nvPr>
            <p:ph idx="1"/>
          </p:nvPr>
        </p:nvSpPr>
        <p:spPr>
          <a:xfrm>
            <a:off x="685800" y="1371600"/>
            <a:ext cx="7772400" cy="5334000"/>
          </a:xfrm>
        </p:spPr>
        <p:txBody>
          <a:bodyPr/>
          <a:lstStyle/>
          <a:p>
            <a:pPr>
              <a:buNone/>
            </a:pPr>
            <a:r>
              <a:rPr lang="en-US" b="1" i="1" u="sng" dirty="0" smtClean="0">
                <a:solidFill>
                  <a:srgbClr val="0000FF"/>
                </a:solidFill>
              </a:rPr>
              <a:t>Intent Observation:</a:t>
            </a:r>
          </a:p>
          <a:p>
            <a:pPr>
              <a:buNone/>
            </a:pPr>
            <a:r>
              <a:rPr lang="en-US" dirty="0" smtClean="0">
                <a:solidFill>
                  <a:srgbClr val="0000FF"/>
                </a:solidFill>
              </a:rPr>
              <a:t>“Single OFI on the lack of a process for assessing workforce engagement”</a:t>
            </a:r>
          </a:p>
          <a:p>
            <a:pPr>
              <a:buNone/>
            </a:pPr>
            <a:r>
              <a:rPr lang="en-US" b="1" i="1" u="sng" dirty="0" smtClean="0">
                <a:solidFill>
                  <a:srgbClr val="00B050"/>
                </a:solidFill>
              </a:rPr>
              <a:t>Comment</a:t>
            </a:r>
            <a:r>
              <a:rPr lang="en-US" dirty="0" smtClean="0">
                <a:solidFill>
                  <a:srgbClr val="00B050"/>
                </a:solidFill>
              </a:rPr>
              <a:t>:</a:t>
            </a:r>
          </a:p>
          <a:p>
            <a:pPr>
              <a:buNone/>
            </a:pPr>
            <a:r>
              <a:rPr lang="en-US" dirty="0" smtClean="0">
                <a:solidFill>
                  <a:srgbClr val="00B050"/>
                </a:solidFill>
              </a:rPr>
              <a:t>“The applicant has not established a process for assessing workforce engagement.  Lacking this process, the applicant may not fully understand the extant of their workforce’s commitment, and this could have a negative impact on retention, which is a strategic challenge of the organization.”</a:t>
            </a:r>
            <a:endParaRPr lang="en-US" dirty="0">
              <a:solidFill>
                <a:srgbClr val="00B050"/>
              </a:solidFill>
            </a:endParaRPr>
          </a:p>
        </p:txBody>
      </p:sp>
      <p:sp>
        <p:nvSpPr>
          <p:cNvPr id="3" name="Slide Number Placeholder 2"/>
          <p:cNvSpPr>
            <a:spLocks noGrp="1"/>
          </p:cNvSpPr>
          <p:nvPr>
            <p:ph type="sldNum" sz="quarter" idx="10"/>
          </p:nvPr>
        </p:nvSpPr>
        <p:spPr/>
        <p:txBody>
          <a:bodyPr/>
          <a:lstStyle/>
          <a:p>
            <a:pPr>
              <a:defRPr/>
            </a:pPr>
            <a:endParaRPr lang="en-US" smtClean="0"/>
          </a:p>
          <a:p>
            <a:pPr>
              <a:defRPr/>
            </a:pPr>
            <a:fld id="{275DAEF9-C568-4370-8B4C-E0B51A0E87E0}" type="slidenum">
              <a:rPr lang="en-US" smtClean="0"/>
              <a:pPr>
                <a:defRPr/>
              </a:pPr>
              <a:t>4</a:t>
            </a:fld>
            <a:endParaRPr lang="en-US" dirty="0"/>
          </a:p>
        </p:txBody>
      </p:sp>
    </p:spTree>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Strength IO to Comment</a:t>
            </a:r>
            <a:endParaRPr lang="en-US" dirty="0"/>
          </a:p>
        </p:txBody>
      </p:sp>
      <p:sp>
        <p:nvSpPr>
          <p:cNvPr id="3" name="Content Placeholder 2"/>
          <p:cNvSpPr>
            <a:spLocks noGrp="1"/>
          </p:cNvSpPr>
          <p:nvPr>
            <p:ph idx="1"/>
          </p:nvPr>
        </p:nvSpPr>
        <p:spPr/>
        <p:txBody>
          <a:bodyPr/>
          <a:lstStyle/>
          <a:p>
            <a:pPr>
              <a:buNone/>
            </a:pPr>
            <a:r>
              <a:rPr lang="en-US" b="1" i="1" u="sng" dirty="0" smtClean="0">
                <a:solidFill>
                  <a:srgbClr val="0000FF"/>
                </a:solidFill>
              </a:rPr>
              <a:t>Intent Observation:</a:t>
            </a:r>
          </a:p>
          <a:p>
            <a:pPr>
              <a:buNone/>
            </a:pPr>
            <a:r>
              <a:rPr lang="en-US" dirty="0" smtClean="0">
                <a:solidFill>
                  <a:srgbClr val="0000FF"/>
                </a:solidFill>
              </a:rPr>
              <a:t>“Single plus on trends for customer satisfaction”</a:t>
            </a:r>
          </a:p>
          <a:p>
            <a:pPr>
              <a:buNone/>
            </a:pPr>
            <a:r>
              <a:rPr lang="en-US" b="1" i="1" u="sng" dirty="0" smtClean="0">
                <a:solidFill>
                  <a:srgbClr val="00B050"/>
                </a:solidFill>
              </a:rPr>
              <a:t>Comment</a:t>
            </a:r>
            <a:r>
              <a:rPr lang="en-US" dirty="0" smtClean="0">
                <a:solidFill>
                  <a:srgbClr val="00B050"/>
                </a:solidFill>
              </a:rPr>
              <a:t>:</a:t>
            </a:r>
          </a:p>
          <a:p>
            <a:pPr>
              <a:buNone/>
            </a:pPr>
            <a:r>
              <a:rPr lang="en-US" dirty="0" smtClean="0">
                <a:solidFill>
                  <a:srgbClr val="00B050"/>
                </a:solidFill>
              </a:rPr>
              <a:t>“Customer satisfaction levels have increased each of the past 6 years.  The aggregate increase amounts to a CAGR of 15%.  These results are in support of the organization’s mission statement of “customer focus”.</a:t>
            </a:r>
            <a:endParaRPr lang="en-US" dirty="0">
              <a:solidFill>
                <a:srgbClr val="00B050"/>
              </a:solidFill>
            </a:endParaRPr>
          </a:p>
        </p:txBody>
      </p:sp>
      <p:sp>
        <p:nvSpPr>
          <p:cNvPr id="4" name="Slide Number Placeholder 3"/>
          <p:cNvSpPr>
            <a:spLocks noGrp="1"/>
          </p:cNvSpPr>
          <p:nvPr>
            <p:ph type="sldNum" sz="quarter" idx="10"/>
          </p:nvPr>
        </p:nvSpPr>
        <p:spPr/>
        <p:txBody>
          <a:bodyPr/>
          <a:lstStyle/>
          <a:p>
            <a:pPr>
              <a:defRPr/>
            </a:pPr>
            <a:endParaRPr lang="en-US" smtClean="0"/>
          </a:p>
          <a:p>
            <a:pPr>
              <a:defRPr/>
            </a:pPr>
            <a:fld id="{D00C250B-0E69-4C68-A0AF-A7A04C9BD1E8}" type="slidenum">
              <a:rPr lang="en-US" smtClean="0"/>
              <a:pPr>
                <a:defRPr/>
              </a:pPr>
              <a:t>5</a:t>
            </a:fld>
            <a:endParaRPr lang="en-US"/>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r>
              <a:rPr lang="en-US" smtClean="0"/>
              <a:t>OFI IO to </a:t>
            </a:r>
            <a:r>
              <a:rPr lang="en-US" dirty="0" smtClean="0"/>
              <a:t>OFI Comment</a:t>
            </a:r>
            <a:endParaRPr lang="en-US" dirty="0"/>
          </a:p>
        </p:txBody>
      </p:sp>
      <p:sp>
        <p:nvSpPr>
          <p:cNvPr id="3" name="Content Placeholder 2"/>
          <p:cNvSpPr>
            <a:spLocks noGrp="1"/>
          </p:cNvSpPr>
          <p:nvPr>
            <p:ph idx="1"/>
          </p:nvPr>
        </p:nvSpPr>
        <p:spPr>
          <a:xfrm>
            <a:off x="685800" y="1447800"/>
            <a:ext cx="7772400" cy="4876800"/>
          </a:xfrm>
        </p:spPr>
        <p:txBody>
          <a:bodyPr/>
          <a:lstStyle/>
          <a:p>
            <a:pPr>
              <a:buNone/>
            </a:pPr>
            <a:r>
              <a:rPr lang="en-US" b="1" i="1" u="sng" dirty="0" smtClean="0">
                <a:solidFill>
                  <a:srgbClr val="0000FF"/>
                </a:solidFill>
              </a:rPr>
              <a:t>Intent Observation:</a:t>
            </a:r>
          </a:p>
          <a:p>
            <a:pPr>
              <a:buNone/>
            </a:pPr>
            <a:r>
              <a:rPr lang="en-US" dirty="0" smtClean="0">
                <a:solidFill>
                  <a:srgbClr val="0000FF"/>
                </a:solidFill>
              </a:rPr>
              <a:t>“Double OFI on lack of aggregate measures of financial return”</a:t>
            </a:r>
          </a:p>
          <a:p>
            <a:pPr>
              <a:buNone/>
            </a:pPr>
            <a:r>
              <a:rPr lang="en-US" b="1" i="1" u="sng" dirty="0" smtClean="0">
                <a:solidFill>
                  <a:srgbClr val="00B050"/>
                </a:solidFill>
              </a:rPr>
              <a:t>Comment</a:t>
            </a:r>
            <a:r>
              <a:rPr lang="en-US" dirty="0" smtClean="0">
                <a:solidFill>
                  <a:srgbClr val="00B050"/>
                </a:solidFill>
              </a:rPr>
              <a:t>:</a:t>
            </a:r>
          </a:p>
          <a:p>
            <a:pPr>
              <a:buNone/>
            </a:pPr>
            <a:r>
              <a:rPr lang="en-US" dirty="0" smtClean="0">
                <a:solidFill>
                  <a:srgbClr val="00B050"/>
                </a:solidFill>
              </a:rPr>
              <a:t>“The organization does not have a measure of financial return.  Without such a measure, it may be difficult for the organization to assess the return on investment for entrance into a new market.  Entering new markets is a strategic objective of the applicant.”</a:t>
            </a:r>
            <a:endParaRPr lang="en-US" dirty="0">
              <a:solidFill>
                <a:srgbClr val="00B050"/>
              </a:solidFill>
            </a:endParaRPr>
          </a:p>
        </p:txBody>
      </p:sp>
      <p:sp>
        <p:nvSpPr>
          <p:cNvPr id="4" name="Slide Number Placeholder 3"/>
          <p:cNvSpPr>
            <a:spLocks noGrp="1"/>
          </p:cNvSpPr>
          <p:nvPr>
            <p:ph type="sldNum" sz="quarter" idx="10"/>
          </p:nvPr>
        </p:nvSpPr>
        <p:spPr/>
        <p:txBody>
          <a:bodyPr/>
          <a:lstStyle/>
          <a:p>
            <a:pPr>
              <a:defRPr/>
            </a:pPr>
            <a:endParaRPr lang="en-US" smtClean="0"/>
          </a:p>
          <a:p>
            <a:pPr>
              <a:defRPr/>
            </a:pPr>
            <a:fld id="{D00C250B-0E69-4C68-A0AF-A7A04C9BD1E8}" type="slidenum">
              <a:rPr lang="en-US" smtClean="0"/>
              <a:pPr>
                <a:defRPr/>
              </a:pPr>
              <a:t>6</a:t>
            </a:fld>
            <a:endParaRPr lang="en-US"/>
          </a:p>
        </p:txBody>
      </p:sp>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TL’s Use their time Saturday </a:t>
            </a:r>
            <a:endParaRPr lang="en-US" dirty="0"/>
          </a:p>
        </p:txBody>
      </p:sp>
      <p:sp>
        <p:nvSpPr>
          <p:cNvPr id="3" name="Content Placeholder 2"/>
          <p:cNvSpPr>
            <a:spLocks noGrp="1"/>
          </p:cNvSpPr>
          <p:nvPr>
            <p:ph idx="1"/>
          </p:nvPr>
        </p:nvSpPr>
        <p:spPr>
          <a:xfrm>
            <a:off x="685800" y="1219200"/>
            <a:ext cx="7772400" cy="5105400"/>
          </a:xfrm>
        </p:spPr>
        <p:txBody>
          <a:bodyPr/>
          <a:lstStyle/>
          <a:p>
            <a:r>
              <a:rPr lang="en-US" dirty="0" smtClean="0">
                <a:solidFill>
                  <a:srgbClr val="3366FF"/>
                </a:solidFill>
              </a:rPr>
              <a:t>Review the process of taking IO’s to comments.</a:t>
            </a:r>
          </a:p>
          <a:p>
            <a:r>
              <a:rPr lang="en-US" dirty="0" smtClean="0">
                <a:solidFill>
                  <a:srgbClr val="3366FF"/>
                </a:solidFill>
              </a:rPr>
              <a:t>Teach your team how to use the new SVI worksheet.</a:t>
            </a:r>
          </a:p>
          <a:p>
            <a:r>
              <a:rPr lang="en-US" dirty="0" smtClean="0">
                <a:solidFill>
                  <a:srgbClr val="3366FF"/>
                </a:solidFill>
              </a:rPr>
              <a:t>Start the SVI’s.</a:t>
            </a:r>
          </a:p>
          <a:p>
            <a:r>
              <a:rPr lang="en-US" dirty="0" smtClean="0">
                <a:solidFill>
                  <a:srgbClr val="3366FF"/>
                </a:solidFill>
              </a:rPr>
              <a:t>Work with the weaker and less confident examiners on their SVI’s.</a:t>
            </a:r>
          </a:p>
          <a:p>
            <a:r>
              <a:rPr lang="en-US" dirty="0" smtClean="0">
                <a:solidFill>
                  <a:srgbClr val="3366FF"/>
                </a:solidFill>
              </a:rPr>
              <a:t>Start making duo’s for Monday.</a:t>
            </a:r>
          </a:p>
          <a:p>
            <a:r>
              <a:rPr lang="en-US" dirty="0" smtClean="0">
                <a:solidFill>
                  <a:srgbClr val="3366FF"/>
                </a:solidFill>
              </a:rPr>
              <a:t>Meet with the Senior examiners at the end of the day.</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endParaRPr lang="en-US" smtClean="0"/>
          </a:p>
          <a:p>
            <a:pPr>
              <a:defRPr/>
            </a:pPr>
            <a:fld id="{D00C250B-0E69-4C68-A0AF-A7A04C9BD1E8}" type="slidenum">
              <a:rPr lang="en-US" smtClean="0"/>
              <a:pPr>
                <a:defRPr/>
              </a:pPr>
              <a:t>7</a:t>
            </a:fld>
            <a:endParaRPr lang="en-US"/>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TL Use their time Sunday</a:t>
            </a:r>
            <a:endParaRPr lang="en-US" dirty="0"/>
          </a:p>
        </p:txBody>
      </p:sp>
      <p:sp>
        <p:nvSpPr>
          <p:cNvPr id="3" name="Content Placeholder 2"/>
          <p:cNvSpPr>
            <a:spLocks noGrp="1"/>
          </p:cNvSpPr>
          <p:nvPr>
            <p:ph idx="1"/>
          </p:nvPr>
        </p:nvSpPr>
        <p:spPr/>
        <p:txBody>
          <a:bodyPr/>
          <a:lstStyle/>
          <a:p>
            <a:r>
              <a:rPr lang="en-US" dirty="0" smtClean="0">
                <a:solidFill>
                  <a:srgbClr val="3366FF"/>
                </a:solidFill>
              </a:rPr>
              <a:t>Report-outs on status of SVI’s</a:t>
            </a:r>
          </a:p>
          <a:p>
            <a:r>
              <a:rPr lang="en-US" dirty="0" smtClean="0">
                <a:solidFill>
                  <a:srgbClr val="3366FF"/>
                </a:solidFill>
              </a:rPr>
              <a:t>Set time for review of SVI’s</a:t>
            </a:r>
          </a:p>
          <a:p>
            <a:r>
              <a:rPr lang="en-US" dirty="0" smtClean="0">
                <a:solidFill>
                  <a:srgbClr val="3366FF"/>
                </a:solidFill>
              </a:rPr>
              <a:t>Work with the weaker team members on their SVI’s</a:t>
            </a:r>
          </a:p>
          <a:p>
            <a:r>
              <a:rPr lang="en-US" dirty="0" smtClean="0">
                <a:solidFill>
                  <a:srgbClr val="3366FF"/>
                </a:solidFill>
              </a:rPr>
              <a:t>Finalize the duo’s</a:t>
            </a:r>
          </a:p>
          <a:p>
            <a:r>
              <a:rPr lang="en-US" dirty="0" smtClean="0">
                <a:solidFill>
                  <a:srgbClr val="3366FF"/>
                </a:solidFill>
              </a:rPr>
              <a:t>Finalize the SVI’s</a:t>
            </a:r>
          </a:p>
          <a:p>
            <a:r>
              <a:rPr lang="en-US" dirty="0" smtClean="0">
                <a:solidFill>
                  <a:srgbClr val="3366FF"/>
                </a:solidFill>
              </a:rPr>
              <a:t>Finalize the plan day-by-day and hour-by-hour for the week</a:t>
            </a:r>
            <a:endParaRPr lang="en-US" dirty="0">
              <a:solidFill>
                <a:srgbClr val="3366FF"/>
              </a:solidFill>
            </a:endParaRPr>
          </a:p>
        </p:txBody>
      </p:sp>
      <p:sp>
        <p:nvSpPr>
          <p:cNvPr id="4" name="Slide Number Placeholder 3"/>
          <p:cNvSpPr>
            <a:spLocks noGrp="1"/>
          </p:cNvSpPr>
          <p:nvPr>
            <p:ph type="sldNum" sz="quarter" idx="10"/>
          </p:nvPr>
        </p:nvSpPr>
        <p:spPr/>
        <p:txBody>
          <a:bodyPr/>
          <a:lstStyle/>
          <a:p>
            <a:pPr>
              <a:defRPr/>
            </a:pPr>
            <a:endParaRPr lang="en-US" smtClean="0"/>
          </a:p>
          <a:p>
            <a:pPr>
              <a:defRPr/>
            </a:pPr>
            <a:fld id="{D00C250B-0E69-4C68-A0AF-A7A04C9BD1E8}" type="slidenum">
              <a:rPr lang="en-US" smtClean="0"/>
              <a:pPr>
                <a:defRPr/>
              </a:pPr>
              <a:t>8</a:t>
            </a:fld>
            <a:endParaRPr lang="en-US"/>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TL Use Their Time </a:t>
            </a:r>
            <a:br>
              <a:rPr lang="en-US" dirty="0" smtClean="0"/>
            </a:br>
            <a:r>
              <a:rPr lang="en-US" dirty="0" smtClean="0"/>
              <a:t>Each Evening</a:t>
            </a:r>
            <a:endParaRPr lang="en-US" dirty="0"/>
          </a:p>
        </p:txBody>
      </p:sp>
      <p:sp>
        <p:nvSpPr>
          <p:cNvPr id="3" name="Content Placeholder 2"/>
          <p:cNvSpPr>
            <a:spLocks noGrp="1"/>
          </p:cNvSpPr>
          <p:nvPr>
            <p:ph idx="1"/>
          </p:nvPr>
        </p:nvSpPr>
        <p:spPr/>
        <p:txBody>
          <a:bodyPr/>
          <a:lstStyle/>
          <a:p>
            <a:r>
              <a:rPr lang="en-US" dirty="0" smtClean="0"/>
              <a:t>Rove the room</a:t>
            </a:r>
          </a:p>
          <a:p>
            <a:r>
              <a:rPr lang="en-US" dirty="0" smtClean="0"/>
              <a:t>Assess each examiner’s comfort</a:t>
            </a:r>
          </a:p>
          <a:p>
            <a:r>
              <a:rPr lang="en-US" dirty="0" smtClean="0"/>
              <a:t>Help the weaker examiners with their comments</a:t>
            </a:r>
          </a:p>
          <a:p>
            <a:r>
              <a:rPr lang="en-US" dirty="0" smtClean="0"/>
              <a:t>Teach again on how to turn an IO into a comment</a:t>
            </a:r>
          </a:p>
          <a:p>
            <a:r>
              <a:rPr lang="en-US" dirty="0" smtClean="0"/>
              <a:t>Have each examiner report-out for 5-7 minutes on what they learned each day</a:t>
            </a:r>
            <a:endParaRPr lang="en-US" dirty="0"/>
          </a:p>
        </p:txBody>
      </p:sp>
      <p:sp>
        <p:nvSpPr>
          <p:cNvPr id="4" name="Slide Number Placeholder 3"/>
          <p:cNvSpPr>
            <a:spLocks noGrp="1"/>
          </p:cNvSpPr>
          <p:nvPr>
            <p:ph type="sldNum" sz="quarter" idx="10"/>
          </p:nvPr>
        </p:nvSpPr>
        <p:spPr/>
        <p:txBody>
          <a:bodyPr/>
          <a:lstStyle/>
          <a:p>
            <a:pPr>
              <a:defRPr/>
            </a:pPr>
            <a:endParaRPr lang="en-US" smtClean="0"/>
          </a:p>
          <a:p>
            <a:pPr>
              <a:defRPr/>
            </a:pPr>
            <a:fld id="{D00C250B-0E69-4C68-A0AF-A7A04C9BD1E8}" type="slidenum">
              <a:rPr lang="en-US" smtClean="0"/>
              <a:pPr>
                <a:defRPr/>
              </a:pPr>
              <a:t>9</a:t>
            </a:fld>
            <a:endParaRPr lang="en-US"/>
          </a:p>
        </p:txBody>
      </p:sp>
    </p:spTree>
  </p:cSld>
  <p:clrMapOvr>
    <a:masterClrMapping/>
  </p:clrMapOvr>
  <p:transition advClick="0"/>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40&quot;&gt;&lt;property id=&quot;20148&quot; value=&quot;5&quot;/&gt;&lt;property id=&quot;20300&quot; value=&quot;Slide 14 - &amp;quot;Step 9: Results Example&amp;quot;&quot;/&gt;&lt;property id=&quot;20307&quot; value=&quot;771&quot;/&gt;&lt;/object&gt;&lt;object type=&quot;3&quot; unique_id=&quot;10105&quot;&gt;&lt;property id=&quot;20148&quot; value=&quot;5&quot;/&gt;&lt;property id=&quot;20300&quot; value=&quot;Slide 28&quot;/&gt;&lt;property id=&quot;20307&quot; value=&quot;408&quot;/&gt;&lt;/object&gt;&lt;object type=&quot;3&quot; unique_id=&quot;11397&quot;&gt;&lt;property id=&quot;20148&quot; value=&quot;5&quot;/&gt;&lt;property id=&quot;20300&quot; value=&quot;Slide 17&quot;/&gt;&lt;property id=&quot;20307&quot; value=&quot;863&quot;/&gt;&lt;/object&gt;&lt;object type=&quot;3&quot; unique_id=&quot;11398&quot;&gt;&lt;property id=&quot;20148&quot; value=&quot;5&quot;/&gt;&lt;property id=&quot;20300&quot; value=&quot;Slide 19&quot;/&gt;&lt;property id=&quot;20307&quot; value=&quot;862&quot;/&gt;&lt;/object&gt;&lt;object type=&quot;3&quot; unique_id=&quot;11582&quot;&gt;&lt;property id=&quot;20148&quot; value=&quot;5&quot;/&gt;&lt;property id=&quot;20300&quot; value=&quot;Slide 15&quot;/&gt;&lt;property id=&quot;20307&quot; value=&quot;864&quot;/&gt;&lt;/object&gt;&lt;object type=&quot;3&quot; unique_id=&quot;11838&quot;&gt;&lt;property id=&quot;20148&quot; value=&quot;5&quot;/&gt;&lt;property id=&quot;20300&quot; value=&quot;Slide 21&quot;/&gt;&lt;property id=&quot;20307&quot; value=&quot;865&quot;/&gt;&lt;/object&gt;&lt;object type=&quot;3&quot; unique_id=&quot;11839&quot;&gt;&lt;property id=&quot;20148&quot; value=&quot;5&quot;/&gt;&lt;property id=&quot;20300&quot; value=&quot;Slide 24&quot;/&gt;&lt;property id=&quot;20307&quot; value=&quot;866&quot;/&gt;&lt;/object&gt;&lt;object type=&quot;3&quot; unique_id=&quot;12057&quot;&gt;&lt;property id=&quot;20148&quot; value=&quot;5&quot;/&gt;&lt;property id=&quot;20300&quot; value=&quot;Slide 25&quot;/&gt;&lt;property id=&quot;20307&quot; value=&quot;868&quot;/&gt;&lt;/object&gt;&lt;object type=&quot;3&quot; unique_id=&quot;12058&quot;&gt;&lt;property id=&quot;20148&quot; value=&quot;5&quot;/&gt;&lt;property id=&quot;20300&quot; value=&quot;Slide 26&quot;/&gt;&lt;property id=&quot;20307&quot; value=&quot;869&quot;/&gt;&lt;/object&gt;&lt;object type=&quot;3&quot; unique_id=&quot;12447&quot;&gt;&lt;property id=&quot;20148&quot; value=&quot;5&quot;/&gt;&lt;property id=&quot;20300&quot; value=&quot;Slide 27&quot;/&gt;&lt;property id=&quot;20307&quot; value=&quot;870&quot;/&gt;&lt;/object&gt;&lt;object type=&quot;3&quot; unique_id=&quot;12501&quot;&gt;&lt;property id=&quot;20148&quot; value=&quot;5&quot;/&gt;&lt;property id=&quot;20300&quot; value=&quot;Slide 1 - &amp;quot;Site Visit&amp;quot;&quot;/&gt;&lt;property id=&quot;20307&quot; value=&quot;871&quot;/&gt;&lt;/object&gt;&lt;object type=&quot;3&quot; unique_id=&quot;12555&quot;&gt;&lt;property id=&quot;20148&quot; value=&quot;5&quot;/&gt;&lt;property id=&quot;20300&quot; value=&quot;Slide 2&quot;/&gt;&lt;property id=&quot;20307&quot; value=&quot;872&quot;/&gt;&lt;/object&gt;&lt;object type=&quot;3&quot; unique_id=&quot;13475&quot;&gt;&lt;property id=&quot;20148&quot; value=&quot;5&quot;/&gt;&lt;property id=&quot;20300&quot; value=&quot;Slide 3 - &amp;quot;Process Intent Observation (IO)&amp;#x0D;&amp;#x0A; Strength to Comment&amp;quot;&quot;/&gt;&lt;property id=&quot;20307&quot; value=&quot;874&quot;/&gt;&lt;/object&gt;&lt;object type=&quot;3&quot; unique_id=&quot;13476&quot;&gt;&lt;property id=&quot;20148&quot; value=&quot;5&quot;/&gt;&lt;property id=&quot;20300&quot; value=&quot;Slide 6 - &amp;quot;Results OFI IO to OFI Comment&amp;quot;&quot;/&gt;&lt;property id=&quot;20307&quot; value=&quot;875&quot;/&gt;&lt;/object&gt;&lt;object type=&quot;3&quot; unique_id=&quot;13477&quot;&gt;&lt;property id=&quot;20148&quot; value=&quot;5&quot;/&gt;&lt;property id=&quot;20300&quot; value=&quot;Slide 5 - &amp;quot;Results Strength IO to Comment&amp;quot;&quot;/&gt;&lt;property id=&quot;20307&quot; value=&quot;876&quot;/&gt;&lt;/object&gt;&lt;object type=&quot;3&quot; unique_id=&quot;13478&quot;&gt;&lt;property id=&quot;20148&quot; value=&quot;5&quot;/&gt;&lt;property id=&quot;20300&quot; value=&quot;Slide 7 - &amp;quot;How TL Use their time Saturday &amp;quot;&quot;/&gt;&lt;property id=&quot;20307&quot; value=&quot;877&quot;/&gt;&lt;/object&gt;&lt;object type=&quot;3&quot; unique_id=&quot;13479&quot;&gt;&lt;property id=&quot;20148&quot; value=&quot;5&quot;/&gt;&lt;property id=&quot;20300&quot; value=&quot;Slide 8 - &amp;quot;How TL Use their time Sunday&amp;quot;&quot;/&gt;&lt;property id=&quot;20307&quot; value=&quot;878&quot;/&gt;&lt;/object&gt;&lt;object type=&quot;3&quot; unique_id=&quot;13480&quot;&gt;&lt;property id=&quot;20148&quot; value=&quot;5&quot;/&gt;&lt;property id=&quot;20300&quot; value=&quot;Slide 9 - &amp;quot;How TL Use Their Time &amp;#x0D;&amp;#x0A;Each Evening&amp;quot;&quot;/&gt;&lt;property id=&quot;20307&quot; value=&quot;879&quot;/&gt;&lt;/object&gt;&lt;object type=&quot;3&quot; unique_id=&quot;13481&quot;&gt;&lt;property id=&quot;20148&quot; value=&quot;5&quot;/&gt;&lt;property id=&quot;20300&quot; value=&quot;Slide 10 - &amp;quot;Scoring without &amp;#x0D;&amp;#x0A;Comment Balance Guidance&amp;quot;&quot;/&gt;&lt;property id=&quot;20307&quot; value=&quot;880&quot;/&gt;&lt;/object&gt;&lt;object type=&quot;3&quot; unique_id=&quot;13482&quot;&gt;&lt;property id=&quot;20148&quot; value=&quot;5&quot;/&gt;&lt;property id=&quot;20300&quot; value=&quot;Slide 11 - &amp;quot;Scorebook Navigator&amp;quot;&quot;/&gt;&lt;property id=&quot;20307&quot; value=&quot;881&quot;/&gt;&lt;/object&gt;&lt;object type=&quot;3&quot; unique_id=&quot;13483&quot;&gt;&lt;property id=&quot;20148&quot; value=&quot;5&quot;/&gt;&lt;property id=&quot;20300&quot; value=&quot;Slide 12 - &amp;quot;Tips&amp;quot;&quot;/&gt;&lt;property id=&quot;20307&quot; value=&quot;882&quot;/&gt;&lt;/object&gt;&lt;object type=&quot;3&quot; unique_id=&quot;13484&quot;&gt;&lt;property id=&quot;20148&quot; value=&quot;5&quot;/&gt;&lt;property id=&quot;20300&quot; value=&quot;Slide 13 - &amp;quot;Questions and Answers&amp;quot;&quot;/&gt;&lt;property id=&quot;20307&quot; value=&quot;883&quot;/&gt;&lt;/object&gt;&lt;object type=&quot;3&quot; unique_id=&quot;13771&quot;&gt;&lt;property id=&quot;20148&quot; value=&quot;5&quot;/&gt;&lt;property id=&quot;20300&quot; value=&quot;Slide 16&quot;/&gt;&lt;property id=&quot;20307&quot; value=&quot;884&quot;/&gt;&lt;/object&gt;&lt;object type=&quot;3&quot; unique_id=&quot;13772&quot;&gt;&lt;property id=&quot;20148&quot; value=&quot;5&quot;/&gt;&lt;property id=&quot;20300&quot; value=&quot;Slide 18 - &amp;quot;Tools &amp;quot;&quot;/&gt;&lt;property id=&quot;20307&quot; value=&quot;887&quot;/&gt;&lt;/object&gt;&lt;object type=&quot;3&quot; unique_id=&quot;13773&quot;&gt;&lt;property id=&quot;20148&quot; value=&quot;5&quot;/&gt;&lt;property id=&quot;20300&quot; value=&quot;Slide 20&quot;/&gt;&lt;property id=&quot;20307&quot; value=&quot;885&quot;/&gt;&lt;/object&gt;&lt;object type=&quot;3&quot; unique_id=&quot;13774&quot;&gt;&lt;property id=&quot;20148&quot; value=&quot;5&quot;/&gt;&lt;property id=&quot;20300&quot; value=&quot;Slide 22&quot;/&gt;&lt;property id=&quot;20307&quot; value=&quot;888&quot;/&gt;&lt;/object&gt;&lt;object type=&quot;3&quot; unique_id=&quot;13775&quot;&gt;&lt;property id=&quot;20148&quot; value=&quot;5&quot;/&gt;&lt;property id=&quot;20300&quot; value=&quot;Slide 23&quot;/&gt;&lt;property id=&quot;20307&quot; value=&quot;886&quot;/&gt;&lt;/object&gt;&lt;object type=&quot;3&quot; unique_id=&quot;13807&quot;&gt;&lt;property id=&quot;20148&quot; value=&quot;5&quot;/&gt;&lt;property id=&quot;20300&quot; value=&quot;Slide 4 - &amp;quot;Process IO OFI to OFI Comment&amp;quot;&quot;/&gt;&lt;property id=&quot;20307&quot; value=&quot;889&quot;/&gt;&lt;/object&gt;&lt;/object&gt;&lt;/object&gt;&lt;/database&gt;"/>
  <p:tag name="SECTOMILLISECCONVERTED" val="1"/>
</p:tagLst>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½ Floppy (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3½ Floppy (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3½ Floppy (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½ Floppy (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½ Floppy (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½ Floppy (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½ Floppy (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½ Floppy (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½ Floppy (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15564</TotalTime>
  <Words>1180</Words>
  <Application>Microsoft Office PowerPoint</Application>
  <PresentationFormat>On-screen Show (4:3)</PresentationFormat>
  <Paragraphs>232</Paragraphs>
  <Slides>30</Slides>
  <Notes>8</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Custom Design</vt:lpstr>
      <vt:lpstr>3½ Floppy (A:)</vt:lpstr>
      <vt:lpstr>Site Visit</vt:lpstr>
      <vt:lpstr>Slide 2</vt:lpstr>
      <vt:lpstr>Process Intent Observation (IO)  Strength to Comment</vt:lpstr>
      <vt:lpstr>Process IO OFI to OFI Comment</vt:lpstr>
      <vt:lpstr>Results Strength IO to Comment</vt:lpstr>
      <vt:lpstr>Results OFI IO to OFI Comment</vt:lpstr>
      <vt:lpstr>How TL’s Use their time Saturday </vt:lpstr>
      <vt:lpstr>How TL Use their time Sunday</vt:lpstr>
      <vt:lpstr>How TL Use Their Time  Each Evening</vt:lpstr>
      <vt:lpstr>Scoring without  Comment Balance Guidance</vt:lpstr>
      <vt:lpstr>Scorebook Navigator</vt:lpstr>
      <vt:lpstr>Scorebook Navigator</vt:lpstr>
      <vt:lpstr>Scorebook Navigator</vt:lpstr>
      <vt:lpstr>Tips</vt:lpstr>
      <vt:lpstr>Questions and Answers</vt:lpstr>
      <vt:lpstr>Step 9: Results Example</vt:lpstr>
      <vt:lpstr>Slide 17</vt:lpstr>
      <vt:lpstr>Slide 18</vt:lpstr>
      <vt:lpstr>Slide 19</vt:lpstr>
      <vt:lpstr>Tools </vt:lpstr>
      <vt:lpstr>Slide 21</vt:lpstr>
      <vt:lpstr>Slide 22</vt:lpstr>
      <vt:lpstr>Slide 23</vt:lpstr>
      <vt:lpstr>Slide 24</vt:lpstr>
      <vt:lpstr>Slide 25</vt:lpstr>
      <vt:lpstr>Slide 26</vt:lpstr>
      <vt:lpstr>Slide 27</vt:lpstr>
      <vt:lpstr>Slide 28</vt:lpstr>
      <vt:lpstr>Slide 29</vt:lpstr>
      <vt:lpstr>Slide 30</vt:lpstr>
    </vt:vector>
  </TitlesOfParts>
  <Manager>BOO Training Team</Manager>
  <Company>Quality Texas Foundation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Coach Preparation Course</dc:title>
  <dc:creator>GM Utrup</dc:creator>
  <cp:lastModifiedBy>Bill Denney</cp:lastModifiedBy>
  <cp:revision>531</cp:revision>
  <dcterms:created xsi:type="dcterms:W3CDTF">2003-09-24T11:19:21Z</dcterms:created>
  <dcterms:modified xsi:type="dcterms:W3CDTF">2010-01-14T04:09:18Z</dcterms:modified>
</cp:coreProperties>
</file>