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4059" r:id="rId1"/>
    <p:sldMasterId id="2147483668" r:id="rId2"/>
    <p:sldMasterId id="2147484077" r:id="rId3"/>
    <p:sldMasterId id="2147484085" r:id="rId4"/>
    <p:sldMasterId id="2147484093" r:id="rId5"/>
    <p:sldMasterId id="2147484101" r:id="rId6"/>
    <p:sldMasterId id="2147484109" r:id="rId7"/>
    <p:sldMasterId id="2147484122" r:id="rId8"/>
    <p:sldMasterId id="2147484132" r:id="rId9"/>
  </p:sldMasterIdLst>
  <p:notesMasterIdLst>
    <p:notesMasterId r:id="rId60"/>
  </p:notesMasterIdLst>
  <p:handoutMasterIdLst>
    <p:handoutMasterId r:id="rId61"/>
  </p:handoutMasterIdLst>
  <p:sldIdLst>
    <p:sldId id="669" r:id="rId10"/>
    <p:sldId id="834" r:id="rId11"/>
    <p:sldId id="960" r:id="rId12"/>
    <p:sldId id="671" r:id="rId13"/>
    <p:sldId id="917" r:id="rId14"/>
    <p:sldId id="916" r:id="rId15"/>
    <p:sldId id="915" r:id="rId16"/>
    <p:sldId id="853" r:id="rId17"/>
    <p:sldId id="835" r:id="rId18"/>
    <p:sldId id="833" r:id="rId19"/>
    <p:sldId id="895" r:id="rId20"/>
    <p:sldId id="905" r:id="rId21"/>
    <p:sldId id="897" r:id="rId22"/>
    <p:sldId id="957" r:id="rId23"/>
    <p:sldId id="911" r:id="rId24"/>
    <p:sldId id="912" r:id="rId25"/>
    <p:sldId id="913" r:id="rId26"/>
    <p:sldId id="955" r:id="rId27"/>
    <p:sldId id="939" r:id="rId28"/>
    <p:sldId id="958" r:id="rId29"/>
    <p:sldId id="918" r:id="rId30"/>
    <p:sldId id="947" r:id="rId31"/>
    <p:sldId id="949" r:id="rId32"/>
    <p:sldId id="951" r:id="rId33"/>
    <p:sldId id="953" r:id="rId34"/>
    <p:sldId id="956" r:id="rId35"/>
    <p:sldId id="920" r:id="rId36"/>
    <p:sldId id="940" r:id="rId37"/>
    <p:sldId id="941" r:id="rId38"/>
    <p:sldId id="942" r:id="rId39"/>
    <p:sldId id="943" r:id="rId40"/>
    <p:sldId id="944" r:id="rId41"/>
    <p:sldId id="945" r:id="rId42"/>
    <p:sldId id="946" r:id="rId43"/>
    <p:sldId id="921" r:id="rId44"/>
    <p:sldId id="922" r:id="rId45"/>
    <p:sldId id="959" r:id="rId46"/>
    <p:sldId id="925" r:id="rId47"/>
    <p:sldId id="902" r:id="rId48"/>
    <p:sldId id="872" r:id="rId49"/>
    <p:sldId id="873" r:id="rId50"/>
    <p:sldId id="851" r:id="rId51"/>
    <p:sldId id="909" r:id="rId52"/>
    <p:sldId id="910" r:id="rId53"/>
    <p:sldId id="901" r:id="rId54"/>
    <p:sldId id="903" r:id="rId55"/>
    <p:sldId id="857" r:id="rId56"/>
    <p:sldId id="882" r:id="rId57"/>
    <p:sldId id="831" r:id="rId58"/>
    <p:sldId id="954" r:id="rId59"/>
  </p:sldIdLst>
  <p:sldSz cx="9144000" cy="6858000" type="screen4x3"/>
  <p:notesSz cx="7010400" cy="9372600"/>
  <p:defaultTextStyle>
    <a:defPPr>
      <a:defRPr lang="en-US"/>
    </a:defPPr>
    <a:lvl1pPr algn="ctr" rtl="0" fontAlgn="base">
      <a:spcBef>
        <a:spcPct val="0"/>
      </a:spcBef>
      <a:spcAft>
        <a:spcPct val="0"/>
      </a:spcAft>
      <a:defRPr sz="1000" kern="1200">
        <a:solidFill>
          <a:srgbClr val="FFFFFF"/>
        </a:solidFill>
        <a:latin typeface="Gill Sans" pitchFamily="34" charset="0"/>
        <a:ea typeface="ヒラギノ角ゴ Pro W3" charset="-128"/>
        <a:cs typeface="+mn-cs"/>
        <a:sym typeface="Gill Sans" pitchFamily="34" charset="0"/>
      </a:defRPr>
    </a:lvl1pPr>
    <a:lvl2pPr marL="457200" algn="ctr" rtl="0" fontAlgn="base">
      <a:spcBef>
        <a:spcPct val="0"/>
      </a:spcBef>
      <a:spcAft>
        <a:spcPct val="0"/>
      </a:spcAft>
      <a:defRPr sz="1000" kern="1200">
        <a:solidFill>
          <a:srgbClr val="FFFFFF"/>
        </a:solidFill>
        <a:latin typeface="Gill Sans" pitchFamily="34" charset="0"/>
        <a:ea typeface="ヒラギノ角ゴ Pro W3" charset="-128"/>
        <a:cs typeface="+mn-cs"/>
        <a:sym typeface="Gill Sans" pitchFamily="34" charset="0"/>
      </a:defRPr>
    </a:lvl2pPr>
    <a:lvl3pPr marL="914400" algn="ctr" rtl="0" fontAlgn="base">
      <a:spcBef>
        <a:spcPct val="0"/>
      </a:spcBef>
      <a:spcAft>
        <a:spcPct val="0"/>
      </a:spcAft>
      <a:defRPr sz="1000" kern="1200">
        <a:solidFill>
          <a:srgbClr val="FFFFFF"/>
        </a:solidFill>
        <a:latin typeface="Gill Sans" pitchFamily="34" charset="0"/>
        <a:ea typeface="ヒラギノ角ゴ Pro W3" charset="-128"/>
        <a:cs typeface="+mn-cs"/>
        <a:sym typeface="Gill Sans" pitchFamily="34" charset="0"/>
      </a:defRPr>
    </a:lvl3pPr>
    <a:lvl4pPr marL="1371600" algn="ctr" rtl="0" fontAlgn="base">
      <a:spcBef>
        <a:spcPct val="0"/>
      </a:spcBef>
      <a:spcAft>
        <a:spcPct val="0"/>
      </a:spcAft>
      <a:defRPr sz="1000" kern="1200">
        <a:solidFill>
          <a:srgbClr val="FFFFFF"/>
        </a:solidFill>
        <a:latin typeface="Gill Sans" pitchFamily="34" charset="0"/>
        <a:ea typeface="ヒラギノ角ゴ Pro W3" charset="-128"/>
        <a:cs typeface="+mn-cs"/>
        <a:sym typeface="Gill Sans" pitchFamily="34" charset="0"/>
      </a:defRPr>
    </a:lvl4pPr>
    <a:lvl5pPr marL="1828800" algn="ctr" rtl="0" fontAlgn="base">
      <a:spcBef>
        <a:spcPct val="0"/>
      </a:spcBef>
      <a:spcAft>
        <a:spcPct val="0"/>
      </a:spcAft>
      <a:defRPr sz="1000" kern="1200">
        <a:solidFill>
          <a:srgbClr val="FFFFFF"/>
        </a:solidFill>
        <a:latin typeface="Gill Sans" pitchFamily="34" charset="0"/>
        <a:ea typeface="ヒラギノ角ゴ Pro W3" charset="-128"/>
        <a:cs typeface="+mn-cs"/>
        <a:sym typeface="Gill Sans" pitchFamily="34" charset="0"/>
      </a:defRPr>
    </a:lvl5pPr>
    <a:lvl6pPr marL="2286000" algn="l" defTabSz="914400" rtl="0" eaLnBrk="1" latinLnBrk="0" hangingPunct="1">
      <a:defRPr sz="1000" kern="1200">
        <a:solidFill>
          <a:srgbClr val="FFFFFF"/>
        </a:solidFill>
        <a:latin typeface="Gill Sans" pitchFamily="34" charset="0"/>
        <a:ea typeface="ヒラギノ角ゴ Pro W3" charset="-128"/>
        <a:cs typeface="+mn-cs"/>
        <a:sym typeface="Gill Sans" pitchFamily="34" charset="0"/>
      </a:defRPr>
    </a:lvl6pPr>
    <a:lvl7pPr marL="2743200" algn="l" defTabSz="914400" rtl="0" eaLnBrk="1" latinLnBrk="0" hangingPunct="1">
      <a:defRPr sz="1000" kern="1200">
        <a:solidFill>
          <a:srgbClr val="FFFFFF"/>
        </a:solidFill>
        <a:latin typeface="Gill Sans" pitchFamily="34" charset="0"/>
        <a:ea typeface="ヒラギノ角ゴ Pro W3" charset="-128"/>
        <a:cs typeface="+mn-cs"/>
        <a:sym typeface="Gill Sans" pitchFamily="34" charset="0"/>
      </a:defRPr>
    </a:lvl7pPr>
    <a:lvl8pPr marL="3200400" algn="l" defTabSz="914400" rtl="0" eaLnBrk="1" latinLnBrk="0" hangingPunct="1">
      <a:defRPr sz="1000" kern="1200">
        <a:solidFill>
          <a:srgbClr val="FFFFFF"/>
        </a:solidFill>
        <a:latin typeface="Gill Sans" pitchFamily="34" charset="0"/>
        <a:ea typeface="ヒラギノ角ゴ Pro W3" charset="-128"/>
        <a:cs typeface="+mn-cs"/>
        <a:sym typeface="Gill Sans" pitchFamily="34" charset="0"/>
      </a:defRPr>
    </a:lvl8pPr>
    <a:lvl9pPr marL="3657600" algn="l" defTabSz="914400" rtl="0" eaLnBrk="1" latinLnBrk="0" hangingPunct="1">
      <a:defRPr sz="1000" kern="1200">
        <a:solidFill>
          <a:srgbClr val="FFFFFF"/>
        </a:solidFill>
        <a:latin typeface="Gill Sans" pitchFamily="34" charset="0"/>
        <a:ea typeface="ヒラギノ角ゴ Pro W3" charset="-128"/>
        <a:cs typeface="+mn-cs"/>
        <a:sym typeface="Gill 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700"/>
    <a:srgbClr val="C38E41"/>
    <a:srgbClr val="E8F3FE"/>
    <a:srgbClr val="AA7C36"/>
    <a:srgbClr val="CCA15F"/>
    <a:srgbClr val="595959"/>
    <a:srgbClr val="D6C196"/>
    <a:srgbClr val="006600"/>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98592" autoAdjust="0"/>
  </p:normalViewPr>
  <p:slideViewPr>
    <p:cSldViewPr snapToGrid="0">
      <p:cViewPr varScale="1">
        <p:scale>
          <a:sx n="128" d="100"/>
          <a:sy n="128" d="100"/>
        </p:scale>
        <p:origin x="-180" y="-90"/>
      </p:cViewPr>
      <p:guideLst>
        <p:guide orient="horz" pos="2513"/>
        <p:guide orient="horz" pos="2801"/>
        <p:guide pos="4477"/>
        <p:guide pos="119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5.7444865829285284E-2"/>
          <c:y val="8.0903359518636142E-2"/>
          <c:w val="0.90777829810108757"/>
          <c:h val="0.69693277619923111"/>
        </c:manualLayout>
      </c:layout>
      <c:barChart>
        <c:barDir val="col"/>
        <c:grouping val="clustered"/>
        <c:varyColors val="0"/>
        <c:ser>
          <c:idx val="0"/>
          <c:order val="0"/>
          <c:tx>
            <c:strRef>
              <c:f>Sheet1!$B$1</c:f>
              <c:strCache>
                <c:ptCount val="1"/>
                <c:pt idx="0">
                  <c:v>Band 1</c:v>
                </c:pt>
              </c:strCache>
            </c:strRef>
          </c:tx>
          <c:invertIfNegative val="0"/>
          <c:dLbls>
            <c:dLblPos val="outEnd"/>
            <c:showLegendKey val="0"/>
            <c:showVal val="1"/>
            <c:showCatName val="0"/>
            <c:showSerName val="0"/>
            <c:showPercent val="0"/>
            <c:showBubbleSize val="0"/>
            <c:showLeaderLines val="0"/>
          </c:dLbls>
          <c:cat>
            <c:strRef>
              <c:f>Sheet1!$A$2:$A$3</c:f>
              <c:strCache>
                <c:ptCount val="2"/>
                <c:pt idx="0">
                  <c:v>Process</c:v>
                </c:pt>
                <c:pt idx="1">
                  <c:v>Results</c:v>
                </c:pt>
              </c:strCache>
            </c:strRef>
          </c:cat>
          <c:val>
            <c:numRef>
              <c:f>Sheet1!$B$2:$B$3</c:f>
              <c:numCache>
                <c:formatCode>General</c:formatCode>
                <c:ptCount val="2"/>
                <c:pt idx="0">
                  <c:v>4</c:v>
                </c:pt>
                <c:pt idx="1">
                  <c:v>13</c:v>
                </c:pt>
              </c:numCache>
            </c:numRef>
          </c:val>
        </c:ser>
        <c:ser>
          <c:idx val="1"/>
          <c:order val="1"/>
          <c:tx>
            <c:strRef>
              <c:f>Sheet1!$C$1</c:f>
              <c:strCache>
                <c:ptCount val="1"/>
                <c:pt idx="0">
                  <c:v>Band 2</c:v>
                </c:pt>
              </c:strCache>
            </c:strRef>
          </c:tx>
          <c:invertIfNegative val="0"/>
          <c:dLbls>
            <c:dLblPos val="outEnd"/>
            <c:showLegendKey val="0"/>
            <c:showVal val="1"/>
            <c:showCatName val="0"/>
            <c:showSerName val="0"/>
            <c:showPercent val="0"/>
            <c:showBubbleSize val="0"/>
            <c:showLeaderLines val="0"/>
          </c:dLbls>
          <c:cat>
            <c:strRef>
              <c:f>Sheet1!$A$2:$A$3</c:f>
              <c:strCache>
                <c:ptCount val="2"/>
                <c:pt idx="0">
                  <c:v>Process</c:v>
                </c:pt>
                <c:pt idx="1">
                  <c:v>Results</c:v>
                </c:pt>
              </c:strCache>
            </c:strRef>
          </c:cat>
          <c:val>
            <c:numRef>
              <c:f>Sheet1!$C$2:$C$3</c:f>
              <c:numCache>
                <c:formatCode>General</c:formatCode>
                <c:ptCount val="2"/>
                <c:pt idx="0">
                  <c:v>3</c:v>
                </c:pt>
                <c:pt idx="1">
                  <c:v>17</c:v>
                </c:pt>
              </c:numCache>
            </c:numRef>
          </c:val>
        </c:ser>
        <c:ser>
          <c:idx val="2"/>
          <c:order val="2"/>
          <c:tx>
            <c:strRef>
              <c:f>Sheet1!$D$1</c:f>
              <c:strCache>
                <c:ptCount val="1"/>
                <c:pt idx="0">
                  <c:v>Band 3</c:v>
                </c:pt>
              </c:strCache>
            </c:strRef>
          </c:tx>
          <c:invertIfNegative val="0"/>
          <c:dLbls>
            <c:dLblPos val="outEnd"/>
            <c:showLegendKey val="0"/>
            <c:showVal val="1"/>
            <c:showCatName val="0"/>
            <c:showSerName val="0"/>
            <c:showPercent val="0"/>
            <c:showBubbleSize val="0"/>
            <c:showLeaderLines val="0"/>
          </c:dLbls>
          <c:cat>
            <c:strRef>
              <c:f>Sheet1!$A$2:$A$3</c:f>
              <c:strCache>
                <c:ptCount val="2"/>
                <c:pt idx="0">
                  <c:v>Process</c:v>
                </c:pt>
                <c:pt idx="1">
                  <c:v>Results</c:v>
                </c:pt>
              </c:strCache>
            </c:strRef>
          </c:cat>
          <c:val>
            <c:numRef>
              <c:f>Sheet1!$D$2:$D$3</c:f>
              <c:numCache>
                <c:formatCode>General</c:formatCode>
                <c:ptCount val="2"/>
                <c:pt idx="0">
                  <c:v>21</c:v>
                </c:pt>
                <c:pt idx="1">
                  <c:v>17</c:v>
                </c:pt>
              </c:numCache>
            </c:numRef>
          </c:val>
        </c:ser>
        <c:ser>
          <c:idx val="3"/>
          <c:order val="3"/>
          <c:tx>
            <c:strRef>
              <c:f>Sheet1!$E$1</c:f>
              <c:strCache>
                <c:ptCount val="1"/>
                <c:pt idx="0">
                  <c:v>Band 4</c:v>
                </c:pt>
              </c:strCache>
            </c:strRef>
          </c:tx>
          <c:invertIfNegative val="0"/>
          <c:dLbls>
            <c:dLblPos val="outEnd"/>
            <c:showLegendKey val="0"/>
            <c:showVal val="1"/>
            <c:showCatName val="0"/>
            <c:showSerName val="0"/>
            <c:showPercent val="0"/>
            <c:showBubbleSize val="0"/>
            <c:showLeaderLines val="0"/>
          </c:dLbls>
          <c:cat>
            <c:strRef>
              <c:f>Sheet1!$A$2:$A$3</c:f>
              <c:strCache>
                <c:ptCount val="2"/>
                <c:pt idx="0">
                  <c:v>Process</c:v>
                </c:pt>
                <c:pt idx="1">
                  <c:v>Results</c:v>
                </c:pt>
              </c:strCache>
            </c:strRef>
          </c:cat>
          <c:val>
            <c:numRef>
              <c:f>Sheet1!$E$2:$E$3</c:f>
              <c:numCache>
                <c:formatCode>General</c:formatCode>
                <c:ptCount val="2"/>
                <c:pt idx="0">
                  <c:v>26</c:v>
                </c:pt>
                <c:pt idx="1">
                  <c:v>17</c:v>
                </c:pt>
              </c:numCache>
            </c:numRef>
          </c:val>
        </c:ser>
        <c:ser>
          <c:idx val="4"/>
          <c:order val="4"/>
          <c:tx>
            <c:strRef>
              <c:f>Sheet1!$F$1</c:f>
              <c:strCache>
                <c:ptCount val="1"/>
                <c:pt idx="0">
                  <c:v>Band 5</c:v>
                </c:pt>
              </c:strCache>
            </c:strRef>
          </c:tx>
          <c:invertIfNegative val="0"/>
          <c:dLbls>
            <c:dLblPos val="outEnd"/>
            <c:showLegendKey val="0"/>
            <c:showVal val="1"/>
            <c:showCatName val="0"/>
            <c:showSerName val="0"/>
            <c:showPercent val="0"/>
            <c:showBubbleSize val="0"/>
            <c:showLeaderLines val="0"/>
          </c:dLbls>
          <c:cat>
            <c:strRef>
              <c:f>Sheet1!$A$2:$A$3</c:f>
              <c:strCache>
                <c:ptCount val="2"/>
                <c:pt idx="0">
                  <c:v>Process</c:v>
                </c:pt>
                <c:pt idx="1">
                  <c:v>Results</c:v>
                </c:pt>
              </c:strCache>
            </c:strRef>
          </c:cat>
          <c:val>
            <c:numRef>
              <c:f>Sheet1!$F$2:$F$3</c:f>
              <c:numCache>
                <c:formatCode>General</c:formatCode>
                <c:ptCount val="2"/>
                <c:pt idx="0">
                  <c:v>13</c:v>
                </c:pt>
                <c:pt idx="1">
                  <c:v>4</c:v>
                </c:pt>
              </c:numCache>
            </c:numRef>
          </c:val>
        </c:ser>
        <c:ser>
          <c:idx val="5"/>
          <c:order val="5"/>
          <c:tx>
            <c:strRef>
              <c:f>Sheet1!$G$1</c:f>
              <c:strCache>
                <c:ptCount val="1"/>
                <c:pt idx="0">
                  <c:v>Band 6</c:v>
                </c:pt>
              </c:strCache>
            </c:strRef>
          </c:tx>
          <c:invertIfNegative val="0"/>
          <c:dLbls>
            <c:dLblPos val="outEnd"/>
            <c:showLegendKey val="0"/>
            <c:showVal val="1"/>
            <c:showCatName val="0"/>
            <c:showSerName val="0"/>
            <c:showPercent val="0"/>
            <c:showBubbleSize val="0"/>
            <c:showLeaderLines val="0"/>
          </c:dLbls>
          <c:cat>
            <c:strRef>
              <c:f>Sheet1!$A$2:$A$3</c:f>
              <c:strCache>
                <c:ptCount val="2"/>
                <c:pt idx="0">
                  <c:v>Process</c:v>
                </c:pt>
                <c:pt idx="1">
                  <c:v>Results</c:v>
                </c:pt>
              </c:strCache>
            </c:strRef>
          </c:cat>
          <c:val>
            <c:numRef>
              <c:f>Sheet1!$G$2:$G$3</c:f>
              <c:numCache>
                <c:formatCode>General</c:formatCode>
                <c:ptCount val="2"/>
                <c:pt idx="0">
                  <c:v>1</c:v>
                </c:pt>
                <c:pt idx="1">
                  <c:v>0</c:v>
                </c:pt>
              </c:numCache>
            </c:numRef>
          </c:val>
        </c:ser>
        <c:dLbls>
          <c:showLegendKey val="0"/>
          <c:showVal val="0"/>
          <c:showCatName val="0"/>
          <c:showSerName val="0"/>
          <c:showPercent val="0"/>
          <c:showBubbleSize val="0"/>
        </c:dLbls>
        <c:gapWidth val="150"/>
        <c:axId val="36050816"/>
        <c:axId val="36054912"/>
      </c:barChart>
      <c:catAx>
        <c:axId val="36050816"/>
        <c:scaling>
          <c:orientation val="minMax"/>
        </c:scaling>
        <c:delete val="0"/>
        <c:axPos val="b"/>
        <c:majorTickMark val="out"/>
        <c:minorTickMark val="none"/>
        <c:tickLblPos val="nextTo"/>
        <c:crossAx val="36054912"/>
        <c:crosses val="autoZero"/>
        <c:auto val="1"/>
        <c:lblAlgn val="ctr"/>
        <c:lblOffset val="100"/>
        <c:noMultiLvlLbl val="0"/>
      </c:catAx>
      <c:valAx>
        <c:axId val="36054912"/>
        <c:scaling>
          <c:orientation val="minMax"/>
        </c:scaling>
        <c:delete val="0"/>
        <c:axPos val="l"/>
        <c:majorGridlines/>
        <c:numFmt formatCode="General" sourceLinked="1"/>
        <c:majorTickMark val="out"/>
        <c:minorTickMark val="none"/>
        <c:tickLblPos val="nextTo"/>
        <c:crossAx val="3605081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3.3856985620717692E-2"/>
          <c:y val="0"/>
          <c:w val="0.9661430143792864"/>
          <c:h val="0.94357169746997982"/>
        </c:manualLayout>
      </c:layout>
      <c:barChart>
        <c:barDir val="col"/>
        <c:grouping val="clustered"/>
        <c:varyColors val="0"/>
        <c:ser>
          <c:idx val="0"/>
          <c:order val="0"/>
          <c:spPr>
            <a:solidFill>
              <a:srgbClr val="AA7C36"/>
            </a:solidFill>
            <a:ln w="9525" cap="flat" cmpd="sng" algn="ctr">
              <a:solidFill>
                <a:srgbClr val="0A59A5">
                  <a:shade val="95000"/>
                  <a:satMod val="105000"/>
                </a:srgbClr>
              </a:solidFill>
              <a:prstDash val="solid"/>
            </a:ln>
            <a:effectLst>
              <a:outerShdw blurRad="40000" dist="23000" dir="5400000" rotWithShape="0">
                <a:srgbClr val="000000">
                  <a:alpha val="35000"/>
                </a:srgbClr>
              </a:outerShdw>
            </a:effectLst>
          </c:spPr>
          <c:invertIfNegative val="0"/>
          <c:dPt>
            <c:idx val="7"/>
            <c:invertIfNegative val="0"/>
            <c:bubble3D val="0"/>
            <c:spPr>
              <a:solidFill>
                <a:srgbClr val="AA7C36"/>
              </a:solidFill>
              <a:ln w="9525" cap="flat" cmpd="sng" algn="ctr">
                <a:solidFill>
                  <a:srgbClr val="0A59A5">
                    <a:shade val="95000"/>
                    <a:satMod val="105000"/>
                  </a:srgbClr>
                </a:solidFill>
                <a:prstDash val="solid"/>
              </a:ln>
              <a:effectLst>
                <a:outerShdw blurRad="40000" dist="23000" dir="5400000" rotWithShape="0">
                  <a:srgbClr val="000000">
                    <a:alpha val="35000"/>
                  </a:srgbClr>
                </a:outerShdw>
              </a:effectLst>
            </c:spPr>
          </c:dPt>
          <c:val>
            <c:numRef>
              <c:f>Sheet1!$A$1:$A$8</c:f>
              <c:numCache>
                <c:formatCode>General</c:formatCode>
                <c:ptCount val="8"/>
                <c:pt idx="0">
                  <c:v>3</c:v>
                </c:pt>
                <c:pt idx="1">
                  <c:v>6</c:v>
                </c:pt>
                <c:pt idx="2">
                  <c:v>9</c:v>
                </c:pt>
                <c:pt idx="3">
                  <c:v>13</c:v>
                </c:pt>
                <c:pt idx="4">
                  <c:v>18</c:v>
                </c:pt>
                <c:pt idx="5">
                  <c:v>25</c:v>
                </c:pt>
                <c:pt idx="6">
                  <c:v>34</c:v>
                </c:pt>
                <c:pt idx="7">
                  <c:v>39.5</c:v>
                </c:pt>
              </c:numCache>
            </c:numRef>
          </c:val>
        </c:ser>
        <c:dLbls>
          <c:showLegendKey val="0"/>
          <c:showVal val="0"/>
          <c:showCatName val="0"/>
          <c:showSerName val="0"/>
          <c:showPercent val="0"/>
          <c:showBubbleSize val="0"/>
        </c:dLbls>
        <c:gapWidth val="77"/>
        <c:axId val="123576704"/>
        <c:axId val="123578240"/>
      </c:barChart>
      <c:catAx>
        <c:axId val="123576704"/>
        <c:scaling>
          <c:orientation val="minMax"/>
        </c:scaling>
        <c:delete val="0"/>
        <c:axPos val="b"/>
        <c:majorTickMark val="none"/>
        <c:minorTickMark val="none"/>
        <c:tickLblPos val="none"/>
        <c:crossAx val="123578240"/>
        <c:crosses val="autoZero"/>
        <c:auto val="1"/>
        <c:lblAlgn val="ctr"/>
        <c:lblOffset val="100"/>
        <c:noMultiLvlLbl val="0"/>
      </c:catAx>
      <c:valAx>
        <c:axId val="123578240"/>
        <c:scaling>
          <c:orientation val="minMax"/>
        </c:scaling>
        <c:delete val="0"/>
        <c:axPos val="l"/>
        <c:numFmt formatCode="General" sourceLinked="1"/>
        <c:majorTickMark val="none"/>
        <c:minorTickMark val="none"/>
        <c:tickLblPos val="none"/>
        <c:crossAx val="123576704"/>
        <c:crosses val="autoZero"/>
        <c:crossBetween val="between"/>
      </c:valAx>
    </c:plotArea>
    <c:plotVisOnly val="1"/>
    <c:dispBlanksAs val="gap"/>
    <c:showDLblsOverMax val="0"/>
  </c:chart>
  <c:spPr>
    <a:ln>
      <a:noFill/>
    </a:ln>
  </c:spPr>
  <c:txPr>
    <a:bodyPr/>
    <a:lstStyle/>
    <a:p>
      <a:pPr>
        <a:defRPr sz="2000">
          <a:latin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1843357408177692"/>
          <c:y val="0.19434069808438123"/>
          <c:w val="0.38234219244944062"/>
          <c:h val="0.64365691228895372"/>
        </c:manualLayout>
      </c:layout>
      <c:pieChart>
        <c:varyColors val="1"/>
        <c:ser>
          <c:idx val="1"/>
          <c:order val="0"/>
          <c:explosion val="5"/>
          <c:dLbls>
            <c:dLbl>
              <c:idx val="5"/>
              <c:layout>
                <c:manualLayout>
                  <c:x val="0"/>
                  <c:y val="-5.2238805970149273E-2"/>
                </c:manualLayout>
              </c:layout>
              <c:dLblPos val="bestFit"/>
              <c:showLegendKey val="0"/>
              <c:showVal val="1"/>
              <c:showCatName val="1"/>
              <c:showSerName val="0"/>
              <c:showPercent val="0"/>
              <c:showBubbleSize val="0"/>
            </c:dLbl>
            <c:numFmt formatCode="&quot;$&quot;#,##0.0" sourceLinked="0"/>
            <c:dLblPos val="outEnd"/>
            <c:showLegendKey val="0"/>
            <c:showVal val="1"/>
            <c:showCatName val="1"/>
            <c:showSerName val="0"/>
            <c:showPercent val="0"/>
            <c:showBubbleSize val="0"/>
            <c:showLeaderLines val="0"/>
          </c:dLbls>
          <c:cat>
            <c:strRef>
              <c:f>Sheet1!$A$2:$A$7</c:f>
              <c:strCache>
                <c:ptCount val="6"/>
                <c:pt idx="0">
                  <c:v>Healthy People</c:v>
                </c:pt>
                <c:pt idx="1">
                  <c:v>Healthy Living</c:v>
                </c:pt>
                <c:pt idx="2">
                  <c:v>Healthy Smiles</c:v>
                </c:pt>
                <c:pt idx="3">
                  <c:v>Healthy Futures</c:v>
                </c:pt>
                <c:pt idx="4">
                  <c:v>Healthy Minds</c:v>
                </c:pt>
                <c:pt idx="5">
                  <c:v>Healthy Aging</c:v>
                </c:pt>
              </c:strCache>
            </c:strRef>
          </c:cat>
          <c:val>
            <c:numRef>
              <c:f>Sheet1!$B$2:$B$7</c:f>
              <c:numCache>
                <c:formatCode>_(* #,##0.0_);_(* \(#,##0.0\);_(* "-"??_);_(@_)</c:formatCode>
                <c:ptCount val="6"/>
                <c:pt idx="0">
                  <c:v>12.8</c:v>
                </c:pt>
                <c:pt idx="1">
                  <c:v>2.1</c:v>
                </c:pt>
                <c:pt idx="2">
                  <c:v>3.7</c:v>
                </c:pt>
                <c:pt idx="3">
                  <c:v>5.3</c:v>
                </c:pt>
                <c:pt idx="4">
                  <c:v>5.0999999999999996</c:v>
                </c:pt>
                <c:pt idx="5">
                  <c:v>1.9000000000000001</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0.2719</cdr:x>
      <cdr:y>0</cdr:y>
    </cdr:from>
    <cdr:to>
      <cdr:x>0.88403</cdr:x>
      <cdr:y>0.09054</cdr:y>
    </cdr:to>
    <cdr:sp macro="" textlink="">
      <cdr:nvSpPr>
        <cdr:cNvPr id="2" name="TextBox 1"/>
        <cdr:cNvSpPr txBox="1"/>
      </cdr:nvSpPr>
      <cdr:spPr>
        <a:xfrm xmlns:a="http://schemas.openxmlformats.org/drawingml/2006/main">
          <a:off x="2166902" y="0"/>
          <a:ext cx="4878259" cy="3385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n-US" sz="1600" dirty="0" smtClean="0">
              <a:solidFill>
                <a:schemeClr val="tx1">
                  <a:lumMod val="75000"/>
                  <a:lumOff val="25000"/>
                </a:schemeClr>
              </a:solidFill>
              <a:latin typeface="+mn-lt"/>
            </a:rPr>
            <a:t>2011 Applicant Distribution – 69 applicants, 11 site visits</a:t>
          </a:r>
          <a:endParaRPr lang="en-US" sz="1600" dirty="0" smtClean="0">
            <a:solidFill>
              <a:schemeClr val="tx1">
                <a:lumMod val="75000"/>
                <a:lumOff val="25000"/>
              </a:schemeClr>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2" y="1"/>
            <a:ext cx="3038317" cy="466466"/>
          </a:xfrm>
          <a:prstGeom prst="rect">
            <a:avLst/>
          </a:prstGeom>
          <a:noFill/>
          <a:ln w="9525">
            <a:noFill/>
            <a:miter lim="800000"/>
            <a:headEnd/>
            <a:tailEnd/>
          </a:ln>
          <a:effectLst/>
        </p:spPr>
        <p:txBody>
          <a:bodyPr vert="horz" wrap="square" lIns="93593" tIns="46797" rIns="93593" bIns="46797" numCol="1" anchor="t" anchorCtr="0" compatLnSpc="1">
            <a:prstTxWarp prst="textNoShape">
              <a:avLst/>
            </a:prstTxWarp>
          </a:bodyPr>
          <a:lstStyle>
            <a:lvl1pPr algn="l" defTabSz="936229">
              <a:spcBef>
                <a:spcPct val="20000"/>
              </a:spcBef>
              <a:buClr>
                <a:srgbClr val="B5AA84"/>
              </a:buClr>
              <a:buSzPct val="75000"/>
              <a:buFont typeface="Wingdings" pitchFamily="2" charset="2"/>
              <a:buNone/>
              <a:defRPr sz="1300">
                <a:effectLst>
                  <a:outerShdw blurRad="38100" dist="38100" dir="2700000" algn="tl">
                    <a:srgbClr val="C0C0C0"/>
                  </a:outerShdw>
                </a:effectLst>
                <a:latin typeface="Arial" charset="0"/>
                <a:ea typeface="+mn-ea"/>
                <a:sym typeface="Gill Sans" charset="0"/>
              </a:defRPr>
            </a:lvl1pPr>
          </a:lstStyle>
          <a:p>
            <a:pPr>
              <a:defRPr/>
            </a:pPr>
            <a:endParaRPr lang="en-US" dirty="0"/>
          </a:p>
        </p:txBody>
      </p:sp>
      <p:sp>
        <p:nvSpPr>
          <p:cNvPr id="81923" name="Rectangle 3"/>
          <p:cNvSpPr>
            <a:spLocks noGrp="1" noChangeArrowheads="1"/>
          </p:cNvSpPr>
          <p:nvPr>
            <p:ph type="dt" sz="quarter" idx="1"/>
          </p:nvPr>
        </p:nvSpPr>
        <p:spPr bwMode="auto">
          <a:xfrm>
            <a:off x="3972085" y="1"/>
            <a:ext cx="3038317" cy="466466"/>
          </a:xfrm>
          <a:prstGeom prst="rect">
            <a:avLst/>
          </a:prstGeom>
          <a:noFill/>
          <a:ln w="9525">
            <a:noFill/>
            <a:miter lim="800000"/>
            <a:headEnd/>
            <a:tailEnd/>
          </a:ln>
          <a:effectLst/>
        </p:spPr>
        <p:txBody>
          <a:bodyPr vert="horz" wrap="square" lIns="93593" tIns="46797" rIns="93593" bIns="46797" numCol="1" anchor="t" anchorCtr="0" compatLnSpc="1">
            <a:prstTxWarp prst="textNoShape">
              <a:avLst/>
            </a:prstTxWarp>
          </a:bodyPr>
          <a:lstStyle>
            <a:lvl1pPr algn="r" defTabSz="936229">
              <a:spcBef>
                <a:spcPct val="20000"/>
              </a:spcBef>
              <a:buClr>
                <a:srgbClr val="B5AA84"/>
              </a:buClr>
              <a:buSzPct val="75000"/>
              <a:buFont typeface="Wingdings" pitchFamily="2" charset="2"/>
              <a:buNone/>
              <a:defRPr sz="1300">
                <a:effectLst>
                  <a:outerShdw blurRad="38100" dist="38100" dir="2700000" algn="tl">
                    <a:srgbClr val="C0C0C0"/>
                  </a:outerShdw>
                </a:effectLst>
                <a:latin typeface="Arial" charset="0"/>
                <a:ea typeface="+mn-ea"/>
                <a:sym typeface="Gill Sans" charset="0"/>
              </a:defRPr>
            </a:lvl1pPr>
          </a:lstStyle>
          <a:p>
            <a:pPr>
              <a:defRPr/>
            </a:pPr>
            <a:endParaRPr lang="en-US" dirty="0"/>
          </a:p>
        </p:txBody>
      </p:sp>
      <p:sp>
        <p:nvSpPr>
          <p:cNvPr id="81924" name="Rectangle 4"/>
          <p:cNvSpPr>
            <a:spLocks noGrp="1" noChangeArrowheads="1"/>
          </p:cNvSpPr>
          <p:nvPr>
            <p:ph type="ftr" sz="quarter" idx="2"/>
          </p:nvPr>
        </p:nvSpPr>
        <p:spPr bwMode="auto">
          <a:xfrm>
            <a:off x="2" y="8906134"/>
            <a:ext cx="3038317" cy="466466"/>
          </a:xfrm>
          <a:prstGeom prst="rect">
            <a:avLst/>
          </a:prstGeom>
          <a:noFill/>
          <a:ln w="9525">
            <a:noFill/>
            <a:miter lim="800000"/>
            <a:headEnd/>
            <a:tailEnd/>
          </a:ln>
          <a:effectLst/>
        </p:spPr>
        <p:txBody>
          <a:bodyPr vert="horz" wrap="square" lIns="93593" tIns="46797" rIns="93593" bIns="46797" numCol="1" anchor="b" anchorCtr="0" compatLnSpc="1">
            <a:prstTxWarp prst="textNoShape">
              <a:avLst/>
            </a:prstTxWarp>
          </a:bodyPr>
          <a:lstStyle>
            <a:lvl1pPr algn="l" defTabSz="936229">
              <a:spcBef>
                <a:spcPct val="20000"/>
              </a:spcBef>
              <a:buClr>
                <a:srgbClr val="B5AA84"/>
              </a:buClr>
              <a:buSzPct val="75000"/>
              <a:buFont typeface="Wingdings" pitchFamily="2" charset="2"/>
              <a:buNone/>
              <a:defRPr sz="1300">
                <a:effectLst>
                  <a:outerShdw blurRad="38100" dist="38100" dir="2700000" algn="tl">
                    <a:srgbClr val="C0C0C0"/>
                  </a:outerShdw>
                </a:effectLst>
                <a:latin typeface="Arial" charset="0"/>
                <a:ea typeface="+mn-ea"/>
                <a:sym typeface="Gill Sans" charset="0"/>
              </a:defRPr>
            </a:lvl1pPr>
          </a:lstStyle>
          <a:p>
            <a:pPr>
              <a:defRPr/>
            </a:pPr>
            <a:endParaRPr lang="en-US" dirty="0"/>
          </a:p>
        </p:txBody>
      </p:sp>
      <p:sp>
        <p:nvSpPr>
          <p:cNvPr id="81925" name="Rectangle 5"/>
          <p:cNvSpPr>
            <a:spLocks noGrp="1" noChangeArrowheads="1"/>
          </p:cNvSpPr>
          <p:nvPr>
            <p:ph type="sldNum" sz="quarter" idx="3"/>
          </p:nvPr>
        </p:nvSpPr>
        <p:spPr bwMode="auto">
          <a:xfrm>
            <a:off x="3972085" y="8906134"/>
            <a:ext cx="3038317" cy="466466"/>
          </a:xfrm>
          <a:prstGeom prst="rect">
            <a:avLst/>
          </a:prstGeom>
          <a:noFill/>
          <a:ln w="9525">
            <a:noFill/>
            <a:miter lim="800000"/>
            <a:headEnd/>
            <a:tailEnd/>
          </a:ln>
          <a:effectLst/>
        </p:spPr>
        <p:txBody>
          <a:bodyPr vert="horz" wrap="square" lIns="93593" tIns="46797" rIns="93593" bIns="46797" numCol="1" anchor="b" anchorCtr="0" compatLnSpc="1">
            <a:prstTxWarp prst="textNoShape">
              <a:avLst/>
            </a:prstTxWarp>
          </a:bodyPr>
          <a:lstStyle>
            <a:lvl1pPr algn="r" defTabSz="936229">
              <a:spcBef>
                <a:spcPct val="20000"/>
              </a:spcBef>
              <a:buClr>
                <a:srgbClr val="B5AA84"/>
              </a:buClr>
              <a:buSzPct val="75000"/>
              <a:buFont typeface="Wingdings" pitchFamily="2" charset="2"/>
              <a:buNone/>
              <a:defRPr sz="1300">
                <a:effectLst>
                  <a:outerShdw blurRad="38100" dist="38100" dir="2700000" algn="tl">
                    <a:srgbClr val="C0C0C0"/>
                  </a:outerShdw>
                </a:effectLst>
                <a:latin typeface="Arial" charset="0"/>
                <a:ea typeface="+mn-ea"/>
                <a:sym typeface="Gill Sans" charset="0"/>
              </a:defRPr>
            </a:lvl1pPr>
          </a:lstStyle>
          <a:p>
            <a:pPr>
              <a:defRPr/>
            </a:pPr>
            <a:fld id="{298EC86A-810C-4F88-87ED-76D936CC28FC}" type="slidenum">
              <a:rPr lang="en-US"/>
              <a:pPr>
                <a:defRPr/>
              </a:pPr>
              <a:t>‹#›</a:t>
            </a:fld>
            <a:endParaRPr lang="en-US" dirty="0"/>
          </a:p>
        </p:txBody>
      </p:sp>
    </p:spTree>
    <p:extLst>
      <p:ext uri="{BB962C8B-B14F-4D97-AF65-F5344CB8AC3E}">
        <p14:creationId xmlns:p14="http://schemas.microsoft.com/office/powerpoint/2010/main" val="68243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3074"/>
          <p:cNvSpPr>
            <a:spLocks noGrp="1" noChangeArrowheads="1"/>
          </p:cNvSpPr>
          <p:nvPr>
            <p:ph type="hdr" sz="quarter"/>
          </p:nvPr>
        </p:nvSpPr>
        <p:spPr bwMode="auto">
          <a:xfrm>
            <a:off x="0" y="1"/>
            <a:ext cx="3066950" cy="445627"/>
          </a:xfrm>
          <a:prstGeom prst="rect">
            <a:avLst/>
          </a:prstGeom>
          <a:noFill/>
          <a:ln w="9525">
            <a:noFill/>
            <a:miter lim="800000"/>
            <a:headEnd/>
            <a:tailEnd/>
          </a:ln>
          <a:effectLst/>
        </p:spPr>
        <p:txBody>
          <a:bodyPr vert="horz" wrap="square" lIns="88537" tIns="44270" rIns="88537" bIns="44270" numCol="1" anchor="t" anchorCtr="0" compatLnSpc="1">
            <a:prstTxWarp prst="textNoShape">
              <a:avLst/>
            </a:prstTxWarp>
          </a:bodyPr>
          <a:lstStyle>
            <a:lvl1pPr algn="l" defTabSz="885104">
              <a:spcBef>
                <a:spcPct val="20000"/>
              </a:spcBef>
              <a:buClr>
                <a:srgbClr val="B5AA84"/>
              </a:buClr>
              <a:buSzPct val="75000"/>
              <a:buFont typeface="Wingdings" pitchFamily="2" charset="2"/>
              <a:buNone/>
              <a:defRPr sz="1200">
                <a:effectLst>
                  <a:outerShdw blurRad="38100" dist="38100" dir="2700000" algn="tl">
                    <a:srgbClr val="C0C0C0"/>
                  </a:outerShdw>
                </a:effectLst>
                <a:latin typeface="Arial" charset="0"/>
                <a:ea typeface="+mn-ea"/>
                <a:sym typeface="Gill Sans" charset="0"/>
              </a:defRPr>
            </a:lvl1pPr>
          </a:lstStyle>
          <a:p>
            <a:pPr>
              <a:defRPr/>
            </a:pPr>
            <a:endParaRPr lang="en-US" dirty="0"/>
          </a:p>
        </p:txBody>
      </p:sp>
      <p:sp>
        <p:nvSpPr>
          <p:cNvPr id="114691" name="Rectangle 3075"/>
          <p:cNvSpPr>
            <a:spLocks noGrp="1" noChangeArrowheads="1"/>
          </p:cNvSpPr>
          <p:nvPr>
            <p:ph type="dt" idx="1"/>
          </p:nvPr>
        </p:nvSpPr>
        <p:spPr bwMode="auto">
          <a:xfrm>
            <a:off x="3943450" y="1"/>
            <a:ext cx="3066950" cy="445627"/>
          </a:xfrm>
          <a:prstGeom prst="rect">
            <a:avLst/>
          </a:prstGeom>
          <a:noFill/>
          <a:ln w="9525">
            <a:noFill/>
            <a:miter lim="800000"/>
            <a:headEnd/>
            <a:tailEnd/>
          </a:ln>
          <a:effectLst/>
        </p:spPr>
        <p:txBody>
          <a:bodyPr vert="horz" wrap="square" lIns="88537" tIns="44270" rIns="88537" bIns="44270" numCol="1" anchor="t" anchorCtr="0" compatLnSpc="1">
            <a:prstTxWarp prst="textNoShape">
              <a:avLst/>
            </a:prstTxWarp>
          </a:bodyPr>
          <a:lstStyle>
            <a:lvl1pPr algn="r" defTabSz="885104">
              <a:spcBef>
                <a:spcPct val="20000"/>
              </a:spcBef>
              <a:buClr>
                <a:srgbClr val="B5AA84"/>
              </a:buClr>
              <a:buSzPct val="75000"/>
              <a:buFont typeface="Wingdings" pitchFamily="2" charset="2"/>
              <a:buNone/>
              <a:defRPr sz="1200">
                <a:effectLst>
                  <a:outerShdw blurRad="38100" dist="38100" dir="2700000" algn="tl">
                    <a:srgbClr val="C0C0C0"/>
                  </a:outerShdw>
                </a:effectLst>
                <a:latin typeface="Arial" charset="0"/>
                <a:ea typeface="+mn-ea"/>
                <a:sym typeface="Gill Sans" charset="0"/>
              </a:defRPr>
            </a:lvl1pPr>
          </a:lstStyle>
          <a:p>
            <a:pPr>
              <a:defRPr/>
            </a:pPr>
            <a:endParaRPr lang="en-US" dirty="0"/>
          </a:p>
        </p:txBody>
      </p:sp>
      <p:sp>
        <p:nvSpPr>
          <p:cNvPr id="52228" name="Rectangle 3076"/>
          <p:cNvSpPr>
            <a:spLocks noGrp="1" noRot="1" noChangeAspect="1" noChangeArrowheads="1" noTextEdit="1"/>
          </p:cNvSpPr>
          <p:nvPr>
            <p:ph type="sldImg" idx="2"/>
          </p:nvPr>
        </p:nvSpPr>
        <p:spPr bwMode="auto">
          <a:xfrm>
            <a:off x="1123950" y="668338"/>
            <a:ext cx="4762500" cy="3571875"/>
          </a:xfrm>
          <a:prstGeom prst="rect">
            <a:avLst/>
          </a:prstGeom>
          <a:noFill/>
          <a:ln w="9525">
            <a:solidFill>
              <a:srgbClr val="000000"/>
            </a:solidFill>
            <a:miter lim="800000"/>
            <a:headEnd/>
            <a:tailEnd/>
          </a:ln>
        </p:spPr>
      </p:sp>
      <p:sp>
        <p:nvSpPr>
          <p:cNvPr id="114693" name="Rectangle 3077"/>
          <p:cNvSpPr>
            <a:spLocks noGrp="1" noChangeArrowheads="1"/>
          </p:cNvSpPr>
          <p:nvPr>
            <p:ph type="body" sz="quarter" idx="3"/>
          </p:nvPr>
        </p:nvSpPr>
        <p:spPr bwMode="auto">
          <a:xfrm>
            <a:off x="949675" y="4462685"/>
            <a:ext cx="5111053" cy="4241474"/>
          </a:xfrm>
          <a:prstGeom prst="rect">
            <a:avLst/>
          </a:prstGeom>
          <a:noFill/>
          <a:ln w="9525">
            <a:noFill/>
            <a:miter lim="800000"/>
            <a:headEnd/>
            <a:tailEnd/>
          </a:ln>
          <a:effectLst/>
        </p:spPr>
        <p:txBody>
          <a:bodyPr vert="horz" wrap="square" lIns="88537" tIns="44270" rIns="88537" bIns="442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4694" name="Rectangle 3078"/>
          <p:cNvSpPr>
            <a:spLocks noGrp="1" noChangeArrowheads="1"/>
          </p:cNvSpPr>
          <p:nvPr>
            <p:ph type="ftr" sz="quarter" idx="4"/>
          </p:nvPr>
        </p:nvSpPr>
        <p:spPr bwMode="auto">
          <a:xfrm>
            <a:off x="0" y="8926973"/>
            <a:ext cx="3066950" cy="445627"/>
          </a:xfrm>
          <a:prstGeom prst="rect">
            <a:avLst/>
          </a:prstGeom>
          <a:noFill/>
          <a:ln w="9525">
            <a:noFill/>
            <a:miter lim="800000"/>
            <a:headEnd/>
            <a:tailEnd/>
          </a:ln>
          <a:effectLst/>
        </p:spPr>
        <p:txBody>
          <a:bodyPr vert="horz" wrap="square" lIns="88537" tIns="44270" rIns="88537" bIns="44270" numCol="1" anchor="b" anchorCtr="0" compatLnSpc="1">
            <a:prstTxWarp prst="textNoShape">
              <a:avLst/>
            </a:prstTxWarp>
          </a:bodyPr>
          <a:lstStyle>
            <a:lvl1pPr algn="l" defTabSz="885104">
              <a:spcBef>
                <a:spcPct val="20000"/>
              </a:spcBef>
              <a:buClr>
                <a:srgbClr val="B5AA84"/>
              </a:buClr>
              <a:buSzPct val="75000"/>
              <a:buFont typeface="Wingdings" pitchFamily="2" charset="2"/>
              <a:buNone/>
              <a:defRPr sz="1200">
                <a:effectLst>
                  <a:outerShdw blurRad="38100" dist="38100" dir="2700000" algn="tl">
                    <a:srgbClr val="C0C0C0"/>
                  </a:outerShdw>
                </a:effectLst>
                <a:latin typeface="Arial" charset="0"/>
                <a:ea typeface="+mn-ea"/>
                <a:sym typeface="Gill Sans" charset="0"/>
              </a:defRPr>
            </a:lvl1pPr>
          </a:lstStyle>
          <a:p>
            <a:pPr>
              <a:defRPr/>
            </a:pPr>
            <a:endParaRPr lang="en-US" dirty="0"/>
          </a:p>
        </p:txBody>
      </p:sp>
      <p:sp>
        <p:nvSpPr>
          <p:cNvPr id="114695" name="Rectangle 3079"/>
          <p:cNvSpPr>
            <a:spLocks noGrp="1" noChangeArrowheads="1"/>
          </p:cNvSpPr>
          <p:nvPr>
            <p:ph type="sldNum" sz="quarter" idx="5"/>
          </p:nvPr>
        </p:nvSpPr>
        <p:spPr bwMode="auto">
          <a:xfrm>
            <a:off x="3943450" y="8926973"/>
            <a:ext cx="3066950" cy="445627"/>
          </a:xfrm>
          <a:prstGeom prst="rect">
            <a:avLst/>
          </a:prstGeom>
          <a:noFill/>
          <a:ln w="9525">
            <a:noFill/>
            <a:miter lim="800000"/>
            <a:headEnd/>
            <a:tailEnd/>
          </a:ln>
          <a:effectLst/>
        </p:spPr>
        <p:txBody>
          <a:bodyPr vert="horz" wrap="square" lIns="88537" tIns="44270" rIns="88537" bIns="44270" numCol="1" anchor="b" anchorCtr="0" compatLnSpc="1">
            <a:prstTxWarp prst="textNoShape">
              <a:avLst/>
            </a:prstTxWarp>
          </a:bodyPr>
          <a:lstStyle>
            <a:lvl1pPr algn="r" defTabSz="885104">
              <a:spcBef>
                <a:spcPct val="20000"/>
              </a:spcBef>
              <a:buClr>
                <a:srgbClr val="B5AA84"/>
              </a:buClr>
              <a:buSzPct val="75000"/>
              <a:buFont typeface="Wingdings" pitchFamily="2" charset="2"/>
              <a:buNone/>
              <a:defRPr sz="1200">
                <a:effectLst>
                  <a:outerShdw blurRad="38100" dist="38100" dir="2700000" algn="tl">
                    <a:srgbClr val="C0C0C0"/>
                  </a:outerShdw>
                </a:effectLst>
                <a:latin typeface="Arial" charset="0"/>
                <a:ea typeface="+mn-ea"/>
                <a:sym typeface="Gill Sans" charset="0"/>
              </a:defRPr>
            </a:lvl1pPr>
          </a:lstStyle>
          <a:p>
            <a:pPr>
              <a:defRPr/>
            </a:pPr>
            <a:fld id="{D5DD6EC2-A102-4E46-9554-F2E61F128986}" type="slidenum">
              <a:rPr lang="en-US"/>
              <a:pPr>
                <a:defRPr/>
              </a:pPr>
              <a:t>‹#›</a:t>
            </a:fld>
            <a:endParaRPr lang="en-US" dirty="0"/>
          </a:p>
        </p:txBody>
      </p:sp>
    </p:spTree>
    <p:extLst>
      <p:ext uri="{BB962C8B-B14F-4D97-AF65-F5344CB8AC3E}">
        <p14:creationId xmlns:p14="http://schemas.microsoft.com/office/powerpoint/2010/main" val="2967168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p:txBody>
          <a:bodyPr/>
          <a:lstStyle/>
          <a:p>
            <a:pPr>
              <a:defRPr/>
            </a:pPr>
            <a:fld id="{A0528951-8DD7-4126-B811-BEA42661E60B}" type="slidenum">
              <a:rPr lang="en-US"/>
              <a:pPr>
                <a:defRPr/>
              </a:pPr>
              <a:t>0</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animation</a:t>
            </a:r>
          </a:p>
        </p:txBody>
      </p:sp>
      <p:sp>
        <p:nvSpPr>
          <p:cNvPr id="4" name="Slide Number Placeholder 3"/>
          <p:cNvSpPr>
            <a:spLocks noGrp="1"/>
          </p:cNvSpPr>
          <p:nvPr>
            <p:ph type="sldNum" sz="quarter" idx="10"/>
          </p:nvPr>
        </p:nvSpPr>
        <p:spPr/>
        <p:txBody>
          <a:bodyPr/>
          <a:lstStyle/>
          <a:p>
            <a:fld id="{765D1F76-AEA5-4A31-8C14-78CD5425C2C5}" type="slidenum">
              <a:rPr lang="en-US" smtClean="0"/>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Payor mix</a:t>
            </a:r>
            <a:r>
              <a:rPr lang="en-US" baseline="0" dirty="0" smtClean="0"/>
              <a:t> is for year ending Q1 2012.  Inpatient utilization increase is for year ending Q1 2012 vs year ending Q1 2011</a:t>
            </a:r>
          </a:p>
          <a:p>
            <a:endParaRPr lang="en-US" baseline="0" dirty="0" smtClean="0"/>
          </a:p>
          <a:p>
            <a:r>
              <a:rPr lang="en-US" baseline="0" dirty="0" smtClean="0"/>
              <a:t>Austin market is 33.5% commercial, North Texas / DFW is 33.8%, now in 3</a:t>
            </a:r>
            <a:r>
              <a:rPr lang="en-US" baseline="30000" dirty="0" smtClean="0"/>
              <a:t>rd</a:t>
            </a:r>
            <a:r>
              <a:rPr lang="en-US" baseline="0" dirty="0" smtClean="0"/>
              <a:t> place is Houston with 32.7%</a:t>
            </a:r>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28DBD-6797-4781-A5C7-F0B25EF8AEAC}" type="slidenum">
              <a:rPr lang="en-US"/>
              <a:pPr/>
              <a:t>25</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92223F4-4F70-4565-B96E-2052BD293288}" type="slidenum">
              <a:rPr lang="en-US" smtClean="0"/>
              <a:pPr>
                <a:defRPr/>
              </a:pPr>
              <a:t>39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692D394-57B9-4834-9C0E-3162ACE8B75B}" type="slidenum">
              <a:rPr lang="en-US" smtClean="0"/>
              <a:pPr>
                <a:defRPr/>
              </a:pPr>
              <a:t>40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3076"/>
            <a:fld id="{40FB237F-D7ED-48E3-9C94-7F725A990616}" type="slidenum">
              <a:rPr lang="en-US" smtClean="0">
                <a:ea typeface="ヒラギノ角ゴ Pro W3" charset="-128"/>
                <a:sym typeface="Gill Sans" charset="0"/>
              </a:rPr>
              <a:pPr defTabSz="933076"/>
              <a:t>41</a:t>
            </a:fld>
            <a:endParaRPr lang="en-US" dirty="0" smtClean="0">
              <a:ea typeface="ヒラギノ角ゴ Pro W3" charset="-128"/>
              <a:sym typeface="Gill Sans" charset="0"/>
            </a:endParaRPr>
          </a:p>
        </p:txBody>
      </p:sp>
      <p:sp>
        <p:nvSpPr>
          <p:cNvPr id="7" name="Rectangle 3079"/>
          <p:cNvSpPr txBox="1">
            <a:spLocks noGrp="1" noChangeArrowheads="1"/>
          </p:cNvSpPr>
          <p:nvPr/>
        </p:nvSpPr>
        <p:spPr bwMode="auto">
          <a:xfrm>
            <a:off x="3943351" y="8927837"/>
            <a:ext cx="3067051" cy="444764"/>
          </a:xfrm>
          <a:prstGeom prst="rect">
            <a:avLst/>
          </a:prstGeom>
          <a:noFill/>
          <a:ln w="9525">
            <a:noFill/>
            <a:miter lim="800000"/>
            <a:headEnd/>
            <a:tailEnd/>
          </a:ln>
        </p:spPr>
        <p:txBody>
          <a:bodyPr lIns="88336" tIns="44170" rIns="88336" bIns="44170" anchor="b"/>
          <a:lstStyle/>
          <a:p>
            <a:pPr algn="r" defTabSz="883174">
              <a:spcBef>
                <a:spcPct val="20000"/>
              </a:spcBef>
              <a:buClr>
                <a:srgbClr val="B5AA84"/>
              </a:buClr>
              <a:buSzPct val="75000"/>
              <a:defRPr/>
            </a:pPr>
            <a:fld id="{94085F10-2EFD-4C60-B11E-8347D96974C0}" type="slidenum">
              <a:rPr lang="en-US" sz="1300">
                <a:effectLst>
                  <a:outerShdw blurRad="38100" dist="38100" dir="2700000" algn="tl">
                    <a:srgbClr val="C0C0C0"/>
                  </a:outerShdw>
                </a:effectLst>
                <a:latin typeface="Arial" charset="0"/>
                <a:ea typeface="ヒラギノ角ゴ Pro W3" pitchFamily="-109" charset="-128"/>
                <a:sym typeface="Gill Sans" pitchFamily="-109" charset="0"/>
              </a:rPr>
              <a:pPr algn="r" defTabSz="883174">
                <a:spcBef>
                  <a:spcPct val="20000"/>
                </a:spcBef>
                <a:buClr>
                  <a:srgbClr val="B5AA84"/>
                </a:buClr>
                <a:buSzPct val="75000"/>
                <a:defRPr/>
              </a:pPr>
              <a:t>41</a:t>
            </a:fld>
            <a:endParaRPr lang="en-US" sz="1300" dirty="0">
              <a:effectLst>
                <a:outerShdw blurRad="38100" dist="38100" dir="2700000" algn="tl">
                  <a:srgbClr val="C0C0C0"/>
                </a:outerShdw>
              </a:effectLst>
              <a:latin typeface="Arial" charset="0"/>
              <a:ea typeface="ヒラギノ角ゴ Pro W3" pitchFamily="-109" charset="-128"/>
              <a:sym typeface="Gill Sans" pitchFamily="-109" charset="0"/>
            </a:endParaRPr>
          </a:p>
        </p:txBody>
      </p:sp>
      <p:sp>
        <p:nvSpPr>
          <p:cNvPr id="20484" name="Rectangle 2"/>
          <p:cNvSpPr>
            <a:spLocks noGrp="1" noRot="1" noChangeAspect="1" noChangeArrowheads="1" noTextEdit="1"/>
          </p:cNvSpPr>
          <p:nvPr>
            <p:ph type="sldImg"/>
          </p:nvPr>
        </p:nvSpPr>
        <p:spPr>
          <a:xfrm>
            <a:off x="1127125" y="669925"/>
            <a:ext cx="4757738" cy="3570288"/>
          </a:xfrm>
          <a:ln/>
        </p:spPr>
      </p:sp>
      <p:sp>
        <p:nvSpPr>
          <p:cNvPr id="20485" name="Rectangle 3"/>
          <p:cNvSpPr>
            <a:spLocks noGrp="1" noChangeArrowheads="1"/>
          </p:cNvSpPr>
          <p:nvPr>
            <p:ph type="body" idx="1"/>
          </p:nvPr>
        </p:nvSpPr>
        <p:spPr>
          <a:xfrm>
            <a:off x="949326" y="4461596"/>
            <a:ext cx="5111750" cy="4241535"/>
          </a:xfrm>
          <a:noFill/>
          <a:ln/>
        </p:spPr>
        <p:txBody>
          <a:bodyPr lIns="88336" tIns="44170" rIns="88336" bIns="44170"/>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3076"/>
            <a:fld id="{40FB237F-D7ED-48E3-9C94-7F725A990616}" type="slidenum">
              <a:rPr lang="en-US" smtClean="0">
                <a:ea typeface="ヒラギノ角ゴ Pro W3" charset="-128"/>
                <a:sym typeface="Gill Sans" charset="0"/>
              </a:rPr>
              <a:pPr defTabSz="933076"/>
              <a:t>42</a:t>
            </a:fld>
            <a:endParaRPr lang="en-US" dirty="0" smtClean="0">
              <a:ea typeface="ヒラギノ角ゴ Pro W3" charset="-128"/>
              <a:sym typeface="Gill Sans" charset="0"/>
            </a:endParaRPr>
          </a:p>
        </p:txBody>
      </p:sp>
      <p:sp>
        <p:nvSpPr>
          <p:cNvPr id="7" name="Rectangle 3079"/>
          <p:cNvSpPr txBox="1">
            <a:spLocks noGrp="1" noChangeArrowheads="1"/>
          </p:cNvSpPr>
          <p:nvPr/>
        </p:nvSpPr>
        <p:spPr bwMode="auto">
          <a:xfrm>
            <a:off x="3943351" y="8927837"/>
            <a:ext cx="3067051" cy="444764"/>
          </a:xfrm>
          <a:prstGeom prst="rect">
            <a:avLst/>
          </a:prstGeom>
          <a:noFill/>
          <a:ln w="9525">
            <a:noFill/>
            <a:miter lim="800000"/>
            <a:headEnd/>
            <a:tailEnd/>
          </a:ln>
        </p:spPr>
        <p:txBody>
          <a:bodyPr lIns="88336" tIns="44170" rIns="88336" bIns="44170" anchor="b"/>
          <a:lstStyle/>
          <a:p>
            <a:pPr algn="r" defTabSz="883174">
              <a:spcBef>
                <a:spcPct val="20000"/>
              </a:spcBef>
              <a:buClr>
                <a:srgbClr val="B5AA84"/>
              </a:buClr>
              <a:buSzPct val="75000"/>
              <a:defRPr/>
            </a:pPr>
            <a:fld id="{94085F10-2EFD-4C60-B11E-8347D96974C0}" type="slidenum">
              <a:rPr lang="en-US" sz="1300">
                <a:effectLst>
                  <a:outerShdw blurRad="38100" dist="38100" dir="2700000" algn="tl">
                    <a:srgbClr val="C0C0C0"/>
                  </a:outerShdw>
                </a:effectLst>
                <a:latin typeface="Arial" charset="0"/>
                <a:ea typeface="ヒラギノ角ゴ Pro W3" pitchFamily="-109" charset="-128"/>
                <a:sym typeface="Gill Sans" pitchFamily="-109" charset="0"/>
              </a:rPr>
              <a:pPr algn="r" defTabSz="883174">
                <a:spcBef>
                  <a:spcPct val="20000"/>
                </a:spcBef>
                <a:buClr>
                  <a:srgbClr val="B5AA84"/>
                </a:buClr>
                <a:buSzPct val="75000"/>
                <a:defRPr/>
              </a:pPr>
              <a:t>42</a:t>
            </a:fld>
            <a:endParaRPr lang="en-US" sz="1300" dirty="0">
              <a:effectLst>
                <a:outerShdw blurRad="38100" dist="38100" dir="2700000" algn="tl">
                  <a:srgbClr val="C0C0C0"/>
                </a:outerShdw>
              </a:effectLst>
              <a:latin typeface="Arial" charset="0"/>
              <a:ea typeface="ヒラギノ角ゴ Pro W3" pitchFamily="-109" charset="-128"/>
              <a:sym typeface="Gill Sans" pitchFamily="-109" charset="0"/>
            </a:endParaRPr>
          </a:p>
        </p:txBody>
      </p:sp>
      <p:sp>
        <p:nvSpPr>
          <p:cNvPr id="20484" name="Rectangle 2"/>
          <p:cNvSpPr>
            <a:spLocks noGrp="1" noRot="1" noChangeAspect="1" noChangeArrowheads="1" noTextEdit="1"/>
          </p:cNvSpPr>
          <p:nvPr>
            <p:ph type="sldImg"/>
          </p:nvPr>
        </p:nvSpPr>
        <p:spPr>
          <a:xfrm>
            <a:off x="1127125" y="669925"/>
            <a:ext cx="4757738" cy="3570288"/>
          </a:xfrm>
          <a:ln/>
        </p:spPr>
      </p:sp>
      <p:sp>
        <p:nvSpPr>
          <p:cNvPr id="20485" name="Rectangle 3"/>
          <p:cNvSpPr>
            <a:spLocks noGrp="1" noChangeArrowheads="1"/>
          </p:cNvSpPr>
          <p:nvPr>
            <p:ph type="body" idx="1"/>
          </p:nvPr>
        </p:nvSpPr>
        <p:spPr>
          <a:xfrm>
            <a:off x="949326" y="4461596"/>
            <a:ext cx="5111750" cy="4241535"/>
          </a:xfrm>
          <a:noFill/>
          <a:ln/>
        </p:spPr>
        <p:txBody>
          <a:bodyPr lIns="88336" tIns="44170" rIns="88336" bIns="44170"/>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3076"/>
            <a:fld id="{40FB237F-D7ED-48E3-9C94-7F725A990616}" type="slidenum">
              <a:rPr lang="en-US" smtClean="0">
                <a:ea typeface="ヒラギノ角ゴ Pro W3" charset="-128"/>
                <a:sym typeface="Gill Sans" charset="0"/>
              </a:rPr>
              <a:pPr defTabSz="933076"/>
              <a:t>43</a:t>
            </a:fld>
            <a:endParaRPr lang="en-US" dirty="0" smtClean="0">
              <a:ea typeface="ヒラギノ角ゴ Pro W3" charset="-128"/>
              <a:sym typeface="Gill Sans" charset="0"/>
            </a:endParaRPr>
          </a:p>
        </p:txBody>
      </p:sp>
      <p:sp>
        <p:nvSpPr>
          <p:cNvPr id="7" name="Rectangle 3079"/>
          <p:cNvSpPr txBox="1">
            <a:spLocks noGrp="1" noChangeArrowheads="1"/>
          </p:cNvSpPr>
          <p:nvPr/>
        </p:nvSpPr>
        <p:spPr bwMode="auto">
          <a:xfrm>
            <a:off x="3943351" y="8927837"/>
            <a:ext cx="3067051" cy="444764"/>
          </a:xfrm>
          <a:prstGeom prst="rect">
            <a:avLst/>
          </a:prstGeom>
          <a:noFill/>
          <a:ln w="9525">
            <a:noFill/>
            <a:miter lim="800000"/>
            <a:headEnd/>
            <a:tailEnd/>
          </a:ln>
        </p:spPr>
        <p:txBody>
          <a:bodyPr lIns="88336" tIns="44170" rIns="88336" bIns="44170" anchor="b"/>
          <a:lstStyle/>
          <a:p>
            <a:pPr algn="r" defTabSz="883174">
              <a:spcBef>
                <a:spcPct val="20000"/>
              </a:spcBef>
              <a:buClr>
                <a:srgbClr val="B5AA84"/>
              </a:buClr>
              <a:buSzPct val="75000"/>
              <a:defRPr/>
            </a:pPr>
            <a:fld id="{94085F10-2EFD-4C60-B11E-8347D96974C0}" type="slidenum">
              <a:rPr lang="en-US" sz="1300">
                <a:effectLst>
                  <a:outerShdw blurRad="38100" dist="38100" dir="2700000" algn="tl">
                    <a:srgbClr val="C0C0C0"/>
                  </a:outerShdw>
                </a:effectLst>
                <a:latin typeface="Arial" charset="0"/>
                <a:ea typeface="ヒラギノ角ゴ Pro W3" pitchFamily="-109" charset="-128"/>
                <a:sym typeface="Gill Sans" pitchFamily="-109" charset="0"/>
              </a:rPr>
              <a:pPr algn="r" defTabSz="883174">
                <a:spcBef>
                  <a:spcPct val="20000"/>
                </a:spcBef>
                <a:buClr>
                  <a:srgbClr val="B5AA84"/>
                </a:buClr>
                <a:buSzPct val="75000"/>
                <a:defRPr/>
              </a:pPr>
              <a:t>43</a:t>
            </a:fld>
            <a:endParaRPr lang="en-US" sz="1300" dirty="0">
              <a:effectLst>
                <a:outerShdw blurRad="38100" dist="38100" dir="2700000" algn="tl">
                  <a:srgbClr val="C0C0C0"/>
                </a:outerShdw>
              </a:effectLst>
              <a:latin typeface="Arial" charset="0"/>
              <a:ea typeface="ヒラギノ角ゴ Pro W3" pitchFamily="-109" charset="-128"/>
              <a:sym typeface="Gill Sans" pitchFamily="-109" charset="0"/>
            </a:endParaRPr>
          </a:p>
        </p:txBody>
      </p:sp>
      <p:sp>
        <p:nvSpPr>
          <p:cNvPr id="20484" name="Rectangle 2"/>
          <p:cNvSpPr>
            <a:spLocks noGrp="1" noRot="1" noChangeAspect="1" noChangeArrowheads="1" noTextEdit="1"/>
          </p:cNvSpPr>
          <p:nvPr>
            <p:ph type="sldImg"/>
          </p:nvPr>
        </p:nvSpPr>
        <p:spPr>
          <a:xfrm>
            <a:off x="1127125" y="669925"/>
            <a:ext cx="4757738" cy="3570288"/>
          </a:xfrm>
          <a:ln/>
        </p:spPr>
      </p:sp>
      <p:sp>
        <p:nvSpPr>
          <p:cNvPr id="20485" name="Rectangle 3"/>
          <p:cNvSpPr>
            <a:spLocks noGrp="1" noChangeArrowheads="1"/>
          </p:cNvSpPr>
          <p:nvPr>
            <p:ph type="body" idx="1"/>
          </p:nvPr>
        </p:nvSpPr>
        <p:spPr>
          <a:xfrm>
            <a:off x="949326" y="4461596"/>
            <a:ext cx="5111750" cy="4241535"/>
          </a:xfrm>
          <a:noFill/>
          <a:ln/>
        </p:spPr>
        <p:txBody>
          <a:bodyPr lIns="88336" tIns="44170" rIns="88336" bIns="44170"/>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44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79A039-B855-4E97-B030-5B163B51066C}" type="slidenum">
              <a:rPr lang="en-US" smtClean="0"/>
              <a:pPr>
                <a:defRPr/>
              </a:pPr>
              <a:t>45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solidFill>
                  <a:schemeClr val="tx1"/>
                </a:solidFill>
                <a:latin typeface="Calibri" pitchFamily="34" charset="0"/>
              </a:rPr>
              <a:t>HOW MANY PROGRAMS DO</a:t>
            </a:r>
            <a:r>
              <a:rPr lang="en-US" sz="1200" b="1" baseline="0" dirty="0" smtClean="0">
                <a:solidFill>
                  <a:schemeClr val="tx1"/>
                </a:solidFill>
                <a:latin typeface="Calibri" pitchFamily="34" charset="0"/>
              </a:rPr>
              <a:t> THEY SUPPORT? HOW MUCH TO COMMUNITY IN TOTAL SINCE PARTNERSHIP ESTABLISHED?</a:t>
            </a:r>
            <a:endParaRPr lang="en-US" sz="1200" b="1" dirty="0" smtClean="0">
              <a:solidFill>
                <a:schemeClr val="tx1"/>
              </a:solidFill>
              <a:latin typeface="Calibri" pitchFamily="34" charset="0"/>
            </a:endParaRP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Texas State University School of Nursing</a:t>
            </a: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UT School of Nursing</a:t>
            </a:r>
          </a:p>
          <a:p>
            <a:pPr algn="l">
              <a:buFont typeface="Arial" pitchFamily="34" charset="0"/>
              <a:buChar char="•"/>
            </a:pPr>
            <a:r>
              <a:rPr lang="en-US" sz="1200" b="0" dirty="0" smtClean="0">
                <a:solidFill>
                  <a:schemeClr val="tx1"/>
                </a:solidFill>
                <a:latin typeface="Calibri" pitchFamily="34" charset="0"/>
              </a:rPr>
              <a:t>   Endowment for Health Care for Underserved Populations</a:t>
            </a:r>
          </a:p>
          <a:p>
            <a:pPr algn="l">
              <a:buFont typeface="Arial" pitchFamily="34" charset="0"/>
              <a:buChar char="•"/>
            </a:pPr>
            <a:r>
              <a:rPr lang="en-US" sz="1200" b="0" dirty="0" smtClean="0">
                <a:solidFill>
                  <a:schemeClr val="tx1"/>
                </a:solidFill>
                <a:latin typeface="Calibri" pitchFamily="34" charset="0"/>
              </a:rPr>
              <a:t>   Family and Children’s Wellness Centers 	</a:t>
            </a:r>
          </a:p>
          <a:p>
            <a:pPr algn="l">
              <a:buFont typeface="Arial" pitchFamily="34" charset="0"/>
              <a:buChar char="•"/>
            </a:pPr>
            <a:r>
              <a:rPr lang="en-US" sz="1200" b="0" dirty="0" smtClean="0">
                <a:solidFill>
                  <a:schemeClr val="tx1"/>
                </a:solidFill>
                <a:latin typeface="Calibri" pitchFamily="34" charset="0"/>
              </a:rPr>
              <a:t>   Expand Nurse Practitioners Training Programs</a:t>
            </a: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Austin Community College Endowment for Scholarships</a:t>
            </a: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Capital IDEA Nursing Students 	</a:t>
            </a: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Concordia University School of Nursing 	</a:t>
            </a: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Texas A&amp;M University Health Science Center</a:t>
            </a:r>
          </a:p>
          <a:p>
            <a:pPr algn="l"/>
            <a:endParaRPr lang="en-US" sz="1200" b="0" dirty="0" smtClean="0">
              <a:solidFill>
                <a:schemeClr val="tx1"/>
              </a:solidFill>
              <a:latin typeface="Calibri" pitchFamily="34" charset="0"/>
            </a:endParaRPr>
          </a:p>
          <a:p>
            <a:pPr algn="l"/>
            <a:r>
              <a:rPr lang="en-US" sz="1200" b="0" dirty="0" smtClean="0">
                <a:solidFill>
                  <a:schemeClr val="tx1"/>
                </a:solidFill>
                <a:latin typeface="Calibri" pitchFamily="34" charset="0"/>
              </a:rPr>
              <a:t>St. David’s Neal Kocurek Scholarships</a:t>
            </a:r>
            <a:endParaRPr lang="en-US" b="0" dirty="0"/>
          </a:p>
        </p:txBody>
      </p:sp>
      <p:sp>
        <p:nvSpPr>
          <p:cNvPr id="4" name="Slide Number Placeholder 3"/>
          <p:cNvSpPr>
            <a:spLocks noGrp="1"/>
          </p:cNvSpPr>
          <p:nvPr>
            <p:ph type="sldNum" sz="quarter" idx="10"/>
          </p:nvPr>
        </p:nvSpPr>
        <p:spPr/>
        <p:txBody>
          <a:bodyPr/>
          <a:lstStyle/>
          <a:p>
            <a:pPr>
              <a:defRPr/>
            </a:pPr>
            <a:fld id="{6814EA4E-0833-4CC1-80B1-514302594808}" type="slidenum">
              <a:rPr lang="en-US" smtClean="0"/>
              <a:pPr>
                <a:defRPr/>
              </a:pPr>
              <a:t>46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HEALTHY SLIDE BACK IN WITH TOTAL OVER TIME ACROSS TOP</a:t>
            </a:r>
            <a:endParaRPr lang="en-US" dirty="0"/>
          </a:p>
        </p:txBody>
      </p:sp>
      <p:sp>
        <p:nvSpPr>
          <p:cNvPr id="4" name="Slide Number Placeholder 3"/>
          <p:cNvSpPr>
            <a:spLocks noGrp="1"/>
          </p:cNvSpPr>
          <p:nvPr>
            <p:ph type="sldNum" sz="quarter" idx="10"/>
          </p:nvPr>
        </p:nvSpPr>
        <p:spPr/>
        <p:txBody>
          <a:bodyPr/>
          <a:lstStyle/>
          <a:p>
            <a:pPr>
              <a:defRPr/>
            </a:pPr>
            <a:fld id="{72B35EA9-0D1F-4FEE-A75C-CA7088FE732B}" type="slidenum">
              <a:rPr lang="en-US" smtClean="0"/>
              <a:pPr>
                <a:defRPr/>
              </a:pPr>
              <a:t>47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DD6EC2-A102-4E46-9554-F2E61F128986}" type="slidenum">
              <a:rPr lang="en-US" smtClean="0"/>
              <a:pPr>
                <a:defRPr/>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B35EA9-0D1F-4FEE-A75C-CA7088FE732B}"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33122"/>
            <a:fld id="{40FB237F-D7ED-48E3-9C94-7F725A990616}" type="slidenum">
              <a:rPr lang="en-US" smtClean="0">
                <a:ea typeface="ヒラギノ角ゴ Pro W3" charset="-128"/>
                <a:sym typeface="Gill Sans" charset="0"/>
              </a:rPr>
              <a:pPr defTabSz="933122"/>
              <a:t>4</a:t>
            </a:fld>
            <a:endParaRPr lang="en-US" dirty="0" smtClean="0">
              <a:ea typeface="ヒラギノ角ゴ Pro W3" charset="-128"/>
              <a:sym typeface="Gill Sans" charset="0"/>
            </a:endParaRPr>
          </a:p>
        </p:txBody>
      </p:sp>
      <p:sp>
        <p:nvSpPr>
          <p:cNvPr id="7" name="Rectangle 3079"/>
          <p:cNvSpPr txBox="1">
            <a:spLocks noGrp="1" noChangeArrowheads="1"/>
          </p:cNvSpPr>
          <p:nvPr/>
        </p:nvSpPr>
        <p:spPr bwMode="auto">
          <a:xfrm>
            <a:off x="3943351" y="8927836"/>
            <a:ext cx="3067050" cy="444764"/>
          </a:xfrm>
          <a:prstGeom prst="rect">
            <a:avLst/>
          </a:prstGeom>
          <a:noFill/>
          <a:ln w="9525">
            <a:noFill/>
            <a:miter lim="800000"/>
            <a:headEnd/>
            <a:tailEnd/>
          </a:ln>
        </p:spPr>
        <p:txBody>
          <a:bodyPr lIns="88340" tIns="44172" rIns="88340" bIns="44172" anchor="b"/>
          <a:lstStyle/>
          <a:p>
            <a:pPr algn="r" defTabSz="883218">
              <a:spcBef>
                <a:spcPct val="20000"/>
              </a:spcBef>
              <a:buClr>
                <a:srgbClr val="B5AA84"/>
              </a:buClr>
              <a:buSzPct val="75000"/>
              <a:defRPr/>
            </a:pPr>
            <a:fld id="{94085F10-2EFD-4C60-B11E-8347D96974C0}" type="slidenum">
              <a:rPr lang="en-US" sz="1300">
                <a:effectLst>
                  <a:outerShdw blurRad="38100" dist="38100" dir="2700000" algn="tl">
                    <a:srgbClr val="C0C0C0"/>
                  </a:outerShdw>
                </a:effectLst>
                <a:latin typeface="Arial" charset="0"/>
                <a:ea typeface="ヒラギノ角ゴ Pro W3" pitchFamily="-109" charset="-128"/>
                <a:sym typeface="Gill Sans" pitchFamily="-109" charset="0"/>
              </a:rPr>
              <a:pPr algn="r" defTabSz="883218">
                <a:spcBef>
                  <a:spcPct val="20000"/>
                </a:spcBef>
                <a:buClr>
                  <a:srgbClr val="B5AA84"/>
                </a:buClr>
                <a:buSzPct val="75000"/>
                <a:defRPr/>
              </a:pPr>
              <a:t>4</a:t>
            </a:fld>
            <a:endParaRPr lang="en-US" sz="1300" dirty="0">
              <a:effectLst>
                <a:outerShdw blurRad="38100" dist="38100" dir="2700000" algn="tl">
                  <a:srgbClr val="C0C0C0"/>
                </a:outerShdw>
              </a:effectLst>
              <a:latin typeface="Arial" charset="0"/>
              <a:ea typeface="ヒラギノ角ゴ Pro W3" pitchFamily="-109" charset="-128"/>
              <a:sym typeface="Gill Sans" pitchFamily="-109" charset="0"/>
            </a:endParaRPr>
          </a:p>
        </p:txBody>
      </p:sp>
      <p:sp>
        <p:nvSpPr>
          <p:cNvPr id="20484" name="Rectangle 2"/>
          <p:cNvSpPr>
            <a:spLocks noGrp="1" noRot="1" noChangeAspect="1" noChangeArrowheads="1" noTextEdit="1"/>
          </p:cNvSpPr>
          <p:nvPr>
            <p:ph type="sldImg"/>
          </p:nvPr>
        </p:nvSpPr>
        <p:spPr>
          <a:xfrm>
            <a:off x="1127125" y="669925"/>
            <a:ext cx="4757738" cy="3570288"/>
          </a:xfrm>
          <a:ln/>
        </p:spPr>
      </p:sp>
      <p:sp>
        <p:nvSpPr>
          <p:cNvPr id="20485" name="Rectangle 3"/>
          <p:cNvSpPr>
            <a:spLocks noGrp="1" noChangeArrowheads="1"/>
          </p:cNvSpPr>
          <p:nvPr>
            <p:ph type="body" idx="1"/>
          </p:nvPr>
        </p:nvSpPr>
        <p:spPr>
          <a:xfrm>
            <a:off x="949326" y="4461594"/>
            <a:ext cx="5111750" cy="4241535"/>
          </a:xfrm>
          <a:noFill/>
          <a:ln/>
        </p:spPr>
        <p:txBody>
          <a:bodyPr lIns="88340" tIns="44172" rIns="88340" bIns="44172"/>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703263"/>
            <a:ext cx="4684712"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5D1F76-AEA5-4A31-8C14-78CD5425C2C5}" type="slidenum">
              <a:rPr lang="en-US" smtClean="0"/>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noFill/>
        </p:spPr>
        <p:txBody>
          <a:bodyPr/>
          <a:lstStyle/>
          <a:p>
            <a:fld id="{A392CD46-B726-41DA-A3DB-1BFC466C2D12}" type="slidenum">
              <a:rPr lang="en-US"/>
              <a:pPr/>
              <a:t>6</a:t>
            </a:fld>
            <a:endParaRPr lang="en-US" dirty="0"/>
          </a:p>
        </p:txBody>
      </p:sp>
      <p:sp>
        <p:nvSpPr>
          <p:cNvPr id="28674" name="Rectangle 2"/>
          <p:cNvSpPr>
            <a:spLocks noGrp="1" noRot="1" noChangeAspect="1" noChangeArrowheads="1" noTextEdit="1"/>
          </p:cNvSpPr>
          <p:nvPr>
            <p:ph type="sldImg"/>
          </p:nvPr>
        </p:nvSpPr>
        <p:spPr>
          <a:xfrm>
            <a:off x="1162050" y="703263"/>
            <a:ext cx="4686300" cy="3514725"/>
          </a:xfrm>
          <a:ln/>
        </p:spPr>
      </p:sp>
      <p:sp>
        <p:nvSpPr>
          <p:cNvPr id="28675"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703263"/>
            <a:ext cx="4684712"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5D1F76-AEA5-4A31-8C14-78CD5425C2C5}" type="slidenum">
              <a:rPr lang="en-US" smtClean="0"/>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1163638" y="703263"/>
            <a:ext cx="4684712" cy="3514725"/>
          </a:xfrm>
          <a:ln/>
        </p:spPr>
      </p:sp>
      <p:sp>
        <p:nvSpPr>
          <p:cNvPr id="325635" name="Rectangle 3"/>
          <p:cNvSpPr>
            <a:spLocks noGrp="1" noChangeArrowheads="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24400" y="3657600"/>
            <a:ext cx="38100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5" name="Picture 4"/>
          <p:cNvPicPr>
            <a:picLocks noChangeAspect="1" noChangeArrowheads="1"/>
          </p:cNvPicPr>
          <p:nvPr/>
        </p:nvPicPr>
        <p:blipFill>
          <a:blip r:embed="rId2" cstate="print"/>
          <a:srcRect/>
          <a:stretch>
            <a:fillRect/>
          </a:stretch>
        </p:blipFill>
        <p:spPr bwMode="auto">
          <a:xfrm>
            <a:off x="479425" y="2119313"/>
            <a:ext cx="8180388" cy="661987"/>
          </a:xfrm>
          <a:prstGeom prst="rect">
            <a:avLst/>
          </a:prstGeom>
          <a:noFill/>
          <a:ln w="12700">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800600"/>
          </a:xfrm>
        </p:spPr>
        <p:txBody>
          <a:bodyPr rtlCol="0">
            <a:normAutofit/>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a:xfrm>
            <a:off x="457200" y="6477000"/>
            <a:ext cx="2895600" cy="228600"/>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1"/>
          </p:nvPr>
        </p:nvSpPr>
        <p:spPr>
          <a:xfrm>
            <a:off x="3886200" y="6477000"/>
            <a:ext cx="914400" cy="228600"/>
          </a:xfrm>
        </p:spPr>
        <p:txBody>
          <a:bodyPr/>
          <a:lstStyle>
            <a:lvl1pPr>
              <a:defRPr/>
            </a:lvl1pPr>
          </a:lstStyle>
          <a:p>
            <a:pPr>
              <a:defRPr/>
            </a:pPr>
            <a:fld id="{E0206D40-D1DA-4BC3-8A67-0136B9183EB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479425" y="2184400"/>
            <a:ext cx="8180388" cy="661988"/>
          </a:xfrm>
          <a:prstGeom prst="rect">
            <a:avLst/>
          </a:prstGeom>
          <a:noFill/>
          <a:ln w="12700">
            <a:noFill/>
            <a:miter lim="800000"/>
            <a:headEnd/>
            <a:tailEnd/>
          </a:ln>
        </p:spPr>
      </p:pic>
      <p:sp>
        <p:nvSpPr>
          <p:cNvPr id="386050" name="Rectangle 2"/>
          <p:cNvSpPr>
            <a:spLocks noGrp="1" noChangeArrowheads="1"/>
          </p:cNvSpPr>
          <p:nvPr>
            <p:ph type="ctrTitle"/>
          </p:nvPr>
        </p:nvSpPr>
        <p:spPr>
          <a:xfrm>
            <a:off x="685800" y="2644775"/>
            <a:ext cx="7772400" cy="1470025"/>
          </a:xfrm>
        </p:spPr>
        <p:txBody>
          <a:bodyPr/>
          <a:lstStyle>
            <a:lvl1pPr>
              <a:defRPr/>
            </a:lvl1pPr>
          </a:lstStyle>
          <a:p>
            <a:r>
              <a:rPr lang="en-US"/>
              <a:t>Click to edit Master title style</a:t>
            </a:r>
          </a:p>
        </p:txBody>
      </p:sp>
      <p:sp>
        <p:nvSpPr>
          <p:cNvPr id="4" name="Rectangle 3"/>
          <p:cNvSpPr>
            <a:spLocks noGrp="1" noChangeArrowheads="1"/>
          </p:cNvSpPr>
          <p:nvPr>
            <p:ph type="dt" sz="half" idx="10"/>
          </p:nvPr>
        </p:nvSpPr>
        <p:spPr>
          <a:xfrm>
            <a:off x="762000" y="6245225"/>
            <a:ext cx="2133600" cy="476250"/>
          </a:xfrm>
        </p:spPr>
        <p:txBody>
          <a:bodyPr/>
          <a:lstStyle>
            <a:lvl1pPr>
              <a:defRPr/>
            </a:lvl1pPr>
          </a:lstStyle>
          <a:p>
            <a:pPr>
              <a:defRPr/>
            </a:pP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solidFill>
                  <a:srgbClr val="E2A7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sz="1800"/>
            </a:lvl1pPr>
            <a:lvl2pPr>
              <a:lnSpc>
                <a:spcPct val="100000"/>
              </a:lnSpc>
              <a:spcBef>
                <a:spcPts val="300"/>
              </a:spcBef>
              <a:defRPr sz="1800"/>
            </a:lvl2pPr>
            <a:lvl3pPr>
              <a:lnSpc>
                <a:spcPct val="100000"/>
              </a:lnSpc>
              <a:spcBef>
                <a:spcPts val="300"/>
              </a:spcBef>
              <a:defRPr sz="1800"/>
            </a:lvl3pPr>
            <a:lvl4pPr>
              <a:lnSpc>
                <a:spcPct val="100000"/>
              </a:lnSpc>
              <a:spcBef>
                <a:spcPts val="300"/>
              </a:spcBef>
              <a:defRPr sz="1800"/>
            </a:lvl4pPr>
            <a:lvl5pPr>
              <a:lnSpc>
                <a:spcPct val="100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24400" y="3657600"/>
            <a:ext cx="3810000" cy="1752600"/>
          </a:xfrm>
          <a:prstGeom prst="rect">
            <a:avLst/>
          </a:prstGeo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352800" cy="2743200"/>
          </a:xfrm>
        </p:spPr>
        <p:txBody>
          <a:bodyPr anchor="ctr"/>
          <a:lstStyle>
            <a:lvl1pPr algn="l">
              <a:defRPr sz="4000" cap="all" spc="600" baseline="0">
                <a:solidFill>
                  <a:schemeClr val="accent2"/>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7010400" y="6381750"/>
            <a:ext cx="2133600" cy="476250"/>
          </a:xfrm>
          <a:prstGeom prst="rect">
            <a:avLst/>
          </a:prstGeom>
        </p:spPr>
        <p:txBody>
          <a:bodyPr/>
          <a:lstStyle>
            <a:lvl1pPr>
              <a:defRPr/>
            </a:lvl1pPr>
          </a:lstStyle>
          <a:p>
            <a:fld id="{2217B35D-B3D4-4704-A21C-FF25041FAFD0}" type="slidenum">
              <a:rPr lang="en-US" smtClean="0"/>
              <a:pPr/>
              <a:t>‹#›</a:t>
            </a:fld>
            <a:endParaRPr lang="en-US" dirty="0"/>
          </a:p>
        </p:txBody>
      </p:sp>
      <p:sp>
        <p:nvSpPr>
          <p:cNvPr id="8" name="Text Placeholder 7"/>
          <p:cNvSpPr>
            <a:spLocks noGrp="1"/>
          </p:cNvSpPr>
          <p:nvPr>
            <p:ph type="body" sz="quarter" idx="11"/>
          </p:nvPr>
        </p:nvSpPr>
        <p:spPr>
          <a:xfrm>
            <a:off x="3733800" y="152400"/>
            <a:ext cx="5105400" cy="2743200"/>
          </a:xfrm>
          <a:prstGeom prst="rect">
            <a:avLst/>
          </a:prstGeom>
        </p:spPr>
        <p:txBody>
          <a:bodyPr anchor="ctr"/>
          <a:lstStyle>
            <a:lvl1pPr algn="l">
              <a:defRPr sz="2400"/>
            </a:lvl1pPr>
            <a:lvl2pPr algn="l">
              <a:defRPr sz="2400"/>
            </a:lvl2pPr>
            <a:lvl3pPr algn="l">
              <a:defRPr sz="2400"/>
            </a:lvl3pPr>
            <a:lvl4pPr algn="l">
              <a:defRPr sz="2400"/>
            </a:lvl4pPr>
            <a:lvl5pPr algn="l">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06AE724-4397-4CFF-8891-39442105FFFD}"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10EB350-DCB2-4F38-B6FE-52EA19B9594C}"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91E6DDF5-0BC8-4E9C-962C-218D9923663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5029B1-AFF9-4619-9EC7-B30C4F0C5DC2}"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dirty="0"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F509C9AA-68EF-4C86-BA1B-4AE4DB745EA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24400" y="3254375"/>
            <a:ext cx="3733800" cy="1470025"/>
          </a:xfrm>
        </p:spPr>
        <p:txBody>
          <a:bodyPr/>
          <a:lstStyle>
            <a:lvl1pPr>
              <a:defRPr/>
            </a:lvl1pPr>
          </a:lstStyle>
          <a:p>
            <a:r>
              <a:rPr lang="en-US"/>
              <a:t>Click to edit Master title style</a:t>
            </a:r>
          </a:p>
        </p:txBody>
      </p:sp>
      <p:sp>
        <p:nvSpPr>
          <p:cNvPr id="5123" name="Rectangle 3"/>
          <p:cNvSpPr>
            <a:spLocks noGrp="1" noChangeArrowheads="1"/>
          </p:cNvSpPr>
          <p:nvPr>
            <p:ph type="dt" sz="half" idx="2"/>
          </p:nvPr>
        </p:nvSpPr>
        <p:spPr>
          <a:xfrm>
            <a:off x="762000" y="6245225"/>
            <a:ext cx="2133600" cy="476250"/>
          </a:xfrm>
          <a:prstGeom prst="rect">
            <a:avLst/>
          </a:prstGeom>
        </p:spPr>
        <p:txBody>
          <a:bodyPr/>
          <a:lstStyle>
            <a:lvl1pPr>
              <a:defRPr/>
            </a:lvl1pPr>
          </a:lstStyle>
          <a:p>
            <a:endParaRPr lang="en-US" sz="1600" b="1" dirty="0">
              <a:latin typeface="Gill Sans" charset="0"/>
              <a:sym typeface="Gill Sans" charset="0"/>
            </a:endParaRPr>
          </a:p>
        </p:txBody>
      </p:sp>
      <p:sp>
        <p:nvSpPr>
          <p:cNvPr id="5" name="Text Box 8"/>
          <p:cNvSpPr txBox="1">
            <a:spLocks/>
          </p:cNvSpPr>
          <p:nvPr userDrawn="1"/>
        </p:nvSpPr>
        <p:spPr bwMode="auto">
          <a:xfrm>
            <a:off x="374650" y="3226475"/>
            <a:ext cx="4349750" cy="2031325"/>
          </a:xfrm>
          <a:prstGeom prst="rect">
            <a:avLst/>
          </a:prstGeom>
          <a:noFill/>
          <a:ln w="25400">
            <a:noFill/>
            <a:miter lim="800000"/>
            <a:headEnd/>
            <a:tailEnd/>
          </a:ln>
          <a:effectLst/>
        </p:spPr>
        <p:txBody>
          <a:bodyPr>
            <a:spAutoFit/>
          </a:bodyPr>
          <a:lstStyle/>
          <a:p>
            <a:pPr algn="l" defTabSz="642938"/>
            <a:r>
              <a:rPr lang="en-US" sz="1400" b="1" dirty="0">
                <a:solidFill>
                  <a:srgbClr val="FFCC00"/>
                </a:solidFill>
                <a:latin typeface="Gill Sans" charset="0"/>
                <a:sym typeface="Gill Sans" charset="0"/>
              </a:rPr>
              <a:t>ST. DAVID’S 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GEORGETOWN </a:t>
            </a:r>
            <a:r>
              <a:rPr lang="en-US" sz="1400" b="1" dirty="0" smtClean="0">
                <a:solidFill>
                  <a:srgbClr val="FFCC00"/>
                </a:solidFill>
                <a:latin typeface="Gill Sans" charset="0"/>
                <a:sym typeface="Gill Sans" charset="0"/>
              </a:rPr>
              <a:t>HOSPITAL</a:t>
            </a:r>
            <a:endParaRPr lang="en-US" sz="1400" b="1" dirty="0">
              <a:solidFill>
                <a:srgbClr val="FFCC00"/>
              </a:solidFill>
              <a:latin typeface="Gill Sans" charset="0"/>
              <a:sym typeface="Gill Sans" charset="0"/>
            </a:endParaRP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SOUTH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HOSPITAL</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NORTH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ROUND ROCK MEDICAL CENTER</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491630" cy="2743200"/>
          </a:xfrm>
        </p:spPr>
        <p:txBody>
          <a:bodyPr anchor="ctr"/>
          <a:lstStyle>
            <a:lvl1pPr algn="l">
              <a:defRPr sz="4000" cap="all" spc="600" baseline="0">
                <a:solidFill>
                  <a:srgbClr val="E2A700"/>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2217B35D-B3D4-4704-A21C-FF25041FAFD0}" type="slidenum">
              <a:rPr lang="en-US" smtClean="0"/>
              <a:pPr/>
              <a:t>‹#›</a:t>
            </a:fld>
            <a:endParaRPr lang="en-US" dirty="0"/>
          </a:p>
        </p:txBody>
      </p:sp>
      <p:sp>
        <p:nvSpPr>
          <p:cNvPr id="8" name="Text Placeholder 7"/>
          <p:cNvSpPr>
            <a:spLocks noGrp="1"/>
          </p:cNvSpPr>
          <p:nvPr>
            <p:ph type="body" sz="quarter" idx="11"/>
          </p:nvPr>
        </p:nvSpPr>
        <p:spPr>
          <a:xfrm>
            <a:off x="3820438" y="152400"/>
            <a:ext cx="5018762" cy="2743200"/>
          </a:xfrm>
        </p:spPr>
        <p:txBody>
          <a:bodyPr anchor="ctr"/>
          <a:lstStyle>
            <a:lvl1pPr algn="l">
              <a:defRPr sz="2400"/>
            </a:lvl1pPr>
            <a:lvl2pPr algn="l">
              <a:defRPr sz="2400"/>
            </a:lvl2pPr>
            <a:lvl3pPr algn="l">
              <a:defRPr sz="2400"/>
            </a:lvl3pPr>
            <a:lvl4pPr algn="l">
              <a:defRPr sz="2400"/>
            </a:lvl4pPr>
            <a:lvl5pPr algn="l">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bwMode="auto">
          <a:xfrm rot="5400000">
            <a:off x="2385163" y="1524000"/>
            <a:ext cx="2743200" cy="0"/>
          </a:xfrm>
          <a:prstGeom prst="line">
            <a:avLst/>
          </a:prstGeom>
          <a:ln>
            <a:solidFill>
              <a:srgbClr val="FFC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657600"/>
            <a:ext cx="38100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5" name="Picture 4"/>
          <p:cNvPicPr>
            <a:picLocks noChangeAspect="1" noChangeArrowheads="1"/>
          </p:cNvPicPr>
          <p:nvPr userDrawn="1"/>
        </p:nvPicPr>
        <p:blipFill>
          <a:blip r:embed="rId2" cstate="print"/>
          <a:srcRect/>
          <a:stretch>
            <a:fillRect/>
          </a:stretch>
        </p:blipFill>
        <p:spPr bwMode="auto">
          <a:xfrm>
            <a:off x="479425" y="2119313"/>
            <a:ext cx="8180388" cy="661987"/>
          </a:xfrm>
          <a:prstGeom prst="rect">
            <a:avLst/>
          </a:prstGeom>
          <a:noFill/>
          <a:ln w="12700">
            <a:noFill/>
            <a:miter lim="800000"/>
            <a:headEnd/>
            <a:tailEnd/>
          </a:ln>
        </p:spPr>
      </p:pic>
      <p:sp>
        <p:nvSpPr>
          <p:cNvPr id="6" name="Text Box 8"/>
          <p:cNvSpPr txBox="1">
            <a:spLocks/>
          </p:cNvSpPr>
          <p:nvPr userDrawn="1"/>
        </p:nvSpPr>
        <p:spPr bwMode="auto">
          <a:xfrm>
            <a:off x="374650" y="3200400"/>
            <a:ext cx="4349750" cy="1754326"/>
          </a:xfrm>
          <a:prstGeom prst="rect">
            <a:avLst/>
          </a:prstGeom>
          <a:noFill/>
          <a:ln w="25400">
            <a:noFill/>
            <a:miter lim="800000"/>
            <a:headEnd/>
            <a:tailEnd/>
          </a:ln>
          <a:effectLst/>
        </p:spPr>
        <p:txBody>
          <a:bodyPr>
            <a:spAutoFit/>
          </a:bodyPr>
          <a:lstStyle/>
          <a:p>
            <a:pPr algn="l" defTabSz="642938"/>
            <a:r>
              <a:rPr lang="en-US" sz="1200" b="1" dirty="0" smtClean="0">
                <a:solidFill>
                  <a:srgbClr val="E2A700"/>
                </a:solidFill>
                <a:latin typeface="Arial Narrow" pitchFamily="34" charset="0"/>
                <a:sym typeface="Gill Sans" charset="0"/>
              </a:rPr>
              <a:t>ST. DAVID’S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GEORGETOWN HOSPITAL</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SOUTH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NORTH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ROUND ROCK MEDICAL CENTER</a:t>
            </a:r>
            <a:endParaRPr lang="en-US" sz="1200" b="1" dirty="0">
              <a:solidFill>
                <a:srgbClr val="E2A700"/>
              </a:solidFill>
              <a:latin typeface="Arial Narrow" pitchFamily="34" charset="0"/>
              <a:sym typeface="Gill Sans"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06AE724-4397-4CFF-8891-39442105FFFD}"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10EB350-DCB2-4F38-B6FE-52EA19B9594C}"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91E6DDF5-0BC8-4E9C-962C-218D9923663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5029B1-AFF9-4619-9EC7-B30C4F0C5DC2}"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dirty="0"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F509C9AA-68EF-4C86-BA1B-4AE4DB745EA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24400" y="3254375"/>
            <a:ext cx="3733800" cy="1470025"/>
          </a:xfrm>
        </p:spPr>
        <p:txBody>
          <a:bodyPr/>
          <a:lstStyle>
            <a:lvl1pPr>
              <a:defRPr/>
            </a:lvl1pPr>
          </a:lstStyle>
          <a:p>
            <a:r>
              <a:rPr lang="en-US"/>
              <a:t>Click to edit Master title style</a:t>
            </a:r>
          </a:p>
        </p:txBody>
      </p:sp>
      <p:sp>
        <p:nvSpPr>
          <p:cNvPr id="5123" name="Rectangle 3"/>
          <p:cNvSpPr>
            <a:spLocks noGrp="1" noChangeArrowheads="1"/>
          </p:cNvSpPr>
          <p:nvPr>
            <p:ph type="dt" sz="half" idx="2"/>
          </p:nvPr>
        </p:nvSpPr>
        <p:spPr>
          <a:xfrm>
            <a:off x="762000" y="6245225"/>
            <a:ext cx="2133600" cy="476250"/>
          </a:xfrm>
          <a:prstGeom prst="rect">
            <a:avLst/>
          </a:prstGeom>
        </p:spPr>
        <p:txBody>
          <a:bodyPr/>
          <a:lstStyle>
            <a:lvl1pPr>
              <a:defRPr/>
            </a:lvl1pPr>
          </a:lstStyle>
          <a:p>
            <a:endParaRPr lang="en-US" sz="1600" b="1" dirty="0">
              <a:latin typeface="Gill Sans" charset="0"/>
              <a:sym typeface="Gill Sans" charset="0"/>
            </a:endParaRPr>
          </a:p>
        </p:txBody>
      </p:sp>
      <p:sp>
        <p:nvSpPr>
          <p:cNvPr id="5" name="Text Box 8"/>
          <p:cNvSpPr txBox="1">
            <a:spLocks/>
          </p:cNvSpPr>
          <p:nvPr userDrawn="1"/>
        </p:nvSpPr>
        <p:spPr bwMode="auto">
          <a:xfrm>
            <a:off x="374650" y="3226475"/>
            <a:ext cx="4349750" cy="2031325"/>
          </a:xfrm>
          <a:prstGeom prst="rect">
            <a:avLst/>
          </a:prstGeom>
          <a:noFill/>
          <a:ln w="25400">
            <a:noFill/>
            <a:miter lim="800000"/>
            <a:headEnd/>
            <a:tailEnd/>
          </a:ln>
          <a:effectLst/>
        </p:spPr>
        <p:txBody>
          <a:bodyPr>
            <a:spAutoFit/>
          </a:bodyPr>
          <a:lstStyle/>
          <a:p>
            <a:pPr algn="l" defTabSz="642938"/>
            <a:r>
              <a:rPr lang="en-US" sz="1400" b="1" dirty="0">
                <a:solidFill>
                  <a:srgbClr val="FFCC00"/>
                </a:solidFill>
                <a:latin typeface="Gill Sans" charset="0"/>
                <a:sym typeface="Gill Sans" charset="0"/>
              </a:rPr>
              <a:t>ST. DAVID’S 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GEORGETOWN </a:t>
            </a:r>
            <a:r>
              <a:rPr lang="en-US" sz="1400" b="1" dirty="0" smtClean="0">
                <a:solidFill>
                  <a:srgbClr val="FFCC00"/>
                </a:solidFill>
                <a:latin typeface="Gill Sans" charset="0"/>
                <a:sym typeface="Gill Sans" charset="0"/>
              </a:rPr>
              <a:t>HOSPITAL</a:t>
            </a:r>
            <a:endParaRPr lang="en-US" sz="1400" b="1" dirty="0">
              <a:solidFill>
                <a:srgbClr val="FFCC00"/>
              </a:solidFill>
              <a:latin typeface="Gill Sans" charset="0"/>
              <a:sym typeface="Gill Sans" charset="0"/>
            </a:endParaRP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SOUTH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HOSPITAL</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NORTH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ROUND ROCK MEDICAL CENTER</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657600"/>
            <a:ext cx="38100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5" name="Picture 4"/>
          <p:cNvPicPr>
            <a:picLocks noChangeAspect="1" noChangeArrowheads="1"/>
          </p:cNvPicPr>
          <p:nvPr userDrawn="1"/>
        </p:nvPicPr>
        <p:blipFill>
          <a:blip r:embed="rId2" cstate="print"/>
          <a:srcRect/>
          <a:stretch>
            <a:fillRect/>
          </a:stretch>
        </p:blipFill>
        <p:spPr bwMode="auto">
          <a:xfrm>
            <a:off x="479425" y="2119313"/>
            <a:ext cx="8180388" cy="661987"/>
          </a:xfrm>
          <a:prstGeom prst="rect">
            <a:avLst/>
          </a:prstGeom>
          <a:noFill/>
          <a:ln w="12700">
            <a:noFill/>
            <a:miter lim="800000"/>
            <a:headEnd/>
            <a:tailEnd/>
          </a:ln>
        </p:spPr>
      </p:pic>
      <p:sp>
        <p:nvSpPr>
          <p:cNvPr id="6" name="Text Box 8"/>
          <p:cNvSpPr txBox="1">
            <a:spLocks/>
          </p:cNvSpPr>
          <p:nvPr userDrawn="1"/>
        </p:nvSpPr>
        <p:spPr bwMode="auto">
          <a:xfrm>
            <a:off x="374650" y="3200400"/>
            <a:ext cx="4349750" cy="1754326"/>
          </a:xfrm>
          <a:prstGeom prst="rect">
            <a:avLst/>
          </a:prstGeom>
          <a:noFill/>
          <a:ln w="25400">
            <a:noFill/>
            <a:miter lim="800000"/>
            <a:headEnd/>
            <a:tailEnd/>
          </a:ln>
          <a:effectLst/>
        </p:spPr>
        <p:txBody>
          <a:bodyPr>
            <a:spAutoFit/>
          </a:bodyPr>
          <a:lstStyle/>
          <a:p>
            <a:pPr algn="l" defTabSz="642938"/>
            <a:r>
              <a:rPr lang="en-US" sz="1200" b="1" dirty="0" smtClean="0">
                <a:solidFill>
                  <a:srgbClr val="E2A700"/>
                </a:solidFill>
                <a:latin typeface="Arial Narrow" pitchFamily="34" charset="0"/>
                <a:sym typeface="Gill Sans" charset="0"/>
              </a:rPr>
              <a:t>ST. DAVID’S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GEORGETOWN HOSPITAL</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SOUTH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NORTH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ROUND ROCK MEDICAL CENTER</a:t>
            </a:r>
            <a:endParaRPr lang="en-US" sz="1200" b="1" dirty="0">
              <a:solidFill>
                <a:srgbClr val="E2A700"/>
              </a:solidFill>
              <a:latin typeface="Arial Narrow" pitchFamily="34" charset="0"/>
              <a:sym typeface="Gill Sans"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06AE724-4397-4CFF-8891-39442105FFFD}"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10EB350-DCB2-4F38-B6FE-52EA19B9594C}"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a:p>
        </p:txBody>
      </p:sp>
      <p:sp>
        <p:nvSpPr>
          <p:cNvPr id="3" name="Content Placeholder 2"/>
          <p:cNvSpPr>
            <a:spLocks noGrp="1"/>
          </p:cNvSpPr>
          <p:nvPr>
            <p:ph idx="1"/>
          </p:nvPr>
        </p:nvSpPr>
        <p:spPr>
          <a:xfrm>
            <a:off x="228600" y="3276600"/>
            <a:ext cx="8686800" cy="3152775"/>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1"/>
          </p:nvPr>
        </p:nvSpPr>
        <p:spPr>
          <a:xfrm>
            <a:off x="228600" y="733425"/>
            <a:ext cx="8686800" cy="3152775"/>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91E6DDF5-0BC8-4E9C-962C-218D9923663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5029B1-AFF9-4619-9EC7-B30C4F0C5DC2}"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dirty="0"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F509C9AA-68EF-4C86-BA1B-4AE4DB745EA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24400" y="3254375"/>
            <a:ext cx="3733800" cy="1470025"/>
          </a:xfrm>
        </p:spPr>
        <p:txBody>
          <a:bodyPr/>
          <a:lstStyle>
            <a:lvl1pPr>
              <a:defRPr/>
            </a:lvl1pPr>
          </a:lstStyle>
          <a:p>
            <a:r>
              <a:rPr lang="en-US"/>
              <a:t>Click to edit Master title style</a:t>
            </a:r>
          </a:p>
        </p:txBody>
      </p:sp>
      <p:sp>
        <p:nvSpPr>
          <p:cNvPr id="5123" name="Rectangle 3"/>
          <p:cNvSpPr>
            <a:spLocks noGrp="1" noChangeArrowheads="1"/>
          </p:cNvSpPr>
          <p:nvPr>
            <p:ph type="dt" sz="half" idx="2"/>
          </p:nvPr>
        </p:nvSpPr>
        <p:spPr>
          <a:xfrm>
            <a:off x="762000" y="6245225"/>
            <a:ext cx="2133600" cy="476250"/>
          </a:xfrm>
          <a:prstGeom prst="rect">
            <a:avLst/>
          </a:prstGeom>
        </p:spPr>
        <p:txBody>
          <a:bodyPr/>
          <a:lstStyle>
            <a:lvl1pPr>
              <a:defRPr/>
            </a:lvl1pPr>
          </a:lstStyle>
          <a:p>
            <a:endParaRPr lang="en-US" sz="1600" b="1" dirty="0">
              <a:latin typeface="Gill Sans" charset="0"/>
              <a:sym typeface="Gill Sans" charset="0"/>
            </a:endParaRPr>
          </a:p>
        </p:txBody>
      </p:sp>
      <p:sp>
        <p:nvSpPr>
          <p:cNvPr id="5" name="Text Box 8"/>
          <p:cNvSpPr txBox="1">
            <a:spLocks/>
          </p:cNvSpPr>
          <p:nvPr userDrawn="1"/>
        </p:nvSpPr>
        <p:spPr bwMode="auto">
          <a:xfrm>
            <a:off x="374650" y="3226475"/>
            <a:ext cx="4349750" cy="2031325"/>
          </a:xfrm>
          <a:prstGeom prst="rect">
            <a:avLst/>
          </a:prstGeom>
          <a:noFill/>
          <a:ln w="25400">
            <a:noFill/>
            <a:miter lim="800000"/>
            <a:headEnd/>
            <a:tailEnd/>
          </a:ln>
          <a:effectLst/>
        </p:spPr>
        <p:txBody>
          <a:bodyPr>
            <a:spAutoFit/>
          </a:bodyPr>
          <a:lstStyle/>
          <a:p>
            <a:pPr algn="l" defTabSz="642938"/>
            <a:r>
              <a:rPr lang="en-US" sz="1400" b="1" dirty="0">
                <a:solidFill>
                  <a:srgbClr val="FFCC00"/>
                </a:solidFill>
                <a:latin typeface="Gill Sans" charset="0"/>
                <a:sym typeface="Gill Sans" charset="0"/>
              </a:rPr>
              <a:t>ST. DAVID’S 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GEORGETOWN </a:t>
            </a:r>
            <a:r>
              <a:rPr lang="en-US" sz="1400" b="1" dirty="0" smtClean="0">
                <a:solidFill>
                  <a:srgbClr val="FFCC00"/>
                </a:solidFill>
                <a:latin typeface="Gill Sans" charset="0"/>
                <a:sym typeface="Gill Sans" charset="0"/>
              </a:rPr>
              <a:t>HOSPITAL</a:t>
            </a:r>
            <a:endParaRPr lang="en-US" sz="1400" b="1" dirty="0">
              <a:solidFill>
                <a:srgbClr val="FFCC00"/>
              </a:solidFill>
              <a:latin typeface="Gill Sans" charset="0"/>
              <a:sym typeface="Gill Sans" charset="0"/>
            </a:endParaRP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SOUTH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HOSPITAL</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NORTH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ROUND ROCK MEDICAL CENTER</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657600"/>
            <a:ext cx="38100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5" name="Picture 4"/>
          <p:cNvPicPr>
            <a:picLocks noChangeAspect="1" noChangeArrowheads="1"/>
          </p:cNvPicPr>
          <p:nvPr userDrawn="1"/>
        </p:nvPicPr>
        <p:blipFill>
          <a:blip r:embed="rId2" cstate="print"/>
          <a:srcRect/>
          <a:stretch>
            <a:fillRect/>
          </a:stretch>
        </p:blipFill>
        <p:spPr bwMode="auto">
          <a:xfrm>
            <a:off x="479425" y="2119313"/>
            <a:ext cx="8180388" cy="661987"/>
          </a:xfrm>
          <a:prstGeom prst="rect">
            <a:avLst/>
          </a:prstGeom>
          <a:noFill/>
          <a:ln w="12700">
            <a:noFill/>
            <a:miter lim="800000"/>
            <a:headEnd/>
            <a:tailEnd/>
          </a:ln>
        </p:spPr>
      </p:pic>
      <p:sp>
        <p:nvSpPr>
          <p:cNvPr id="6" name="Text Box 8"/>
          <p:cNvSpPr txBox="1">
            <a:spLocks/>
          </p:cNvSpPr>
          <p:nvPr userDrawn="1"/>
        </p:nvSpPr>
        <p:spPr bwMode="auto">
          <a:xfrm>
            <a:off x="374650" y="3200400"/>
            <a:ext cx="4349750" cy="1754326"/>
          </a:xfrm>
          <a:prstGeom prst="rect">
            <a:avLst/>
          </a:prstGeom>
          <a:noFill/>
          <a:ln w="25400">
            <a:noFill/>
            <a:miter lim="800000"/>
            <a:headEnd/>
            <a:tailEnd/>
          </a:ln>
          <a:effectLst/>
        </p:spPr>
        <p:txBody>
          <a:bodyPr>
            <a:spAutoFit/>
          </a:bodyPr>
          <a:lstStyle/>
          <a:p>
            <a:pPr algn="l" defTabSz="642938"/>
            <a:r>
              <a:rPr lang="en-US" sz="1200" b="1" dirty="0" smtClean="0">
                <a:solidFill>
                  <a:srgbClr val="E2A700"/>
                </a:solidFill>
                <a:latin typeface="Arial Narrow" pitchFamily="34" charset="0"/>
                <a:sym typeface="Gill Sans" charset="0"/>
              </a:rPr>
              <a:t>ST. DAVID’S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GEORGETOWN HOSPITAL</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SOUTH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NORTH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ROUND ROCK MEDICAL CENTER</a:t>
            </a:r>
            <a:endParaRPr lang="en-US" sz="1200" b="1" dirty="0">
              <a:solidFill>
                <a:srgbClr val="E2A700"/>
              </a:solidFill>
              <a:latin typeface="Arial Narrow" pitchFamily="34" charset="0"/>
              <a:sym typeface="Gill Sans" charset="0"/>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06AE724-4397-4CFF-8891-39442105FFFD}"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10EB350-DCB2-4F38-B6FE-52EA19B9594C}"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91E6DDF5-0BC8-4E9C-962C-218D9923663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5029B1-AFF9-4619-9EC7-B30C4F0C5DC2}"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dirty="0"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F509C9AA-68EF-4C86-BA1B-4AE4DB745EA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a:p>
        </p:txBody>
      </p:sp>
      <p:sp>
        <p:nvSpPr>
          <p:cNvPr id="3" name="Content Placeholder 2"/>
          <p:cNvSpPr>
            <a:spLocks noGrp="1"/>
          </p:cNvSpPr>
          <p:nvPr>
            <p:ph idx="1"/>
          </p:nvPr>
        </p:nvSpPr>
        <p:spPr>
          <a:xfrm>
            <a:off x="228600" y="3276600"/>
            <a:ext cx="8686800" cy="3152775"/>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1"/>
          </p:nvPr>
        </p:nvSpPr>
        <p:spPr>
          <a:xfrm>
            <a:off x="228600" y="733425"/>
            <a:ext cx="8686800" cy="485775"/>
          </a:xfrm>
        </p:spPr>
        <p:txBody>
          <a:bodyPr/>
          <a:lstStyle>
            <a:lvl1pPr>
              <a:buNone/>
              <a:defRPr sz="2000" i="1"/>
            </a:lvl1pPr>
            <a:lvl2pPr>
              <a:defRPr sz="2000"/>
            </a:lvl2pPr>
            <a:lvl3pPr>
              <a:defRPr sz="2000"/>
            </a:lvl3pPr>
            <a:lvl4pPr>
              <a:defRPr sz="2000"/>
            </a:lvl4pPr>
            <a:lvl5pPr>
              <a:defRPr sz="2000"/>
            </a:lvl5pPr>
          </a:lstStyle>
          <a:p>
            <a:pPr lvl="0"/>
            <a:r>
              <a:rPr lang="en-US" dirty="0" smtClean="0"/>
              <a:t>Click to edit Master text styles</a:t>
            </a:r>
          </a:p>
        </p:txBody>
      </p:sp>
      <p:sp>
        <p:nvSpPr>
          <p:cNvPr id="6" name="Content Placeholder 2"/>
          <p:cNvSpPr>
            <a:spLocks noGrp="1"/>
          </p:cNvSpPr>
          <p:nvPr>
            <p:ph idx="12"/>
          </p:nvPr>
        </p:nvSpPr>
        <p:spPr>
          <a:xfrm>
            <a:off x="228600" y="1319213"/>
            <a:ext cx="8686800" cy="1857375"/>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24400" y="3254375"/>
            <a:ext cx="3733800" cy="1470025"/>
          </a:xfrm>
        </p:spPr>
        <p:txBody>
          <a:bodyPr/>
          <a:lstStyle>
            <a:lvl1pPr>
              <a:defRPr/>
            </a:lvl1pPr>
          </a:lstStyle>
          <a:p>
            <a:r>
              <a:rPr lang="en-US"/>
              <a:t>Click to edit Master title style</a:t>
            </a:r>
          </a:p>
        </p:txBody>
      </p:sp>
      <p:sp>
        <p:nvSpPr>
          <p:cNvPr id="5123" name="Rectangle 3"/>
          <p:cNvSpPr>
            <a:spLocks noGrp="1" noChangeArrowheads="1"/>
          </p:cNvSpPr>
          <p:nvPr>
            <p:ph type="dt" sz="half" idx="2"/>
          </p:nvPr>
        </p:nvSpPr>
        <p:spPr>
          <a:xfrm>
            <a:off x="762000" y="6245225"/>
            <a:ext cx="2133600" cy="476250"/>
          </a:xfrm>
          <a:prstGeom prst="rect">
            <a:avLst/>
          </a:prstGeom>
        </p:spPr>
        <p:txBody>
          <a:bodyPr/>
          <a:lstStyle>
            <a:lvl1pPr>
              <a:defRPr/>
            </a:lvl1pPr>
          </a:lstStyle>
          <a:p>
            <a:endParaRPr lang="en-US" sz="1600" b="1" dirty="0">
              <a:latin typeface="Gill Sans" charset="0"/>
              <a:sym typeface="Gill Sans" charset="0"/>
            </a:endParaRPr>
          </a:p>
        </p:txBody>
      </p:sp>
      <p:sp>
        <p:nvSpPr>
          <p:cNvPr id="5" name="Text Box 8"/>
          <p:cNvSpPr txBox="1">
            <a:spLocks/>
          </p:cNvSpPr>
          <p:nvPr userDrawn="1"/>
        </p:nvSpPr>
        <p:spPr bwMode="auto">
          <a:xfrm>
            <a:off x="374650" y="3226475"/>
            <a:ext cx="4349750" cy="2031325"/>
          </a:xfrm>
          <a:prstGeom prst="rect">
            <a:avLst/>
          </a:prstGeom>
          <a:noFill/>
          <a:ln w="25400">
            <a:noFill/>
            <a:miter lim="800000"/>
            <a:headEnd/>
            <a:tailEnd/>
          </a:ln>
          <a:effectLst/>
        </p:spPr>
        <p:txBody>
          <a:bodyPr>
            <a:spAutoFit/>
          </a:bodyPr>
          <a:lstStyle/>
          <a:p>
            <a:pPr algn="l" defTabSz="642938"/>
            <a:r>
              <a:rPr lang="en-US" sz="1400" b="1" dirty="0">
                <a:solidFill>
                  <a:srgbClr val="FFCC00"/>
                </a:solidFill>
                <a:latin typeface="Gill Sans" charset="0"/>
                <a:sym typeface="Gill Sans" charset="0"/>
              </a:rPr>
              <a:t>ST. DAVID’S 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GEORGETOWN </a:t>
            </a:r>
            <a:r>
              <a:rPr lang="en-US" sz="1400" b="1" dirty="0" smtClean="0">
                <a:solidFill>
                  <a:srgbClr val="FFCC00"/>
                </a:solidFill>
                <a:latin typeface="Gill Sans" charset="0"/>
                <a:sym typeface="Gill Sans" charset="0"/>
              </a:rPr>
              <a:t>HOSPITAL</a:t>
            </a:r>
            <a:endParaRPr lang="en-US" sz="1400" b="1" dirty="0">
              <a:solidFill>
                <a:srgbClr val="FFCC00"/>
              </a:solidFill>
              <a:latin typeface="Gill Sans" charset="0"/>
              <a:sym typeface="Gill Sans" charset="0"/>
            </a:endParaRP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SOUTH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HOSPITAL</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NORTH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ROUND ROCK MEDICAL CENTER</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3657600"/>
            <a:ext cx="38100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5" name="Picture 4"/>
          <p:cNvPicPr>
            <a:picLocks noChangeAspect="1" noChangeArrowheads="1"/>
          </p:cNvPicPr>
          <p:nvPr userDrawn="1"/>
        </p:nvPicPr>
        <p:blipFill>
          <a:blip r:embed="rId2" cstate="print"/>
          <a:srcRect/>
          <a:stretch>
            <a:fillRect/>
          </a:stretch>
        </p:blipFill>
        <p:spPr bwMode="auto">
          <a:xfrm>
            <a:off x="479425" y="2119313"/>
            <a:ext cx="8180388" cy="661987"/>
          </a:xfrm>
          <a:prstGeom prst="rect">
            <a:avLst/>
          </a:prstGeom>
          <a:noFill/>
          <a:ln w="12700">
            <a:noFill/>
            <a:miter lim="800000"/>
            <a:headEnd/>
            <a:tailEnd/>
          </a:ln>
        </p:spPr>
      </p:pic>
      <p:sp>
        <p:nvSpPr>
          <p:cNvPr id="6" name="Text Box 8"/>
          <p:cNvSpPr txBox="1">
            <a:spLocks/>
          </p:cNvSpPr>
          <p:nvPr userDrawn="1"/>
        </p:nvSpPr>
        <p:spPr bwMode="auto">
          <a:xfrm>
            <a:off x="374650" y="3200400"/>
            <a:ext cx="4349750" cy="1754326"/>
          </a:xfrm>
          <a:prstGeom prst="rect">
            <a:avLst/>
          </a:prstGeom>
          <a:noFill/>
          <a:ln w="25400">
            <a:noFill/>
            <a:miter lim="800000"/>
            <a:headEnd/>
            <a:tailEnd/>
          </a:ln>
          <a:effectLst/>
        </p:spPr>
        <p:txBody>
          <a:bodyPr>
            <a:spAutoFit/>
          </a:bodyPr>
          <a:lstStyle/>
          <a:p>
            <a:pPr algn="l" defTabSz="642938"/>
            <a:r>
              <a:rPr lang="en-US" sz="1200" b="1" dirty="0" smtClean="0">
                <a:solidFill>
                  <a:srgbClr val="E2A700"/>
                </a:solidFill>
                <a:latin typeface="Arial Narrow" pitchFamily="34" charset="0"/>
                <a:sym typeface="Gill Sans" charset="0"/>
              </a:rPr>
              <a:t>ST. DAVID’S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GEORGETOWN HOSPITAL</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SOUTH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NORTH AUSTIN MEDICAL CENTER</a:t>
            </a:r>
          </a:p>
          <a:p>
            <a:pPr algn="l" defTabSz="642938"/>
            <a:endParaRPr lang="en-US" sz="1200" b="1" dirty="0" smtClean="0">
              <a:solidFill>
                <a:srgbClr val="E2A700"/>
              </a:solidFill>
              <a:latin typeface="Arial Narrow" pitchFamily="34" charset="0"/>
              <a:sym typeface="Gill Sans" charset="0"/>
            </a:endParaRPr>
          </a:p>
          <a:p>
            <a:pPr algn="l" defTabSz="642938"/>
            <a:r>
              <a:rPr lang="en-US" sz="1200" b="1" dirty="0" smtClean="0">
                <a:solidFill>
                  <a:srgbClr val="E2A700"/>
                </a:solidFill>
                <a:latin typeface="Arial Narrow" pitchFamily="34" charset="0"/>
                <a:sym typeface="Gill Sans" charset="0"/>
              </a:rPr>
              <a:t>ST. DAVID’S ROUND ROCK MEDICAL CENTER</a:t>
            </a:r>
            <a:endParaRPr lang="en-US" sz="1200" b="1" dirty="0">
              <a:solidFill>
                <a:srgbClr val="E2A700"/>
              </a:solidFill>
              <a:latin typeface="Arial Narrow" pitchFamily="34" charset="0"/>
              <a:sym typeface="Gill Sans" charset="0"/>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906AE724-4397-4CFF-8891-39442105FFFD}"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10EB350-DCB2-4F38-B6FE-52EA19B9594C}"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91E6DDF5-0BC8-4E9C-962C-218D9923663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5029B1-AFF9-4619-9EC7-B30C4F0C5DC2}"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dirty="0"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F509C9AA-68EF-4C86-BA1B-4AE4DB745EAF}" type="slidenum">
              <a:rPr lang="en-US">
                <a:solidFill>
                  <a:prstClr val="white"/>
                </a:solidFill>
              </a:rPr>
              <a:pPr/>
              <a:t>‹#›</a:t>
            </a:fld>
            <a:endParaRPr lang="en-US" dirty="0">
              <a:solidFill>
                <a:prstClr val="white"/>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24400" y="3254375"/>
            <a:ext cx="3733800" cy="1470025"/>
          </a:xfrm>
        </p:spPr>
        <p:txBody>
          <a:bodyPr/>
          <a:lstStyle>
            <a:lvl1pPr>
              <a:defRPr/>
            </a:lvl1pPr>
          </a:lstStyle>
          <a:p>
            <a:r>
              <a:rPr lang="en-US"/>
              <a:t>Click to edit Master title style</a:t>
            </a:r>
          </a:p>
        </p:txBody>
      </p:sp>
      <p:sp>
        <p:nvSpPr>
          <p:cNvPr id="5123" name="Rectangle 3"/>
          <p:cNvSpPr>
            <a:spLocks noGrp="1" noChangeArrowheads="1"/>
          </p:cNvSpPr>
          <p:nvPr>
            <p:ph type="dt" sz="half" idx="2"/>
          </p:nvPr>
        </p:nvSpPr>
        <p:spPr>
          <a:xfrm>
            <a:off x="762000" y="6245225"/>
            <a:ext cx="2133600" cy="476250"/>
          </a:xfrm>
          <a:prstGeom prst="rect">
            <a:avLst/>
          </a:prstGeom>
        </p:spPr>
        <p:txBody>
          <a:bodyPr/>
          <a:lstStyle>
            <a:lvl1pPr>
              <a:defRPr/>
            </a:lvl1pPr>
          </a:lstStyle>
          <a:p>
            <a:endParaRPr lang="en-US" sz="1600" b="1" dirty="0">
              <a:latin typeface="Gill Sans" charset="0"/>
              <a:sym typeface="Gill Sans" charset="0"/>
            </a:endParaRPr>
          </a:p>
        </p:txBody>
      </p:sp>
      <p:sp>
        <p:nvSpPr>
          <p:cNvPr id="5" name="Text Box 8"/>
          <p:cNvSpPr txBox="1">
            <a:spLocks/>
          </p:cNvSpPr>
          <p:nvPr userDrawn="1"/>
        </p:nvSpPr>
        <p:spPr bwMode="auto">
          <a:xfrm>
            <a:off x="374650" y="3226475"/>
            <a:ext cx="4349750" cy="2031325"/>
          </a:xfrm>
          <a:prstGeom prst="rect">
            <a:avLst/>
          </a:prstGeom>
          <a:noFill/>
          <a:ln w="25400">
            <a:noFill/>
            <a:miter lim="800000"/>
            <a:headEnd/>
            <a:tailEnd/>
          </a:ln>
          <a:effectLst/>
        </p:spPr>
        <p:txBody>
          <a:bodyPr>
            <a:spAutoFit/>
          </a:bodyPr>
          <a:lstStyle/>
          <a:p>
            <a:pPr algn="l" defTabSz="642938"/>
            <a:r>
              <a:rPr lang="en-US" sz="1400" b="1" dirty="0">
                <a:solidFill>
                  <a:srgbClr val="FFCC00"/>
                </a:solidFill>
                <a:latin typeface="Gill Sans" charset="0"/>
                <a:sym typeface="Gill Sans" charset="0"/>
              </a:rPr>
              <a:t>ST. DAVID’S 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GEORGETOWN </a:t>
            </a:r>
            <a:r>
              <a:rPr lang="en-US" sz="1400" b="1" dirty="0" smtClean="0">
                <a:solidFill>
                  <a:srgbClr val="FFCC00"/>
                </a:solidFill>
                <a:latin typeface="Gill Sans" charset="0"/>
                <a:sym typeface="Gill Sans" charset="0"/>
              </a:rPr>
              <a:t>HOSPITAL</a:t>
            </a:r>
            <a:endParaRPr lang="en-US" sz="1400" b="1" dirty="0">
              <a:solidFill>
                <a:srgbClr val="FFCC00"/>
              </a:solidFill>
              <a:latin typeface="Gill Sans" charset="0"/>
              <a:sym typeface="Gill Sans" charset="0"/>
            </a:endParaRP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SOUTH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HOSPITAL</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NORTH </a:t>
            </a:r>
            <a:r>
              <a:rPr lang="en-US" sz="1400" b="1" dirty="0" smtClean="0">
                <a:solidFill>
                  <a:srgbClr val="FFCC00"/>
                </a:solidFill>
                <a:latin typeface="Gill Sans" charset="0"/>
                <a:sym typeface="Gill Sans" charset="0"/>
              </a:rPr>
              <a:t>AUSTIN </a:t>
            </a:r>
            <a:r>
              <a:rPr lang="en-US" sz="1400" b="1" dirty="0">
                <a:solidFill>
                  <a:srgbClr val="FFCC00"/>
                </a:solidFill>
                <a:latin typeface="Gill Sans" charset="0"/>
                <a:sym typeface="Gill Sans" charset="0"/>
              </a:rPr>
              <a:t>MEDICAL CENTER</a:t>
            </a:r>
          </a:p>
          <a:p>
            <a:pPr algn="l" defTabSz="642938"/>
            <a:endParaRPr lang="en-US" sz="1400" b="1" dirty="0">
              <a:solidFill>
                <a:srgbClr val="FFCC00"/>
              </a:solidFill>
              <a:latin typeface="Gill Sans" charset="0"/>
              <a:sym typeface="Gill Sans" charset="0"/>
            </a:endParaRPr>
          </a:p>
          <a:p>
            <a:pPr algn="l" defTabSz="642938"/>
            <a:r>
              <a:rPr lang="en-US" sz="1400" b="1" dirty="0">
                <a:solidFill>
                  <a:srgbClr val="FFCC00"/>
                </a:solidFill>
                <a:latin typeface="Gill Sans" charset="0"/>
                <a:sym typeface="Gill Sans" charset="0"/>
              </a:rPr>
              <a:t>ST. DAVID’S ROUND ROCK MEDICAL CENTER</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00400"/>
            <a:ext cx="3810000" cy="1470025"/>
          </a:xfrm>
        </p:spPr>
        <p:txBody>
          <a:bodyPr anchor="t"/>
          <a:lstStyle>
            <a:lvl1pPr algn="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24400" y="3657600"/>
            <a:ext cx="38100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5" name="Picture 4"/>
          <p:cNvPicPr>
            <a:picLocks noChangeAspect="1" noChangeArrowheads="1"/>
          </p:cNvPicPr>
          <p:nvPr/>
        </p:nvPicPr>
        <p:blipFill>
          <a:blip r:embed="rId2" cstate="print"/>
          <a:srcRect/>
          <a:stretch>
            <a:fillRect/>
          </a:stretch>
        </p:blipFill>
        <p:spPr bwMode="auto">
          <a:xfrm>
            <a:off x="479425" y="2119313"/>
            <a:ext cx="8180388" cy="661987"/>
          </a:xfrm>
          <a:prstGeom prst="rect">
            <a:avLst/>
          </a:prstGeom>
          <a:noFill/>
          <a:ln w="12700">
            <a:noFill/>
            <a:miter lim="800000"/>
            <a:headEnd/>
            <a:tailEnd/>
          </a:ln>
        </p:spPr>
      </p:pic>
      <p:sp>
        <p:nvSpPr>
          <p:cNvPr id="6" name="Text Box 8"/>
          <p:cNvSpPr txBox="1">
            <a:spLocks/>
          </p:cNvSpPr>
          <p:nvPr/>
        </p:nvSpPr>
        <p:spPr bwMode="auto">
          <a:xfrm>
            <a:off x="374650" y="3200400"/>
            <a:ext cx="4349750" cy="2862322"/>
          </a:xfrm>
          <a:prstGeom prst="rect">
            <a:avLst/>
          </a:prstGeom>
          <a:noFill/>
          <a:ln w="25400">
            <a:noFill/>
            <a:miter lim="800000"/>
            <a:headEnd/>
            <a:tailEnd/>
          </a:ln>
          <a:effectLst/>
        </p:spPr>
        <p:txBody>
          <a:bodyPr>
            <a:spAutoFit/>
          </a:bodyPr>
          <a:lstStyle/>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MEDICAL CENTER</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GEORGETOWN HOSPITAL</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SOUTH AUSTIN MEDICAL CENTER</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NORTH AUSTIN MEDICAL CENTER</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ROUND ROCK MEDICAL CENTER</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HEART HOSPITAL OF AUSTIN</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REHABILITATION HOSPITAL</a:t>
            </a:r>
          </a:p>
          <a:p>
            <a:pPr algn="l" defTabSz="642938" fontAlgn="auto">
              <a:spcBef>
                <a:spcPts val="0"/>
              </a:spcBef>
              <a:spcAft>
                <a:spcPts val="0"/>
              </a:spcAft>
            </a:pPr>
            <a:endParaRPr lang="en-US" sz="1200" dirty="0" smtClean="0">
              <a:solidFill>
                <a:srgbClr val="E2A700"/>
              </a:solidFill>
              <a:latin typeface="Arial Narrow" pitchFamily="34" charset="0"/>
              <a:ea typeface="ヒラギノ角ゴ Pro W3"/>
            </a:endParaRPr>
          </a:p>
          <a:p>
            <a:pPr algn="l" defTabSz="642938" fontAlgn="auto">
              <a:spcBef>
                <a:spcPts val="0"/>
              </a:spcBef>
              <a:spcAft>
                <a:spcPts val="0"/>
              </a:spcAft>
            </a:pPr>
            <a:r>
              <a:rPr lang="en-US" sz="1200" dirty="0" smtClean="0">
                <a:solidFill>
                  <a:srgbClr val="E2A700"/>
                </a:solidFill>
                <a:latin typeface="Arial Narrow" pitchFamily="34" charset="0"/>
                <a:ea typeface="ヒラギノ角ゴ Pro W3"/>
              </a:rPr>
              <a:t>ST. DAVID’S MEDICAL GROUP</a:t>
            </a:r>
            <a:endParaRPr lang="en-US" sz="1200" dirty="0">
              <a:solidFill>
                <a:srgbClr val="E2A700"/>
              </a:solidFill>
              <a:latin typeface="Arial Narrow" pitchFamily="34" charset="0"/>
              <a:ea typeface="ヒラギノ角ゴ Pro W3"/>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solidFill>
                  <a:srgbClr val="E2A7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352800" cy="2743200"/>
          </a:xfrm>
        </p:spPr>
        <p:txBody>
          <a:bodyPr anchor="ctr"/>
          <a:lstStyle>
            <a:lvl1pPr algn="l">
              <a:defRPr sz="4000" cap="all" spc="600" baseline="0">
                <a:solidFill>
                  <a:srgbClr val="E2A700"/>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2217B35D-B3D4-4704-A21C-FF25041FAFD0}"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1"/>
          </p:nvPr>
        </p:nvSpPr>
        <p:spPr>
          <a:xfrm>
            <a:off x="3733800" y="152400"/>
            <a:ext cx="5105400" cy="2743200"/>
          </a:xfrm>
        </p:spPr>
        <p:txBody>
          <a:bodyPr anchor="ctr"/>
          <a:lstStyle>
            <a:lvl1pPr algn="l">
              <a:defRPr sz="2400"/>
            </a:lvl1pPr>
            <a:lvl2pPr algn="l">
              <a:defRPr sz="2400"/>
            </a:lvl2pPr>
            <a:lvl3pPr algn="l">
              <a:defRPr sz="2400"/>
            </a:lvl3pPr>
            <a:lvl4pPr algn="l">
              <a:defRPr sz="2400"/>
            </a:lvl4pPr>
            <a:lvl5pPr algn="l">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bwMode="auto">
          <a:xfrm rot="5400000">
            <a:off x="2209799" y="1524000"/>
            <a:ext cx="2743200" cy="0"/>
          </a:xfrm>
          <a:prstGeom prst="line">
            <a:avLst/>
          </a:prstGeom>
          <a:ln>
            <a:solidFill>
              <a:srgbClr val="FFC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a:p>
        </p:txBody>
      </p:sp>
      <p:sp>
        <p:nvSpPr>
          <p:cNvPr id="3" name="Content Placeholder 2"/>
          <p:cNvSpPr>
            <a:spLocks noGrp="1"/>
          </p:cNvSpPr>
          <p:nvPr>
            <p:ph idx="1"/>
          </p:nvPr>
        </p:nvSpPr>
        <p:spPr>
          <a:xfrm>
            <a:off x="228600" y="3276600"/>
            <a:ext cx="8686800" cy="3152775"/>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1"/>
          </p:nvPr>
        </p:nvSpPr>
        <p:spPr>
          <a:xfrm>
            <a:off x="228600" y="733425"/>
            <a:ext cx="8686800" cy="3152775"/>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a:p>
        </p:txBody>
      </p:sp>
      <p:sp>
        <p:nvSpPr>
          <p:cNvPr id="3" name="Content Placeholder 2"/>
          <p:cNvSpPr>
            <a:spLocks noGrp="1"/>
          </p:cNvSpPr>
          <p:nvPr>
            <p:ph idx="1"/>
          </p:nvPr>
        </p:nvSpPr>
        <p:spPr>
          <a:xfrm>
            <a:off x="228600" y="3276600"/>
            <a:ext cx="8686800" cy="3152775"/>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1"/>
          </p:nvPr>
        </p:nvSpPr>
        <p:spPr>
          <a:xfrm>
            <a:off x="228600" y="733425"/>
            <a:ext cx="8686800" cy="485775"/>
          </a:xfrm>
        </p:spPr>
        <p:txBody>
          <a:bodyPr/>
          <a:lstStyle>
            <a:lvl1pPr>
              <a:buNone/>
              <a:defRPr sz="2000" i="1"/>
            </a:lvl1pPr>
            <a:lvl2pPr>
              <a:defRPr sz="2000"/>
            </a:lvl2pPr>
            <a:lvl3pPr>
              <a:defRPr sz="2000"/>
            </a:lvl3pPr>
            <a:lvl4pPr>
              <a:defRPr sz="2000"/>
            </a:lvl4pPr>
            <a:lvl5pPr>
              <a:defRPr sz="2000"/>
            </a:lvl5pPr>
          </a:lstStyle>
          <a:p>
            <a:pPr lvl="0"/>
            <a:r>
              <a:rPr lang="en-US" dirty="0" smtClean="0"/>
              <a:t>Click to edit Master text styles</a:t>
            </a:r>
          </a:p>
        </p:txBody>
      </p:sp>
      <p:sp>
        <p:nvSpPr>
          <p:cNvPr id="6" name="Content Placeholder 2"/>
          <p:cNvSpPr>
            <a:spLocks noGrp="1"/>
          </p:cNvSpPr>
          <p:nvPr>
            <p:ph idx="12"/>
          </p:nvPr>
        </p:nvSpPr>
        <p:spPr>
          <a:xfrm>
            <a:off x="228600" y="1319213"/>
            <a:ext cx="8686800" cy="1857375"/>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2286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50888"/>
            <a:ext cx="4267200" cy="56784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r>
              <a:rPr lang="en-US" dirty="0" smtClean="0"/>
              <a:t>Click icon to add table</a:t>
            </a:r>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797175"/>
            <a:ext cx="7772400" cy="1470025"/>
          </a:xfrm>
        </p:spPr>
        <p:txBody>
          <a:bodyPr>
            <a:normAutofit/>
          </a:bodyPr>
          <a:lstStyle>
            <a:lvl1pPr algn="l">
              <a:defRPr sz="3600"/>
            </a:lvl1pPr>
          </a:lstStyle>
          <a:p>
            <a:r>
              <a:rPr lang="en-US" smtClean="0"/>
              <a:t>Click to edit Master title style</a:t>
            </a:r>
            <a:endParaRPr lang="en-US"/>
          </a:p>
        </p:txBody>
      </p:sp>
      <p:sp>
        <p:nvSpPr>
          <p:cNvPr id="3" name="Subtitle 2"/>
          <p:cNvSpPr>
            <a:spLocks noGrp="1"/>
          </p:cNvSpPr>
          <p:nvPr>
            <p:ph type="subTitle" idx="1"/>
          </p:nvPr>
        </p:nvSpPr>
        <p:spPr>
          <a:xfrm>
            <a:off x="990600" y="4038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StDavidsHealthcare_linearlogo_2cBlue.jpg"/>
          <p:cNvPicPr>
            <a:picLocks noChangeAspect="1"/>
          </p:cNvPicPr>
          <p:nvPr/>
        </p:nvPicPr>
        <p:blipFill>
          <a:blip r:embed="rId2" cstate="print"/>
          <a:stretch>
            <a:fillRect/>
          </a:stretch>
        </p:blipFill>
        <p:spPr>
          <a:xfrm>
            <a:off x="1066800" y="2209800"/>
            <a:ext cx="5986272" cy="463296"/>
          </a:xfrm>
          <a:prstGeom prst="rect">
            <a:avLst/>
          </a:prstGeom>
        </p:spPr>
      </p:pic>
      <p:sp>
        <p:nvSpPr>
          <p:cNvPr id="9" name="Rectangle 8"/>
          <p:cNvSpPr/>
          <p:nvPr/>
        </p:nvSpPr>
        <p:spPr>
          <a:xfrm>
            <a:off x="533400" y="685800"/>
            <a:ext cx="304800" cy="1905000"/>
          </a:xfrm>
          <a:prstGeom prst="rect">
            <a:avLst/>
          </a:prstGeom>
          <a:solidFill>
            <a:srgbClr val="0A5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3400" y="3352800"/>
            <a:ext cx="304800" cy="1905000"/>
          </a:xfrm>
          <a:prstGeom prst="rect">
            <a:avLst/>
          </a:prstGeom>
          <a:solidFill>
            <a:srgbClr val="0A5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3688080" y="-731520"/>
            <a:ext cx="304800" cy="7406640"/>
          </a:xfrm>
          <a:prstGeom prst="rect">
            <a:avLst/>
          </a:prstGeom>
          <a:solidFill>
            <a:srgbClr val="CCA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609600"/>
          </a:xfrm>
        </p:spPr>
        <p:txBody>
          <a:bodyPr anchor="t">
            <a:normAutofit/>
          </a:bodyPr>
          <a:lstStyle>
            <a:lvl1pPr algn="l">
              <a:defRPr sz="2800" b="0" cap="small" baseline="0">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914400"/>
            <a:ext cx="7772400" cy="609599"/>
          </a:xfrm>
        </p:spPr>
        <p:txBody>
          <a:bodyPr anchor="ctr" anchorCtr="0">
            <a:normAutofit/>
          </a:bodyPr>
          <a:lstStyle>
            <a:lvl1pPr marL="0" indent="0" algn="l">
              <a:buNone/>
              <a:defRPr sz="2000" spc="300">
                <a:solidFill>
                  <a:schemeClr val="tx1">
                    <a:lumMod val="85000"/>
                    <a:lumOff val="1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atin typeface="+mn-lt"/>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atin typeface="+mn-lt"/>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cap="all" baseline="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smtClean="0"/>
              <a:t>Click to edit Master title style</a:t>
            </a:r>
            <a:endParaRPr lang="en-US"/>
          </a:p>
        </p:txBody>
      </p:sp>
      <p:sp>
        <p:nvSpPr>
          <p:cNvPr id="3" name="Content Placeholder 2"/>
          <p:cNvSpPr>
            <a:spLocks noGrp="1"/>
          </p:cNvSpPr>
          <p:nvPr>
            <p:ph sz="half" idx="1"/>
          </p:nvPr>
        </p:nvSpPr>
        <p:spPr>
          <a:xfrm>
            <a:off x="685800" y="990600"/>
            <a:ext cx="4038600" cy="51355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990600"/>
            <a:ext cx="4038600" cy="51355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554162"/>
            <a:ext cx="4040188" cy="4999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74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1554162"/>
            <a:ext cx="4041775" cy="4999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
        <p:nvSpPr>
          <p:cNvPr id="10" name="Footer Placeholder 21"/>
          <p:cNvSpPr txBox="1">
            <a:spLocks/>
          </p:cNvSpPr>
          <p:nvPr/>
        </p:nvSpPr>
        <p:spPr>
          <a:xfrm>
            <a:off x="6792913" y="0"/>
            <a:ext cx="2351087" cy="365125"/>
          </a:xfrm>
          <a:prstGeom prst="rect">
            <a:avLst/>
          </a:prstGeom>
        </p:spPr>
        <p:txBody>
          <a:bodyPr vert="horz" anchor="t"/>
          <a:lstStyle>
            <a:lvl1pPr algn="r">
              <a:defRPr b="1">
                <a:solidFill>
                  <a:srgbClr val="C00000"/>
                </a:solidFill>
              </a:defRPr>
            </a:lvl1pPr>
          </a:lstStyle>
          <a:p>
            <a:pPr>
              <a:defRPr/>
            </a:pPr>
            <a:r>
              <a:rPr lang="en-US" sz="1000" dirty="0" smtClean="0">
                <a:latin typeface="Tahoma" pitchFamily="34" charset="0"/>
              </a:rPr>
              <a:t>DRAFT</a:t>
            </a:r>
            <a:endParaRPr lang="en-US" sz="1000" dirty="0">
              <a:latin typeface="Tahoma" pitchFamily="34" charset="0"/>
            </a:endParaRPr>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112713"/>
            <a:ext cx="8139113" cy="463550"/>
          </a:xfrm>
        </p:spPr>
        <p:txBody>
          <a:bodyPr/>
          <a:lstStyle>
            <a:lvl1pPr>
              <a:defRPr cap="small" baseline="0"/>
            </a:lvl1pPr>
          </a:lstStyle>
          <a:p>
            <a:r>
              <a:rPr lang="en-US" smtClean="0"/>
              <a:t>Click to edit Master title style</a:t>
            </a:r>
            <a:endParaRPr lang="en-US" dirty="0"/>
          </a:p>
        </p:txBody>
      </p:sp>
      <p:sp>
        <p:nvSpPr>
          <p:cNvPr id="3" name="Text Placeholder 2"/>
          <p:cNvSpPr>
            <a:spLocks noGrp="1"/>
          </p:cNvSpPr>
          <p:nvPr>
            <p:ph type="body" sz="half" idx="1"/>
          </p:nvPr>
        </p:nvSpPr>
        <p:spPr>
          <a:xfrm>
            <a:off x="17463" y="987425"/>
            <a:ext cx="4267200" cy="544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37063" y="987425"/>
            <a:ext cx="4267200" cy="264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37063" y="3784600"/>
            <a:ext cx="4267200" cy="264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transition>
    <p:fade/>
  </p:transition>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750888"/>
            <a:ext cx="4267200"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8600" y="3665538"/>
            <a:ext cx="4267200" cy="2763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750888"/>
            <a:ext cx="4267200" cy="5678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3505200" y="6381750"/>
            <a:ext cx="2133600" cy="476250"/>
          </a:xfrm>
        </p:spPr>
        <p:txBody>
          <a:bodyPr/>
          <a:lstStyle>
            <a:lvl1pPr>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750888"/>
            <a:ext cx="4267200" cy="5678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750888"/>
            <a:ext cx="4267200"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65538"/>
            <a:ext cx="4267200" cy="2763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3505200" y="6381750"/>
            <a:ext cx="2133600" cy="476250"/>
          </a:xfrm>
        </p:spPr>
        <p:txBody>
          <a:bodyPr/>
          <a:lstStyle>
            <a:lvl1pPr>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transition/>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179388"/>
            <a:ext cx="8686800" cy="4635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750888"/>
            <a:ext cx="4267200"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750888"/>
            <a:ext cx="4267200"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 y="3665538"/>
            <a:ext cx="4267200" cy="2763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65538"/>
            <a:ext cx="4267200" cy="2763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3505200" y="6381750"/>
            <a:ext cx="2133600" cy="476250"/>
          </a:xfrm>
        </p:spPr>
        <p:txBody>
          <a:bodyPr/>
          <a:lstStyle>
            <a:lvl1pPr>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transition/>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750888"/>
            <a:ext cx="8686800"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665538"/>
            <a:ext cx="8686800" cy="2763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3505200" y="6381750"/>
            <a:ext cx="2133600" cy="476250"/>
          </a:xfrm>
        </p:spPr>
        <p:txBody>
          <a:bodyPr/>
          <a:lstStyle>
            <a:lvl1pPr>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transition/>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79388"/>
            <a:ext cx="8686800" cy="6249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505200" y="6381750"/>
            <a:ext cx="2133600" cy="476250"/>
          </a:xfrm>
        </p:spPr>
        <p:txBody>
          <a:bodyPr/>
          <a:lstStyle>
            <a:lvl1pPr>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Ovr>
    <a:masterClrMapping/>
  </p:clrMapOvr>
  <p:transition/>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750888"/>
            <a:ext cx="8686800" cy="5678487"/>
          </a:xfrm>
        </p:spPr>
        <p:txBody>
          <a:bodyPr/>
          <a:lstStyle/>
          <a:p>
            <a:r>
              <a:rPr lang="en-US" smtClean="0"/>
              <a:t>Click icon to add table</a:t>
            </a:r>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491630" cy="2743200"/>
          </a:xfrm>
        </p:spPr>
        <p:txBody>
          <a:bodyPr anchor="ctr"/>
          <a:lstStyle>
            <a:lvl1pPr algn="l">
              <a:defRPr sz="4000" cap="all" spc="600" baseline="0">
                <a:solidFill>
                  <a:srgbClr val="E2A700"/>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2217B35D-B3D4-4704-A21C-FF25041FAFD0}" type="slidenum">
              <a:rPr lang="en-US" smtClean="0"/>
              <a:pPr/>
              <a:t>‹#›</a:t>
            </a:fld>
            <a:endParaRPr lang="en-US" dirty="0"/>
          </a:p>
        </p:txBody>
      </p:sp>
      <p:sp>
        <p:nvSpPr>
          <p:cNvPr id="8" name="Text Placeholder 7"/>
          <p:cNvSpPr>
            <a:spLocks noGrp="1"/>
          </p:cNvSpPr>
          <p:nvPr>
            <p:ph type="body" sz="quarter" idx="11"/>
          </p:nvPr>
        </p:nvSpPr>
        <p:spPr>
          <a:xfrm>
            <a:off x="3820438" y="152400"/>
            <a:ext cx="5018762" cy="2743200"/>
          </a:xfrm>
        </p:spPr>
        <p:txBody>
          <a:bodyPr anchor="ctr"/>
          <a:lstStyle>
            <a:lvl1pPr algn="l">
              <a:defRPr sz="2400"/>
            </a:lvl1pPr>
            <a:lvl2pPr algn="l">
              <a:defRPr sz="2400"/>
            </a:lvl2pPr>
            <a:lvl3pPr algn="l">
              <a:defRPr sz="2400"/>
            </a:lvl3pPr>
            <a:lvl4pPr algn="l">
              <a:defRPr sz="2400"/>
            </a:lvl4pPr>
            <a:lvl5pPr algn="l">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8686800" cy="463550"/>
          </a:xfrm>
        </p:spPr>
        <p:txBody>
          <a:bodyPr/>
          <a:lstStyle>
            <a:lvl1pPr>
              <a:defRPr sz="2400"/>
            </a:lvl1pPr>
          </a:lstStyle>
          <a:p>
            <a:r>
              <a:rPr lang="en-US" smtClean="0"/>
              <a:t>Click to edit Master title style</a:t>
            </a:r>
            <a:endParaRPr lang="en-US" dirty="0"/>
          </a:p>
        </p:txBody>
      </p:sp>
      <p:sp>
        <p:nvSpPr>
          <p:cNvPr id="3" name="Table Placeholder 2"/>
          <p:cNvSpPr>
            <a:spLocks noGrp="1"/>
          </p:cNvSpPr>
          <p:nvPr>
            <p:ph type="tbl" idx="1"/>
          </p:nvPr>
        </p:nvSpPr>
        <p:spPr>
          <a:xfrm>
            <a:off x="228600" y="750888"/>
            <a:ext cx="8686800" cy="5678487"/>
          </a:xfrm>
        </p:spPr>
        <p:txBody>
          <a:bodyPr/>
          <a:lstStyle/>
          <a:p>
            <a:r>
              <a:rPr lang="en-US" dirty="0" smtClean="0"/>
              <a:t>Click icon to add table</a:t>
            </a:r>
            <a:endParaRPr lang="en-US" dirty="0"/>
          </a:p>
        </p:txBody>
      </p:sp>
      <p:sp>
        <p:nvSpPr>
          <p:cNvPr id="4" name="Slide Number Placeholder 3"/>
          <p:cNvSpPr>
            <a:spLocks noGrp="1"/>
          </p:cNvSpPr>
          <p:nvPr>
            <p:ph type="sldNum" sz="quarter" idx="10"/>
          </p:nvPr>
        </p:nvSpPr>
        <p:spPr>
          <a:xfrm>
            <a:off x="3505200" y="6381750"/>
            <a:ext cx="2133600" cy="476250"/>
          </a:xfrm>
        </p:spPr>
        <p:txBody>
          <a:bodyPr/>
          <a:lstStyle>
            <a:lvl1pPr>
              <a:defRPr/>
            </a:lvl1pPr>
          </a:lstStyle>
          <a:p>
            <a:fld id="{387E8994-9A79-456B-9F9D-0D8C5AC11F20}" type="slidenum">
              <a:rPr lang="en-US" smtClean="0">
                <a:solidFill>
                  <a:prstClr val="white"/>
                </a:solidFill>
              </a:rPr>
              <a:pPr/>
              <a:t>‹#›</a:t>
            </a:fld>
            <a:endParaRPr lang="en-US" dirty="0">
              <a:solidFill>
                <a:prstClr val="white"/>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2.jpeg"/><Relationship Id="rId5" Type="http://schemas.openxmlformats.org/officeDocument/2006/relationships/slideLayout" Target="../slideLayouts/slideLayout62.xml"/><Relationship Id="rId10" Type="http://schemas.openxmlformats.org/officeDocument/2006/relationships/theme" Target="../theme/theme8.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9.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lgn="l" defTabSz="642938" rtl="0" fontAlgn="base">
              <a:spcBef>
                <a:spcPct val="0"/>
              </a:spcBef>
              <a:spcAft>
                <a:spcPct val="0"/>
              </a:spcAft>
            </a:pPr>
            <a:r>
              <a:rPr lang="en-US" smtClean="0">
                <a:sym typeface="Gill Sans" charset="0"/>
              </a:rPr>
              <a:t>Click to edit Master title style</a:t>
            </a:r>
            <a:endParaRPr lang="en-US" dirty="0" smtClean="0">
              <a:sym typeface="Gill Sans" charset="0"/>
            </a:endParaRP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endParaRPr lang="en-US" dirty="0" smtClean="0">
              <a:sym typeface="Gill Sans" charset="0"/>
            </a:endParaRP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117" r:id="rId3"/>
    <p:sldLayoutId id="2147484062" r:id="rId4"/>
    <p:sldLayoutId id="2147484063" r:id="rId5"/>
    <p:sldLayoutId id="2147484064" r:id="rId6"/>
    <p:sldLayoutId id="2147484065" r:id="rId7"/>
    <p:sldLayoutId id="2147484066" r:id="rId8"/>
    <p:sldLayoutId id="2147484067" r:id="rId9"/>
    <p:sldLayoutId id="2147484121" r:id="rId10"/>
  </p:sldLayoutIdLst>
  <p:transition/>
  <p:hf sldNum="0" hdr="0" ftr="0" dt="0"/>
  <p:txStyles>
    <p:titleStyle>
      <a:lvl1pPr algn="l" defTabSz="642938" rtl="0" eaLnBrk="1" fontAlgn="base" hangingPunct="1">
        <a:spcBef>
          <a:spcPct val="0"/>
        </a:spcBef>
        <a:spcAft>
          <a:spcPct val="0"/>
        </a:spcAft>
        <a:defRPr lang="en-US" sz="2400" b="1" cap="all" baseline="0" dirty="0" smtClean="0">
          <a:solidFill>
            <a:srgbClr val="E2A700"/>
          </a:solidFill>
          <a:latin typeface="Calibri" pitchFamily="34" charset="0"/>
          <a:ea typeface="+mj-ea"/>
          <a:cs typeface="+mj-cs"/>
          <a:sym typeface="Gill Sans" charset="0"/>
        </a:defRPr>
      </a:lvl1pPr>
      <a:lvl2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eaLnBrk="1" fontAlgn="base" hangingPunct="1">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eaLnBrk="1" fontAlgn="base" hangingPunct="1">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eaLnBrk="1" fontAlgn="base" hangingPunct="1">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eaLnBrk="1" fontAlgn="base" hangingPunct="1">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eaLnBrk="1" fontAlgn="base" hangingPunct="1">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874713" y="2679700"/>
            <a:ext cx="7358062" cy="2678113"/>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lvl="0"/>
            <a:r>
              <a:rPr lang="en-US" smtClean="0">
                <a:sym typeface="Gill Sans" pitchFamily="34" charset="0"/>
              </a:rPr>
              <a:t>Click to edit Master title style</a:t>
            </a:r>
          </a:p>
        </p:txBody>
      </p:sp>
      <p:sp>
        <p:nvSpPr>
          <p:cNvPr id="385027" name="Rectangle 3"/>
          <p:cNvSpPr>
            <a:spLocks noGrp="1" noChangeArrowheads="1"/>
          </p:cNvSpPr>
          <p:nvPr>
            <p:ph type="dt" sz="half" idx="2"/>
          </p:nvPr>
        </p:nvSpPr>
        <p:spPr bwMode="auto">
          <a:xfrm>
            <a:off x="3509963" y="6054725"/>
            <a:ext cx="2133600" cy="476250"/>
          </a:xfrm>
          <a:prstGeom prst="rect">
            <a:avLst/>
          </a:prstGeom>
          <a:noFill/>
          <a:ln w="9525">
            <a:noFill/>
            <a:miter lim="800000"/>
            <a:headEnd/>
            <a:tailEnd/>
          </a:ln>
          <a:effectLst/>
        </p:spPr>
        <p:txBody>
          <a:bodyPr vert="horz" wrap="square" lIns="64291" tIns="32146" rIns="64291" bIns="32146" numCol="1" anchor="t" anchorCtr="0" compatLnSpc="1">
            <a:prstTxWarp prst="textNoShape">
              <a:avLst/>
            </a:prstTxWarp>
          </a:bodyPr>
          <a:lstStyle>
            <a:lvl1pPr>
              <a:defRPr sz="2200">
                <a:solidFill>
                  <a:schemeClr val="tx1"/>
                </a:solidFill>
                <a:latin typeface="Gill Sans" charset="0"/>
                <a:sym typeface="Gill Sans" charset="0"/>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4029"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118" r:id="rId12"/>
    <p:sldLayoutId id="2147484119" r:id="rId13"/>
  </p:sldLayoutIdLst>
  <p:transition/>
  <p:hf sldNum="0" hdr="0" ftr="0" dt="0"/>
  <p:txStyles>
    <p:titleStyle>
      <a:lvl1pPr algn="ctr" defTabSz="642938" rtl="0" eaLnBrk="0" fontAlgn="base" hangingPunct="0">
        <a:spcBef>
          <a:spcPct val="0"/>
        </a:spcBef>
        <a:spcAft>
          <a:spcPct val="0"/>
        </a:spcAft>
        <a:defRPr sz="2800">
          <a:solidFill>
            <a:schemeClr val="tx1"/>
          </a:solidFill>
          <a:latin typeface="+mj-lt"/>
          <a:ea typeface="+mj-ea"/>
          <a:cs typeface="+mj-cs"/>
          <a:sym typeface="Gill Sans" pitchFamily="34" charset="0"/>
        </a:defRPr>
      </a:lvl1pPr>
      <a:lvl2pPr algn="ctr" defTabSz="642938" rtl="0" eaLnBrk="0" fontAlgn="base" hangingPunct="0">
        <a:spcBef>
          <a:spcPct val="0"/>
        </a:spcBef>
        <a:spcAft>
          <a:spcPct val="0"/>
        </a:spcAft>
        <a:defRPr sz="2800">
          <a:solidFill>
            <a:schemeClr val="tx1"/>
          </a:solidFill>
          <a:latin typeface="Gill Sans" charset="0"/>
          <a:ea typeface="ヒラギノ角ゴ Pro W3" charset="-128"/>
          <a:sym typeface="Gill Sans" pitchFamily="34" charset="0"/>
        </a:defRPr>
      </a:lvl2pPr>
      <a:lvl3pPr algn="ctr" defTabSz="642938" rtl="0" eaLnBrk="0" fontAlgn="base" hangingPunct="0">
        <a:spcBef>
          <a:spcPct val="0"/>
        </a:spcBef>
        <a:spcAft>
          <a:spcPct val="0"/>
        </a:spcAft>
        <a:defRPr sz="2800">
          <a:solidFill>
            <a:schemeClr val="tx1"/>
          </a:solidFill>
          <a:latin typeface="Gill Sans" charset="0"/>
          <a:ea typeface="ヒラギノ角ゴ Pro W3" charset="-128"/>
          <a:sym typeface="Gill Sans" pitchFamily="34" charset="0"/>
        </a:defRPr>
      </a:lvl3pPr>
      <a:lvl4pPr algn="ctr" defTabSz="642938" rtl="0" eaLnBrk="0" fontAlgn="base" hangingPunct="0">
        <a:spcBef>
          <a:spcPct val="0"/>
        </a:spcBef>
        <a:spcAft>
          <a:spcPct val="0"/>
        </a:spcAft>
        <a:defRPr sz="2800">
          <a:solidFill>
            <a:schemeClr val="tx1"/>
          </a:solidFill>
          <a:latin typeface="Gill Sans" charset="0"/>
          <a:ea typeface="ヒラギノ角ゴ Pro W3" charset="-128"/>
          <a:sym typeface="Gill Sans" pitchFamily="34" charset="0"/>
        </a:defRPr>
      </a:lvl4pPr>
      <a:lvl5pPr algn="ctr" defTabSz="642938" rtl="0" eaLnBrk="0" fontAlgn="base" hangingPunct="0">
        <a:spcBef>
          <a:spcPct val="0"/>
        </a:spcBef>
        <a:spcAft>
          <a:spcPct val="0"/>
        </a:spcAft>
        <a:defRPr sz="2800">
          <a:solidFill>
            <a:schemeClr val="tx1"/>
          </a:solidFill>
          <a:latin typeface="Gill Sans" charset="0"/>
          <a:ea typeface="ヒラギノ角ゴ Pro W3" charset="-128"/>
          <a:sym typeface="Gill Sans" pitchFamily="34" charset="0"/>
        </a:defRPr>
      </a:lvl5pPr>
      <a:lvl6pPr marL="457200" algn="ctr" defTabSz="642938" rtl="0" fontAlgn="base">
        <a:spcBef>
          <a:spcPct val="0"/>
        </a:spcBef>
        <a:spcAft>
          <a:spcPct val="0"/>
        </a:spcAft>
        <a:defRPr sz="2800">
          <a:solidFill>
            <a:schemeClr val="tx1"/>
          </a:solidFill>
          <a:latin typeface="Gill Sans" charset="0"/>
          <a:ea typeface="ヒラギノ角ゴ Pro W3" charset="-128"/>
          <a:sym typeface="Gill Sans" charset="0"/>
        </a:defRPr>
      </a:lvl6pPr>
      <a:lvl7pPr marL="914400" algn="ctr" defTabSz="642938" rtl="0" fontAlgn="base">
        <a:spcBef>
          <a:spcPct val="0"/>
        </a:spcBef>
        <a:spcAft>
          <a:spcPct val="0"/>
        </a:spcAft>
        <a:defRPr sz="2800">
          <a:solidFill>
            <a:schemeClr val="tx1"/>
          </a:solidFill>
          <a:latin typeface="Gill Sans" charset="0"/>
          <a:ea typeface="ヒラギノ角ゴ Pro W3" charset="-128"/>
          <a:sym typeface="Gill Sans" charset="0"/>
        </a:defRPr>
      </a:lvl7pPr>
      <a:lvl8pPr marL="1371600" algn="ctr" defTabSz="642938" rtl="0" fontAlgn="base">
        <a:spcBef>
          <a:spcPct val="0"/>
        </a:spcBef>
        <a:spcAft>
          <a:spcPct val="0"/>
        </a:spcAft>
        <a:defRPr sz="2800">
          <a:solidFill>
            <a:schemeClr val="tx1"/>
          </a:solidFill>
          <a:latin typeface="Gill Sans" charset="0"/>
          <a:ea typeface="ヒラギノ角ゴ Pro W3" charset="-128"/>
          <a:sym typeface="Gill Sans" charset="0"/>
        </a:defRPr>
      </a:lvl8pPr>
      <a:lvl9pPr marL="1828800" algn="ctr" defTabSz="642938" rtl="0" fontAlgn="base">
        <a:spcBef>
          <a:spcPct val="0"/>
        </a:spcBef>
        <a:spcAft>
          <a:spcPct val="0"/>
        </a:spcAft>
        <a:defRPr sz="2800">
          <a:solidFill>
            <a:schemeClr val="tx1"/>
          </a:solidFill>
          <a:latin typeface="Gill Sans" charset="0"/>
          <a:ea typeface="ヒラギノ角ゴ Pro W3" charset="-128"/>
          <a:sym typeface="Gill Sans" charset="0"/>
        </a:defRPr>
      </a:lvl9pPr>
    </p:titleStyle>
    <p:bodyStyle>
      <a:lvl1pPr marL="342900" indent="-342900" algn="ctr" defTabSz="642938" rtl="0" eaLnBrk="0" fontAlgn="base" hangingPunct="0">
        <a:spcBef>
          <a:spcPct val="0"/>
        </a:spcBef>
        <a:spcAft>
          <a:spcPct val="0"/>
        </a:spcAft>
        <a:defRPr sz="2500">
          <a:solidFill>
            <a:schemeClr val="tx1"/>
          </a:solidFill>
          <a:latin typeface="+mn-lt"/>
          <a:ea typeface="+mn-ea"/>
          <a:cs typeface="+mn-cs"/>
          <a:sym typeface="Gill Sans" pitchFamily="34" charset="0"/>
        </a:defRPr>
      </a:lvl1pPr>
      <a:lvl2pPr marL="742950" indent="-285750" algn="ctr" defTabSz="642938" rtl="0" eaLnBrk="0" fontAlgn="base" hangingPunct="0">
        <a:spcBef>
          <a:spcPct val="0"/>
        </a:spcBef>
        <a:spcAft>
          <a:spcPct val="0"/>
        </a:spcAft>
        <a:defRPr sz="2500">
          <a:solidFill>
            <a:schemeClr val="tx1"/>
          </a:solidFill>
          <a:latin typeface="+mn-lt"/>
          <a:ea typeface="+mn-ea"/>
          <a:sym typeface="Gill Sans" pitchFamily="34" charset="0"/>
        </a:defRPr>
      </a:lvl2pPr>
      <a:lvl3pPr marL="1143000" indent="-228600" algn="ctr" defTabSz="642938" rtl="0" eaLnBrk="0" fontAlgn="base" hangingPunct="0">
        <a:spcBef>
          <a:spcPct val="0"/>
        </a:spcBef>
        <a:spcAft>
          <a:spcPct val="0"/>
        </a:spcAft>
        <a:defRPr sz="2500">
          <a:solidFill>
            <a:schemeClr val="tx1"/>
          </a:solidFill>
          <a:latin typeface="+mn-lt"/>
          <a:ea typeface="+mn-ea"/>
          <a:sym typeface="Gill Sans" pitchFamily="34" charset="0"/>
        </a:defRPr>
      </a:lvl3pPr>
      <a:lvl4pPr marL="1600200" indent="-228600" algn="ctr" defTabSz="642938" rtl="0" eaLnBrk="0" fontAlgn="base" hangingPunct="0">
        <a:spcBef>
          <a:spcPct val="0"/>
        </a:spcBef>
        <a:spcAft>
          <a:spcPct val="0"/>
        </a:spcAft>
        <a:defRPr sz="2500">
          <a:solidFill>
            <a:schemeClr val="tx1"/>
          </a:solidFill>
          <a:latin typeface="+mn-lt"/>
          <a:ea typeface="+mn-ea"/>
          <a:sym typeface="Gill Sans" pitchFamily="34" charset="0"/>
        </a:defRPr>
      </a:lvl4pPr>
      <a:lvl5pPr marL="2057400" indent="-228600" algn="ctr" defTabSz="642938" rtl="0" eaLnBrk="0" fontAlgn="base" hangingPunct="0">
        <a:spcBef>
          <a:spcPct val="0"/>
        </a:spcBef>
        <a:spcAft>
          <a:spcPct val="0"/>
        </a:spcAft>
        <a:defRPr sz="2500">
          <a:solidFill>
            <a:schemeClr val="tx1"/>
          </a:solidFill>
          <a:latin typeface="+mn-lt"/>
          <a:ea typeface="+mn-ea"/>
          <a:sym typeface="Gill Sans" pitchFamily="34" charset="0"/>
        </a:defRPr>
      </a:lvl5pPr>
      <a:lvl6pPr marL="457200" algn="ctr" defTabSz="642938" rtl="0" fontAlgn="base">
        <a:spcBef>
          <a:spcPct val="0"/>
        </a:spcBef>
        <a:spcAft>
          <a:spcPct val="0"/>
        </a:spcAft>
        <a:defRPr sz="2500">
          <a:solidFill>
            <a:schemeClr val="tx1"/>
          </a:solidFill>
          <a:latin typeface="+mn-lt"/>
          <a:ea typeface="+mn-ea"/>
          <a:sym typeface="Gill Sans" charset="0"/>
        </a:defRPr>
      </a:lvl6pPr>
      <a:lvl7pPr marL="914400" algn="ctr" defTabSz="642938" rtl="0" fontAlgn="base">
        <a:spcBef>
          <a:spcPct val="0"/>
        </a:spcBef>
        <a:spcAft>
          <a:spcPct val="0"/>
        </a:spcAft>
        <a:defRPr sz="2500">
          <a:solidFill>
            <a:schemeClr val="tx1"/>
          </a:solidFill>
          <a:latin typeface="+mn-lt"/>
          <a:ea typeface="+mn-ea"/>
          <a:sym typeface="Gill Sans" charset="0"/>
        </a:defRPr>
      </a:lvl7pPr>
      <a:lvl8pPr marL="1371600" algn="ctr" defTabSz="642938" rtl="0" fontAlgn="base">
        <a:spcBef>
          <a:spcPct val="0"/>
        </a:spcBef>
        <a:spcAft>
          <a:spcPct val="0"/>
        </a:spcAft>
        <a:defRPr sz="2500">
          <a:solidFill>
            <a:schemeClr val="tx1"/>
          </a:solidFill>
          <a:latin typeface="+mn-lt"/>
          <a:ea typeface="+mn-ea"/>
          <a:sym typeface="Gill Sans" charset="0"/>
        </a:defRPr>
      </a:lvl8pPr>
      <a:lvl9pPr marL="1828800" algn="ctr" defTabSz="642938" rtl="0" fontAlgn="base">
        <a:spcBef>
          <a:spcPct val="0"/>
        </a:spcBef>
        <a:spcAft>
          <a:spcPct val="0"/>
        </a:spcAft>
        <a:defRPr sz="25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dirty="0" smtClean="0">
                <a:sym typeface="Gill Sans" charset="0"/>
              </a:rPr>
              <a:t>Click to edit Master text styles</a:t>
            </a:r>
          </a:p>
          <a:p>
            <a:pPr lvl="1"/>
            <a:r>
              <a:rPr lang="en-US" dirty="0" smtClean="0">
                <a:sym typeface="Gill Sans" charset="0"/>
              </a:rPr>
              <a:t>Second level</a:t>
            </a:r>
          </a:p>
          <a:p>
            <a:pPr lvl="2"/>
            <a:r>
              <a:rPr lang="en-US" dirty="0" smtClean="0">
                <a:sym typeface="Gill Sans" charset="0"/>
              </a:rPr>
              <a:t>Third level</a:t>
            </a:r>
          </a:p>
          <a:p>
            <a:pPr lvl="3"/>
            <a:r>
              <a:rPr lang="en-US" dirty="0" smtClean="0">
                <a:sym typeface="Gill Sans" charset="0"/>
              </a:rPr>
              <a:t>Fourth level</a:t>
            </a:r>
          </a:p>
          <a:p>
            <a:pPr lvl="4"/>
            <a:r>
              <a:rPr lang="en-US" dirty="0" smtClean="0">
                <a:sym typeface="Gill Sans" charset="0"/>
              </a:rPr>
              <a:t>Fifth level</a:t>
            </a: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fld id="{C67A560D-46EE-4E5B-AED7-84A3C961707C}" type="slidenum">
              <a:rPr lang="en-US" smtClean="0">
                <a:solidFill>
                  <a:prstClr val="white"/>
                </a:solidFill>
                <a:latin typeface="Gill Sans" charset="0"/>
                <a:sym typeface="Gill Sans" charset="0"/>
              </a:rPr>
              <a:pPr/>
              <a:t>‹#›</a:t>
            </a:fld>
            <a:endParaRPr lang="en-US" dirty="0">
              <a:solidFill>
                <a:prstClr val="white"/>
              </a:solidFill>
              <a:latin typeface="Gill Sans" charset="0"/>
              <a:sym typeface="Gill Sans" charset="0"/>
            </a:endParaRPr>
          </a:p>
        </p:txBody>
      </p:sp>
    </p:spTree>
  </p:cSld>
  <p:clrMap bg1="dk2" tx1="lt1" bg2="dk1"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Lst>
  <p:transition/>
  <p:hf sldNum="0" hdr="0" ftr="0" dt="0"/>
  <p:txStyles>
    <p:titleStyle>
      <a:lvl1pPr algn="l" defTabSz="642938" rtl="0" fontAlgn="base">
        <a:spcBef>
          <a:spcPct val="0"/>
        </a:spcBef>
        <a:spcAft>
          <a:spcPct val="0"/>
        </a:spcAft>
        <a:defRPr sz="2400" b="1" cap="all" baseline="0">
          <a:solidFill>
            <a:srgbClr val="E2A700"/>
          </a:solidFill>
          <a:latin typeface="Calibri" pitchFamily="34" charset="0"/>
          <a:ea typeface="+mj-ea"/>
          <a:cs typeface="+mj-cs"/>
          <a:sym typeface="Gill Sans" charset="0"/>
        </a:defRPr>
      </a:lvl1pPr>
      <a:lvl2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fontAlgn="base">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fontAlgn="base">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dirty="0" smtClean="0">
                <a:sym typeface="Gill Sans" charset="0"/>
              </a:rPr>
              <a:t>Click to edit Master text styles</a:t>
            </a:r>
          </a:p>
          <a:p>
            <a:pPr lvl="1"/>
            <a:r>
              <a:rPr lang="en-US" dirty="0" smtClean="0">
                <a:sym typeface="Gill Sans" charset="0"/>
              </a:rPr>
              <a:t>Second level</a:t>
            </a:r>
          </a:p>
          <a:p>
            <a:pPr lvl="2"/>
            <a:r>
              <a:rPr lang="en-US" dirty="0" smtClean="0">
                <a:sym typeface="Gill Sans" charset="0"/>
              </a:rPr>
              <a:t>Third level</a:t>
            </a:r>
          </a:p>
          <a:p>
            <a:pPr lvl="3"/>
            <a:r>
              <a:rPr lang="en-US" dirty="0" smtClean="0">
                <a:sym typeface="Gill Sans" charset="0"/>
              </a:rPr>
              <a:t>Fourth level</a:t>
            </a:r>
          </a:p>
          <a:p>
            <a:pPr lvl="4"/>
            <a:r>
              <a:rPr lang="en-US" dirty="0" smtClean="0">
                <a:sym typeface="Gill Sans" charset="0"/>
              </a:rPr>
              <a:t>Fifth level</a:t>
            </a: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fld id="{C67A560D-46EE-4E5B-AED7-84A3C961707C}" type="slidenum">
              <a:rPr lang="en-US" smtClean="0">
                <a:solidFill>
                  <a:prstClr val="white"/>
                </a:solidFill>
                <a:latin typeface="Gill Sans" charset="0"/>
                <a:sym typeface="Gill Sans" charset="0"/>
              </a:rPr>
              <a:pPr/>
              <a:t>‹#›</a:t>
            </a:fld>
            <a:endParaRPr lang="en-US" dirty="0">
              <a:solidFill>
                <a:prstClr val="white"/>
              </a:solidFill>
              <a:latin typeface="Gill Sans" charset="0"/>
              <a:sym typeface="Gill Sans" charset="0"/>
            </a:endParaRPr>
          </a:p>
        </p:txBody>
      </p:sp>
    </p:spTree>
  </p:cSld>
  <p:clrMap bg1="dk2" tx1="lt1" bg2="dk1"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Lst>
  <p:transition/>
  <p:hf sldNum="0" hdr="0" ftr="0" dt="0"/>
  <p:txStyles>
    <p:titleStyle>
      <a:lvl1pPr algn="l" defTabSz="642938" rtl="0" fontAlgn="base">
        <a:spcBef>
          <a:spcPct val="0"/>
        </a:spcBef>
        <a:spcAft>
          <a:spcPct val="0"/>
        </a:spcAft>
        <a:defRPr sz="2400" b="1" cap="all" baseline="0">
          <a:solidFill>
            <a:srgbClr val="E2A700"/>
          </a:solidFill>
          <a:latin typeface="Calibri" pitchFamily="34" charset="0"/>
          <a:ea typeface="+mj-ea"/>
          <a:cs typeface="+mj-cs"/>
          <a:sym typeface="Gill Sans" charset="0"/>
        </a:defRPr>
      </a:lvl1pPr>
      <a:lvl2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fontAlgn="base">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fontAlgn="base">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dirty="0" smtClean="0">
                <a:sym typeface="Gill Sans" charset="0"/>
              </a:rPr>
              <a:t>Click to edit Master text styles</a:t>
            </a:r>
          </a:p>
          <a:p>
            <a:pPr lvl="1"/>
            <a:r>
              <a:rPr lang="en-US" dirty="0" smtClean="0">
                <a:sym typeface="Gill Sans" charset="0"/>
              </a:rPr>
              <a:t>Second level</a:t>
            </a:r>
          </a:p>
          <a:p>
            <a:pPr lvl="2"/>
            <a:r>
              <a:rPr lang="en-US" dirty="0" smtClean="0">
                <a:sym typeface="Gill Sans" charset="0"/>
              </a:rPr>
              <a:t>Third level</a:t>
            </a:r>
          </a:p>
          <a:p>
            <a:pPr lvl="3"/>
            <a:r>
              <a:rPr lang="en-US" dirty="0" smtClean="0">
                <a:sym typeface="Gill Sans" charset="0"/>
              </a:rPr>
              <a:t>Fourth level</a:t>
            </a:r>
          </a:p>
          <a:p>
            <a:pPr lvl="4"/>
            <a:r>
              <a:rPr lang="en-US" dirty="0" smtClean="0">
                <a:sym typeface="Gill Sans" charset="0"/>
              </a:rPr>
              <a:t>Fifth level</a:t>
            </a: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fld id="{C67A560D-46EE-4E5B-AED7-84A3C961707C}" type="slidenum">
              <a:rPr lang="en-US" smtClean="0">
                <a:solidFill>
                  <a:prstClr val="white"/>
                </a:solidFill>
                <a:latin typeface="Gill Sans" charset="0"/>
                <a:sym typeface="Gill Sans" charset="0"/>
              </a:rPr>
              <a:pPr/>
              <a:t>‹#›</a:t>
            </a:fld>
            <a:endParaRPr lang="en-US" dirty="0">
              <a:solidFill>
                <a:prstClr val="white"/>
              </a:solidFill>
              <a:latin typeface="Gill Sans" charset="0"/>
              <a:sym typeface="Gill Sans" charset="0"/>
            </a:endParaRPr>
          </a:p>
        </p:txBody>
      </p:sp>
    </p:spTree>
  </p:cSld>
  <p:clrMap bg1="dk2" tx1="lt1" bg2="dk1"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Lst>
  <p:transition/>
  <p:hf sldNum="0" hdr="0" ftr="0" dt="0"/>
  <p:txStyles>
    <p:titleStyle>
      <a:lvl1pPr algn="l" defTabSz="642938" rtl="0" fontAlgn="base">
        <a:spcBef>
          <a:spcPct val="0"/>
        </a:spcBef>
        <a:spcAft>
          <a:spcPct val="0"/>
        </a:spcAft>
        <a:defRPr sz="2400" b="1" cap="all" baseline="0">
          <a:solidFill>
            <a:srgbClr val="E2A700"/>
          </a:solidFill>
          <a:latin typeface="Calibri" pitchFamily="34" charset="0"/>
          <a:ea typeface="+mj-ea"/>
          <a:cs typeface="+mj-cs"/>
          <a:sym typeface="Gill Sans" charset="0"/>
        </a:defRPr>
      </a:lvl1pPr>
      <a:lvl2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fontAlgn="base">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fontAlgn="base">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dirty="0" smtClean="0">
                <a:sym typeface="Gill Sans" charset="0"/>
              </a:rPr>
              <a:t>Click to edit Master text styles</a:t>
            </a:r>
          </a:p>
          <a:p>
            <a:pPr lvl="1"/>
            <a:r>
              <a:rPr lang="en-US" dirty="0" smtClean="0">
                <a:sym typeface="Gill Sans" charset="0"/>
              </a:rPr>
              <a:t>Second level</a:t>
            </a:r>
          </a:p>
          <a:p>
            <a:pPr lvl="2"/>
            <a:r>
              <a:rPr lang="en-US" dirty="0" smtClean="0">
                <a:sym typeface="Gill Sans" charset="0"/>
              </a:rPr>
              <a:t>Third level</a:t>
            </a:r>
          </a:p>
          <a:p>
            <a:pPr lvl="3"/>
            <a:r>
              <a:rPr lang="en-US" dirty="0" smtClean="0">
                <a:sym typeface="Gill Sans" charset="0"/>
              </a:rPr>
              <a:t>Fourth level</a:t>
            </a:r>
          </a:p>
          <a:p>
            <a:pPr lvl="4"/>
            <a:r>
              <a:rPr lang="en-US" dirty="0" smtClean="0">
                <a:sym typeface="Gill Sans" charset="0"/>
              </a:rPr>
              <a:t>Fifth level</a:t>
            </a: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fld id="{C67A560D-46EE-4E5B-AED7-84A3C961707C}" type="slidenum">
              <a:rPr lang="en-US" smtClean="0">
                <a:solidFill>
                  <a:prstClr val="white"/>
                </a:solidFill>
                <a:latin typeface="Gill Sans" charset="0"/>
                <a:sym typeface="Gill Sans" charset="0"/>
              </a:rPr>
              <a:pPr/>
              <a:t>‹#›</a:t>
            </a:fld>
            <a:endParaRPr lang="en-US" dirty="0">
              <a:solidFill>
                <a:prstClr val="white"/>
              </a:solidFill>
              <a:latin typeface="Gill Sans" charset="0"/>
              <a:sym typeface="Gill Sans" charset="0"/>
            </a:endParaRPr>
          </a:p>
        </p:txBody>
      </p:sp>
    </p:spTree>
  </p:cSld>
  <p:clrMap bg1="dk2" tx1="lt1" bg2="dk1"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Lst>
  <p:transition/>
  <p:hf sldNum="0" hdr="0" ftr="0" dt="0"/>
  <p:txStyles>
    <p:titleStyle>
      <a:lvl1pPr algn="l" defTabSz="642938" rtl="0" fontAlgn="base">
        <a:spcBef>
          <a:spcPct val="0"/>
        </a:spcBef>
        <a:spcAft>
          <a:spcPct val="0"/>
        </a:spcAft>
        <a:defRPr sz="2400" b="1" cap="all" baseline="0">
          <a:solidFill>
            <a:srgbClr val="E2A700"/>
          </a:solidFill>
          <a:latin typeface="Calibri" pitchFamily="34" charset="0"/>
          <a:ea typeface="+mj-ea"/>
          <a:cs typeface="+mj-cs"/>
          <a:sym typeface="Gill Sans" charset="0"/>
        </a:defRPr>
      </a:lvl1pPr>
      <a:lvl2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fontAlgn="base">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fontAlgn="base">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r>
              <a:rPr lang="en-US" dirty="0" smtClean="0">
                <a:sym typeface="Gill Sans" charset="0"/>
              </a:rPr>
              <a:t>Click to edit Master title style</a:t>
            </a: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dirty="0" smtClean="0">
                <a:sym typeface="Gill Sans" charset="0"/>
              </a:rPr>
              <a:t>Click to edit Master text styles</a:t>
            </a:r>
          </a:p>
          <a:p>
            <a:pPr lvl="1"/>
            <a:r>
              <a:rPr lang="en-US" dirty="0" smtClean="0">
                <a:sym typeface="Gill Sans" charset="0"/>
              </a:rPr>
              <a:t>Second level</a:t>
            </a:r>
          </a:p>
          <a:p>
            <a:pPr lvl="2"/>
            <a:r>
              <a:rPr lang="en-US" dirty="0" smtClean="0">
                <a:sym typeface="Gill Sans" charset="0"/>
              </a:rPr>
              <a:t>Third level</a:t>
            </a:r>
          </a:p>
          <a:p>
            <a:pPr lvl="3"/>
            <a:r>
              <a:rPr lang="en-US" dirty="0" smtClean="0">
                <a:sym typeface="Gill Sans" charset="0"/>
              </a:rPr>
              <a:t>Fourth level</a:t>
            </a:r>
          </a:p>
          <a:p>
            <a:pPr lvl="4"/>
            <a:r>
              <a:rPr lang="en-US" dirty="0" smtClean="0">
                <a:sym typeface="Gill Sans" charset="0"/>
              </a:rPr>
              <a:t>Fifth level</a:t>
            </a: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fld id="{C67A560D-46EE-4E5B-AED7-84A3C961707C}" type="slidenum">
              <a:rPr lang="en-US" smtClean="0">
                <a:solidFill>
                  <a:prstClr val="white"/>
                </a:solidFill>
                <a:latin typeface="Gill Sans" charset="0"/>
                <a:sym typeface="Gill Sans" charset="0"/>
              </a:rPr>
              <a:pPr/>
              <a:t>‹#›</a:t>
            </a:fld>
            <a:endParaRPr lang="en-US" dirty="0">
              <a:solidFill>
                <a:prstClr val="white"/>
              </a:solidFill>
              <a:latin typeface="Gill Sans" charset="0"/>
              <a:sym typeface="Gill Sans" charset="0"/>
            </a:endParaRPr>
          </a:p>
        </p:txBody>
      </p:sp>
    </p:spTree>
  </p:cSld>
  <p:clrMap bg1="dk2" tx1="lt1" bg2="dk1"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Lst>
  <p:transition/>
  <p:hf sldNum="0" hdr="0" ftr="0" dt="0"/>
  <p:txStyles>
    <p:titleStyle>
      <a:lvl1pPr algn="l" defTabSz="642938" rtl="0" fontAlgn="base">
        <a:spcBef>
          <a:spcPct val="0"/>
        </a:spcBef>
        <a:spcAft>
          <a:spcPct val="0"/>
        </a:spcAft>
        <a:defRPr sz="2400" b="1" cap="all" baseline="0">
          <a:solidFill>
            <a:srgbClr val="E2A700"/>
          </a:solidFill>
          <a:latin typeface="Calibri" pitchFamily="34" charset="0"/>
          <a:ea typeface="+mj-ea"/>
          <a:cs typeface="+mj-cs"/>
          <a:sym typeface="Gill Sans" charset="0"/>
        </a:defRPr>
      </a:lvl1pPr>
      <a:lvl2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fontAlgn="base">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fontAlgn="base">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fontAlgn="base">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fontAlgn="base">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fontAlgn="base">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179388"/>
            <a:ext cx="8686800" cy="463550"/>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lvl="0" algn="l" defTabSz="642938" rtl="0" fontAlgn="base">
              <a:spcBef>
                <a:spcPct val="0"/>
              </a:spcBef>
              <a:spcAft>
                <a:spcPct val="0"/>
              </a:spcAft>
            </a:pPr>
            <a:r>
              <a:rPr lang="en-US" smtClean="0">
                <a:sym typeface="Gill Sans" charset="0"/>
              </a:rPr>
              <a:t>Click to edit Master title style</a:t>
            </a:r>
            <a:endParaRPr lang="en-US" dirty="0" smtClean="0">
              <a:sym typeface="Gill Sans" charset="0"/>
            </a:endParaRPr>
          </a:p>
        </p:txBody>
      </p:sp>
      <p:sp>
        <p:nvSpPr>
          <p:cNvPr id="7171" name="Rectangle 3"/>
          <p:cNvSpPr>
            <a:spLocks noGrp="1" noChangeArrowheads="1"/>
          </p:cNvSpPr>
          <p:nvPr>
            <p:ph type="body" idx="1"/>
          </p:nvPr>
        </p:nvSpPr>
        <p:spPr bwMode="auto">
          <a:xfrm>
            <a:off x="228600" y="750888"/>
            <a:ext cx="8686800" cy="5678487"/>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endParaRPr lang="en-US" dirty="0" smtClean="0">
              <a:sym typeface="Gill Sans" charset="0"/>
            </a:endParaRPr>
          </a:p>
        </p:txBody>
      </p:sp>
      <p:sp>
        <p:nvSpPr>
          <p:cNvPr id="7172" name="Rectangle 4"/>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64291" tIns="32146" rIns="64291" bIns="32146" numCol="1" anchor="b" anchorCtr="0" compatLnSpc="1">
            <a:prstTxWarp prst="textNoShape">
              <a:avLst/>
            </a:prstTxWarp>
          </a:bodyPr>
          <a:lstStyle>
            <a:lvl1pPr algn="r" defTabSz="642938">
              <a:defRPr sz="1000" b="0">
                <a:solidFill>
                  <a:schemeClr val="tx1"/>
                </a:solidFill>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Tree>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Lst>
  <p:transition/>
  <p:hf sldNum="0" hdr="0" ftr="0" dt="0"/>
  <p:txStyles>
    <p:titleStyle>
      <a:lvl1pPr algn="l" defTabSz="642938" rtl="0" eaLnBrk="1" fontAlgn="base" hangingPunct="1">
        <a:spcBef>
          <a:spcPct val="0"/>
        </a:spcBef>
        <a:spcAft>
          <a:spcPct val="0"/>
        </a:spcAft>
        <a:defRPr lang="en-US" sz="2400" b="1" cap="all" baseline="0" dirty="0" smtClean="0">
          <a:solidFill>
            <a:srgbClr val="E2A700"/>
          </a:solidFill>
          <a:latin typeface="Calibri" pitchFamily="34" charset="0"/>
          <a:ea typeface="+mj-ea"/>
          <a:cs typeface="+mj-cs"/>
          <a:sym typeface="Gill Sans" charset="0"/>
        </a:defRPr>
      </a:lvl1pPr>
      <a:lvl2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2pPr>
      <a:lvl3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3pPr>
      <a:lvl4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4pPr>
      <a:lvl5pPr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5pPr>
      <a:lvl6pPr marL="4572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6pPr>
      <a:lvl7pPr marL="9144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7pPr>
      <a:lvl8pPr marL="13716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8pPr>
      <a:lvl9pPr marL="1828800" algn="l" defTabSz="642938" rtl="0" eaLnBrk="1" fontAlgn="base" hangingPunct="1">
        <a:spcBef>
          <a:spcPct val="0"/>
        </a:spcBef>
        <a:spcAft>
          <a:spcPct val="0"/>
        </a:spcAft>
        <a:defRPr sz="2000" b="1">
          <a:solidFill>
            <a:srgbClr val="FFCC33"/>
          </a:solidFill>
          <a:latin typeface="Gill Sans" charset="0"/>
          <a:ea typeface="ヒラギノ角ゴ Pro W3" charset="-128"/>
          <a:sym typeface="Gill Sans" charset="0"/>
        </a:defRPr>
      </a:lvl9pPr>
    </p:titleStyle>
    <p:bodyStyle>
      <a:lvl1pPr marL="176213" indent="-176213" algn="l" defTabSz="642938" rtl="0" eaLnBrk="1" fontAlgn="base" hangingPunct="1">
        <a:spcBef>
          <a:spcPct val="50000"/>
        </a:spcBef>
        <a:spcAft>
          <a:spcPct val="0"/>
        </a:spcAft>
        <a:buFont typeface="Wingdings" pitchFamily="2" charset="2"/>
        <a:buChar char="§"/>
        <a:defRPr sz="2000">
          <a:solidFill>
            <a:schemeClr val="tx1"/>
          </a:solidFill>
          <a:latin typeface="Calibri" pitchFamily="34" charset="0"/>
          <a:ea typeface="+mn-ea"/>
          <a:cs typeface="+mn-cs"/>
          <a:sym typeface="Gill Sans" charset="0"/>
        </a:defRPr>
      </a:lvl1pPr>
      <a:lvl2pPr marL="514350" indent="-176213" algn="l" defTabSz="642938" rtl="0" eaLnBrk="1" fontAlgn="base" hangingPunct="1">
        <a:spcBef>
          <a:spcPct val="50000"/>
        </a:spcBef>
        <a:spcAft>
          <a:spcPct val="0"/>
        </a:spcAft>
        <a:buFont typeface="Gill Sans" charset="0"/>
        <a:buChar char="–"/>
        <a:defRPr sz="2000">
          <a:solidFill>
            <a:schemeClr val="tx1"/>
          </a:solidFill>
          <a:latin typeface="Calibri" pitchFamily="34" charset="0"/>
          <a:ea typeface="+mn-ea"/>
          <a:sym typeface="Gill Sans" charset="0"/>
        </a:defRPr>
      </a:lvl2pPr>
      <a:lvl3pPr marL="858838" indent="-176213" algn="l" defTabSz="642938" rtl="0" eaLnBrk="1" fontAlgn="base" hangingPunct="1">
        <a:spcBef>
          <a:spcPct val="50000"/>
        </a:spcBef>
        <a:spcAft>
          <a:spcPct val="0"/>
        </a:spcAft>
        <a:buFont typeface="Gill Sans" charset="0"/>
        <a:buChar char="•"/>
        <a:defRPr sz="2000">
          <a:solidFill>
            <a:schemeClr val="tx1"/>
          </a:solidFill>
          <a:latin typeface="Calibri" pitchFamily="34" charset="0"/>
          <a:ea typeface="+mn-ea"/>
          <a:sym typeface="Gill Sans" charset="0"/>
        </a:defRPr>
      </a:lvl3pPr>
      <a:lvl4pPr marL="1311275" indent="-220663" algn="l" defTabSz="642938" rtl="0" eaLnBrk="1" fontAlgn="base" hangingPunct="1">
        <a:spcBef>
          <a:spcPct val="50000"/>
        </a:spcBef>
        <a:spcAft>
          <a:spcPct val="0"/>
        </a:spcAft>
        <a:buFont typeface="Wingdings" pitchFamily="2" charset="2"/>
        <a:buChar char="Ø"/>
        <a:defRPr sz="2000">
          <a:solidFill>
            <a:schemeClr val="tx1"/>
          </a:solidFill>
          <a:latin typeface="Calibri" pitchFamily="34" charset="0"/>
          <a:ea typeface="+mn-ea"/>
          <a:sym typeface="Gill Sans" charset="0"/>
        </a:defRPr>
      </a:lvl4pPr>
      <a:lvl5pPr marL="1652588" indent="-165100" algn="l" defTabSz="642938" rtl="0" eaLnBrk="1" fontAlgn="base" hangingPunct="1">
        <a:spcBef>
          <a:spcPct val="50000"/>
        </a:spcBef>
        <a:spcAft>
          <a:spcPct val="0"/>
        </a:spcAft>
        <a:buFont typeface="Gill Sans" charset="0"/>
        <a:buChar char="•"/>
        <a:defRPr sz="2000">
          <a:solidFill>
            <a:schemeClr val="tx1"/>
          </a:solidFill>
          <a:latin typeface="Calibri" pitchFamily="34" charset="0"/>
          <a:ea typeface="+mn-ea"/>
          <a:sym typeface="Gill Sans" charset="0"/>
        </a:defRPr>
      </a:lvl5pPr>
      <a:lvl6pPr marL="21097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6pPr>
      <a:lvl7pPr marL="25669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7pPr>
      <a:lvl8pPr marL="30241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8pPr>
      <a:lvl9pPr marL="3481388" indent="-165100" algn="l" defTabSz="642938" rtl="0" eaLnBrk="1" fontAlgn="base" hangingPunct="1">
        <a:spcBef>
          <a:spcPct val="50000"/>
        </a:spcBef>
        <a:spcAft>
          <a:spcPct val="0"/>
        </a:spcAft>
        <a:buFont typeface="Gill Sans" charset="0"/>
        <a:buChar char="•"/>
        <a:defRPr sz="16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990600"/>
            <a:ext cx="8229600" cy="5410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solidFill>
            </a:endParaRPr>
          </a:p>
        </p:txBody>
      </p:sp>
      <p:sp>
        <p:nvSpPr>
          <p:cNvPr id="6" name="Slide Number Placeholder 5"/>
          <p:cNvSpPr>
            <a:spLocks noGrp="1"/>
          </p:cNvSpPr>
          <p:nvPr>
            <p:ph type="sldNum" sz="quarter" idx="4"/>
          </p:nvPr>
        </p:nvSpPr>
        <p:spPr>
          <a:xfrm>
            <a:off x="7010400" y="65275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87E8994-9A79-456B-9F9D-0D8C5AC11F20}" type="slidenum">
              <a:rPr lang="en-US" smtClean="0">
                <a:solidFill>
                  <a:prstClr val="white"/>
                </a:solidFill>
                <a:latin typeface="Gill Sans"/>
                <a:ea typeface="ヒラギノ角ゴ Pro W3"/>
              </a:rPr>
              <a:pPr fontAlgn="auto">
                <a:spcBef>
                  <a:spcPts val="0"/>
                </a:spcBef>
                <a:spcAft>
                  <a:spcPts val="0"/>
                </a:spcAft>
              </a:pPr>
              <a:t>‹#›</a:t>
            </a:fld>
            <a:endParaRPr lang="en-US" dirty="0">
              <a:solidFill>
                <a:prstClr val="white"/>
              </a:solidFill>
              <a:latin typeface="Gill Sans"/>
              <a:ea typeface="ヒラギノ角ゴ Pro W3"/>
            </a:endParaRPr>
          </a:p>
        </p:txBody>
      </p:sp>
      <p:sp>
        <p:nvSpPr>
          <p:cNvPr id="7" name="Rectangle 6"/>
          <p:cNvSpPr/>
          <p:nvPr/>
        </p:nvSpPr>
        <p:spPr>
          <a:xfrm>
            <a:off x="352812" y="51149"/>
            <a:ext cx="180588" cy="60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52812" y="913184"/>
            <a:ext cx="180588" cy="60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4383205" y="-3649474"/>
            <a:ext cx="194710" cy="8869680"/>
          </a:xfrm>
          <a:prstGeom prst="rect">
            <a:avLst/>
          </a:prstGeom>
          <a:solidFill>
            <a:srgbClr val="B8A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 id="2147484150" r:id="rId18"/>
    <p:sldLayoutId id="2147484151" r:id="rId19"/>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225425" indent="-225425"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576263" indent="-2381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914400" indent="-2254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314450" indent="-225425" algn="l" defTabSz="914400" rtl="0" eaLnBrk="1" latinLnBrk="0" hangingPunct="1">
        <a:spcBef>
          <a:spcPct val="20000"/>
        </a:spcBef>
        <a:buFont typeface="Wingdings" pitchFamily="2" charset="2"/>
        <a:buChar char="v"/>
        <a:tabLst>
          <a:tab pos="1314450" algn="l"/>
        </a:tabLst>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8.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68.xml"/><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8600" y="3754652"/>
            <a:ext cx="8686800" cy="1470025"/>
          </a:xfrm>
        </p:spPr>
        <p:txBody>
          <a:bodyPr lIns="92075" tIns="46038" rIns="92075" bIns="46038">
            <a:normAutofit/>
          </a:bodyPr>
          <a:lstStyle/>
          <a:p>
            <a:pPr algn="ctr" eaLnBrk="1" hangingPunct="1">
              <a:spcBef>
                <a:spcPts val="10000"/>
              </a:spcBef>
              <a:spcAft>
                <a:spcPts val="2400"/>
              </a:spcAft>
            </a:pPr>
            <a:r>
              <a:rPr lang="en-US" i="1" dirty="0" smtClean="0"/>
              <a:t>Pursuit of a Vision</a:t>
            </a:r>
            <a:r>
              <a:rPr lang="en-US" i="1" dirty="0" smtClean="0"/>
              <a:t/>
            </a:r>
            <a:br>
              <a:rPr lang="en-US" i="1" dirty="0" smtClean="0"/>
            </a:br>
            <a:endParaRPr lang="en-US"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Effect>
                      <a14:saturation sat="300000"/>
                    </a14:imgEffect>
                  </a14:imgLayer>
                </a14:imgProps>
              </a:ext>
            </a:extLst>
          </a:blip>
          <a:srcRect/>
          <a:stretch>
            <a:fillRect/>
          </a:stretch>
        </p:blipFill>
        <p:spPr bwMode="auto">
          <a:xfrm>
            <a:off x="43501" y="966095"/>
            <a:ext cx="9070848" cy="5772720"/>
          </a:xfrm>
          <a:prstGeom prst="rect">
            <a:avLst/>
          </a:prstGeom>
          <a:solidFill>
            <a:schemeClr val="accent1">
              <a:alpha val="37000"/>
            </a:schemeClr>
          </a:solidFill>
          <a:ln>
            <a:noFill/>
          </a:ln>
          <a:effectLst>
            <a:softEdge rad="31750"/>
          </a:effectLst>
        </p:spPr>
      </p:pic>
      <p:sp>
        <p:nvSpPr>
          <p:cNvPr id="22" name="TextBox 21"/>
          <p:cNvSpPr txBox="1"/>
          <p:nvPr/>
        </p:nvSpPr>
        <p:spPr>
          <a:xfrm>
            <a:off x="5029200" y="2190581"/>
            <a:ext cx="18288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Round Rock</a:t>
            </a:r>
          </a:p>
        </p:txBody>
      </p:sp>
      <p:sp>
        <p:nvSpPr>
          <p:cNvPr id="63" name="5-Point Star 62"/>
          <p:cNvSpPr/>
          <p:nvPr/>
        </p:nvSpPr>
        <p:spPr>
          <a:xfrm>
            <a:off x="4838700" y="3520668"/>
            <a:ext cx="381000" cy="381000"/>
          </a:xfrm>
          <a:prstGeom prst="star5">
            <a:avLst/>
          </a:prstGeom>
          <a:solidFill>
            <a:schemeClr val="accent3">
              <a:lumMod val="75000"/>
            </a:schemeClr>
          </a:solidFill>
          <a:ln>
            <a:noFill/>
          </a:ln>
          <a:effectLst>
            <a:glow rad="101600">
              <a:schemeClr val="bg2">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21" name="TextBox 20"/>
          <p:cNvSpPr txBox="1"/>
          <p:nvPr/>
        </p:nvSpPr>
        <p:spPr>
          <a:xfrm>
            <a:off x="4343400" y="3788893"/>
            <a:ext cx="1143000" cy="338554"/>
          </a:xfrm>
          <a:prstGeom prst="rect">
            <a:avLst/>
          </a:prstGeom>
          <a:noFill/>
        </p:spPr>
        <p:txBody>
          <a:bodyPr wrap="square" rtlCol="0">
            <a:spAutoFit/>
          </a:bodyPr>
          <a:lstStyle/>
          <a:p>
            <a:pPr algn="l"/>
            <a:r>
              <a:rPr lang="en-US" sz="1600" b="1" dirty="0" smtClean="0">
                <a:solidFill>
                  <a:schemeClr val="tx1">
                    <a:lumMod val="50000"/>
                  </a:schemeClr>
                </a:solidFill>
                <a:latin typeface="Calibri" pitchFamily="34" charset="0"/>
              </a:rPr>
              <a:t>Austin</a:t>
            </a:r>
          </a:p>
        </p:txBody>
      </p:sp>
      <p:sp>
        <p:nvSpPr>
          <p:cNvPr id="6" name="5-Point Star 5"/>
          <p:cNvSpPr/>
          <p:nvPr/>
        </p:nvSpPr>
        <p:spPr>
          <a:xfrm>
            <a:off x="5181600" y="1580981"/>
            <a:ext cx="381000" cy="381000"/>
          </a:xfrm>
          <a:prstGeom prst="star5">
            <a:avLst/>
          </a:prstGeom>
          <a:solidFill>
            <a:schemeClr val="accent3">
              <a:lumMod val="75000"/>
            </a:schemeClr>
          </a:solidFill>
          <a:ln>
            <a:noFill/>
          </a:ln>
          <a:effectLst>
            <a:glow rad="101600">
              <a:schemeClr val="bg2">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7" name="5-Point Star 6"/>
          <p:cNvSpPr/>
          <p:nvPr/>
        </p:nvSpPr>
        <p:spPr>
          <a:xfrm>
            <a:off x="4968240" y="2441593"/>
            <a:ext cx="381000" cy="381000"/>
          </a:xfrm>
          <a:prstGeom prst="star5">
            <a:avLst/>
          </a:prstGeom>
          <a:solidFill>
            <a:schemeClr val="accent3">
              <a:lumMod val="75000"/>
            </a:schemeClr>
          </a:solidFill>
          <a:ln>
            <a:noFill/>
          </a:ln>
          <a:effectLst>
            <a:glow rad="101600">
              <a:schemeClr val="bg2">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8" name="5-Point Star 7"/>
          <p:cNvSpPr/>
          <p:nvPr/>
        </p:nvSpPr>
        <p:spPr>
          <a:xfrm>
            <a:off x="4779981" y="2952581"/>
            <a:ext cx="381000" cy="381000"/>
          </a:xfrm>
          <a:prstGeom prst="star5">
            <a:avLst/>
          </a:prstGeom>
          <a:solidFill>
            <a:schemeClr val="accent3">
              <a:lumMod val="75000"/>
            </a:schemeClr>
          </a:solidFill>
          <a:ln>
            <a:noFill/>
          </a:ln>
          <a:effectLst>
            <a:glow rad="101600">
              <a:schemeClr val="bg2">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10" name="5-Point Star 9"/>
          <p:cNvSpPr/>
          <p:nvPr/>
        </p:nvSpPr>
        <p:spPr>
          <a:xfrm>
            <a:off x="4459941" y="4032828"/>
            <a:ext cx="381000" cy="381000"/>
          </a:xfrm>
          <a:prstGeom prst="star5">
            <a:avLst/>
          </a:prstGeom>
          <a:solidFill>
            <a:schemeClr val="accent3">
              <a:lumMod val="75000"/>
            </a:schemeClr>
          </a:solidFill>
          <a:ln>
            <a:noFill/>
          </a:ln>
          <a:effectLst>
            <a:glow rad="101600">
              <a:schemeClr val="bg2">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17" name="Diamond 16"/>
          <p:cNvSpPr/>
          <p:nvPr/>
        </p:nvSpPr>
        <p:spPr>
          <a:xfrm>
            <a:off x="4221480" y="5467181"/>
            <a:ext cx="228600" cy="228600"/>
          </a:xfrm>
          <a:prstGeom prst="diamond">
            <a:avLst/>
          </a:prstGeom>
          <a:solidFill>
            <a:schemeClr val="accent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18" name="Diamond 17"/>
          <p:cNvSpPr/>
          <p:nvPr/>
        </p:nvSpPr>
        <p:spPr>
          <a:xfrm>
            <a:off x="5329845" y="2413883"/>
            <a:ext cx="228600" cy="228600"/>
          </a:xfrm>
          <a:prstGeom prst="diamond">
            <a:avLst/>
          </a:prstGeom>
          <a:solidFill>
            <a:schemeClr val="accent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19" name="Diamond 18"/>
          <p:cNvSpPr/>
          <p:nvPr/>
        </p:nvSpPr>
        <p:spPr>
          <a:xfrm>
            <a:off x="5306290" y="2814036"/>
            <a:ext cx="228600" cy="228600"/>
          </a:xfrm>
          <a:prstGeom prst="diamond">
            <a:avLst/>
          </a:prstGeom>
          <a:solidFill>
            <a:schemeClr val="accent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23" name="TextBox 22"/>
          <p:cNvSpPr txBox="1"/>
          <p:nvPr/>
        </p:nvSpPr>
        <p:spPr>
          <a:xfrm>
            <a:off x="5493325" y="2770070"/>
            <a:ext cx="21336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Pflugerville</a:t>
            </a:r>
          </a:p>
        </p:txBody>
      </p:sp>
      <p:sp>
        <p:nvSpPr>
          <p:cNvPr id="24" name="TextBox 23"/>
          <p:cNvSpPr txBox="1"/>
          <p:nvPr/>
        </p:nvSpPr>
        <p:spPr>
          <a:xfrm>
            <a:off x="5493325" y="1367447"/>
            <a:ext cx="21336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Georgetown</a:t>
            </a:r>
          </a:p>
        </p:txBody>
      </p:sp>
      <p:sp>
        <p:nvSpPr>
          <p:cNvPr id="26" name="TextBox 25"/>
          <p:cNvSpPr txBox="1"/>
          <p:nvPr/>
        </p:nvSpPr>
        <p:spPr>
          <a:xfrm>
            <a:off x="4578925" y="5575568"/>
            <a:ext cx="21336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Kyle</a:t>
            </a:r>
          </a:p>
        </p:txBody>
      </p:sp>
      <p:sp>
        <p:nvSpPr>
          <p:cNvPr id="27" name="Diamond 26"/>
          <p:cNvSpPr/>
          <p:nvPr/>
        </p:nvSpPr>
        <p:spPr>
          <a:xfrm>
            <a:off x="4343400" y="4377668"/>
            <a:ext cx="228600" cy="228600"/>
          </a:xfrm>
          <a:prstGeom prst="diamond">
            <a:avLst/>
          </a:prstGeom>
          <a:solidFill>
            <a:schemeClr val="accent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28" name="TextBox 27"/>
          <p:cNvSpPr txBox="1"/>
          <p:nvPr/>
        </p:nvSpPr>
        <p:spPr>
          <a:xfrm>
            <a:off x="3803075" y="4407358"/>
            <a:ext cx="21336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Circle C</a:t>
            </a:r>
          </a:p>
        </p:txBody>
      </p:sp>
      <p:sp>
        <p:nvSpPr>
          <p:cNvPr id="29" name="Isosceles Triangle 28"/>
          <p:cNvSpPr/>
          <p:nvPr/>
        </p:nvSpPr>
        <p:spPr>
          <a:xfrm>
            <a:off x="4591722" y="4288322"/>
            <a:ext cx="228600" cy="22860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25" name="Isosceles Triangle 24"/>
          <p:cNvSpPr/>
          <p:nvPr/>
        </p:nvSpPr>
        <p:spPr>
          <a:xfrm>
            <a:off x="4922184" y="3695531"/>
            <a:ext cx="228600" cy="22860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0" name="Isosceles Triangle 29"/>
          <p:cNvSpPr/>
          <p:nvPr/>
        </p:nvSpPr>
        <p:spPr>
          <a:xfrm>
            <a:off x="5172635" y="2607439"/>
            <a:ext cx="228600" cy="22860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1" name="Isosceles Triangle 30"/>
          <p:cNvSpPr/>
          <p:nvPr/>
        </p:nvSpPr>
        <p:spPr>
          <a:xfrm>
            <a:off x="4988859" y="3078087"/>
            <a:ext cx="228600" cy="22860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6" name="Oval 35"/>
          <p:cNvSpPr/>
          <p:nvPr/>
        </p:nvSpPr>
        <p:spPr>
          <a:xfrm>
            <a:off x="108099" y="1391194"/>
            <a:ext cx="91440" cy="91440"/>
          </a:xfrm>
          <a:prstGeom prst="ellipse">
            <a:avLst/>
          </a:prstGeom>
          <a:solidFill>
            <a:schemeClr val="tx1"/>
          </a:solidFill>
          <a:ln>
            <a:noFill/>
          </a:ln>
          <a:effectLst>
            <a:glow rad="101600">
              <a:schemeClr val="bg1">
                <a:lumMod val="95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7" name="Oval 36"/>
          <p:cNvSpPr/>
          <p:nvPr/>
        </p:nvSpPr>
        <p:spPr>
          <a:xfrm>
            <a:off x="4556760" y="245386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8" name="Oval 37"/>
          <p:cNvSpPr/>
          <p:nvPr/>
        </p:nvSpPr>
        <p:spPr>
          <a:xfrm>
            <a:off x="4572000" y="26672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9" name="Oval 38"/>
          <p:cNvSpPr/>
          <p:nvPr/>
        </p:nvSpPr>
        <p:spPr>
          <a:xfrm>
            <a:off x="4267200" y="313966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0" name="Oval 39"/>
          <p:cNvSpPr/>
          <p:nvPr/>
        </p:nvSpPr>
        <p:spPr>
          <a:xfrm>
            <a:off x="4370294" y="367306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1" name="Oval 40"/>
          <p:cNvSpPr/>
          <p:nvPr/>
        </p:nvSpPr>
        <p:spPr>
          <a:xfrm>
            <a:off x="4168588" y="3776162"/>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2" name="Oval 41"/>
          <p:cNvSpPr/>
          <p:nvPr/>
        </p:nvSpPr>
        <p:spPr>
          <a:xfrm>
            <a:off x="4251960" y="56390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3" name="Oval 42"/>
          <p:cNvSpPr/>
          <p:nvPr/>
        </p:nvSpPr>
        <p:spPr>
          <a:xfrm>
            <a:off x="3108960" y="56390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4" name="Oval 43"/>
          <p:cNvSpPr/>
          <p:nvPr/>
        </p:nvSpPr>
        <p:spPr>
          <a:xfrm>
            <a:off x="3794760" y="649246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5" name="Oval 44"/>
          <p:cNvSpPr/>
          <p:nvPr/>
        </p:nvSpPr>
        <p:spPr>
          <a:xfrm>
            <a:off x="7071360" y="50294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7" name="Oval 46"/>
          <p:cNvSpPr/>
          <p:nvPr/>
        </p:nvSpPr>
        <p:spPr>
          <a:xfrm>
            <a:off x="8763000" y="65534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8" name="Oval 47"/>
          <p:cNvSpPr/>
          <p:nvPr/>
        </p:nvSpPr>
        <p:spPr>
          <a:xfrm>
            <a:off x="8976360" y="65534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49" name="Oval 48"/>
          <p:cNvSpPr/>
          <p:nvPr/>
        </p:nvSpPr>
        <p:spPr>
          <a:xfrm>
            <a:off x="5105400" y="275866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50" name="Oval 49"/>
          <p:cNvSpPr/>
          <p:nvPr/>
        </p:nvSpPr>
        <p:spPr>
          <a:xfrm>
            <a:off x="4800600" y="298726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53" name="Octagon 52"/>
          <p:cNvSpPr/>
          <p:nvPr/>
        </p:nvSpPr>
        <p:spPr>
          <a:xfrm>
            <a:off x="3733800" y="6294348"/>
            <a:ext cx="182880" cy="182880"/>
          </a:xfrm>
          <a:prstGeom prst="octagon">
            <a:avLst/>
          </a:prstGeom>
          <a:solidFill>
            <a:schemeClr val="accent3">
              <a:lumMod val="5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54" name="TextBox 53"/>
          <p:cNvSpPr txBox="1"/>
          <p:nvPr/>
        </p:nvSpPr>
        <p:spPr>
          <a:xfrm>
            <a:off x="3893125" y="6241456"/>
            <a:ext cx="21336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San Marcos</a:t>
            </a:r>
          </a:p>
        </p:txBody>
      </p:sp>
      <p:sp>
        <p:nvSpPr>
          <p:cNvPr id="55" name="TextBox 54"/>
          <p:cNvSpPr txBox="1"/>
          <p:nvPr/>
        </p:nvSpPr>
        <p:spPr>
          <a:xfrm>
            <a:off x="7855530" y="6032820"/>
            <a:ext cx="1454725"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La Grange</a:t>
            </a:r>
          </a:p>
        </p:txBody>
      </p:sp>
      <p:sp>
        <p:nvSpPr>
          <p:cNvPr id="56" name="Octagon 55"/>
          <p:cNvSpPr/>
          <p:nvPr/>
        </p:nvSpPr>
        <p:spPr>
          <a:xfrm>
            <a:off x="8793480" y="5823293"/>
            <a:ext cx="182880" cy="182880"/>
          </a:xfrm>
          <a:prstGeom prst="octagon">
            <a:avLst/>
          </a:prstGeom>
          <a:solidFill>
            <a:schemeClr val="accent3">
              <a:lumMod val="5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57" name="TextBox 56"/>
          <p:cNvSpPr txBox="1"/>
          <p:nvPr/>
        </p:nvSpPr>
        <p:spPr>
          <a:xfrm>
            <a:off x="0" y="4266365"/>
            <a:ext cx="2445325"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Fredericksburg</a:t>
            </a:r>
          </a:p>
        </p:txBody>
      </p:sp>
      <p:sp>
        <p:nvSpPr>
          <p:cNvPr id="58" name="Octagon 57"/>
          <p:cNvSpPr/>
          <p:nvPr/>
        </p:nvSpPr>
        <p:spPr>
          <a:xfrm>
            <a:off x="99750" y="4029128"/>
            <a:ext cx="182880" cy="182880"/>
          </a:xfrm>
          <a:prstGeom prst="octagon">
            <a:avLst/>
          </a:prstGeom>
          <a:solidFill>
            <a:schemeClr val="accent3">
              <a:lumMod val="5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59" name="Oval 58"/>
          <p:cNvSpPr/>
          <p:nvPr/>
        </p:nvSpPr>
        <p:spPr>
          <a:xfrm>
            <a:off x="125506" y="3993269"/>
            <a:ext cx="91440" cy="91440"/>
          </a:xfrm>
          <a:prstGeom prst="ellipse">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60" name="Oval 59"/>
          <p:cNvSpPr/>
          <p:nvPr/>
        </p:nvSpPr>
        <p:spPr>
          <a:xfrm>
            <a:off x="6553200" y="22100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64" name="TextBox 63"/>
          <p:cNvSpPr txBox="1"/>
          <p:nvPr/>
        </p:nvSpPr>
        <p:spPr>
          <a:xfrm>
            <a:off x="3394370" y="3825468"/>
            <a:ext cx="1021644" cy="325345"/>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Lakeway</a:t>
            </a:r>
          </a:p>
        </p:txBody>
      </p:sp>
      <p:sp>
        <p:nvSpPr>
          <p:cNvPr id="65" name="Oval 64"/>
          <p:cNvSpPr/>
          <p:nvPr/>
        </p:nvSpPr>
        <p:spPr>
          <a:xfrm>
            <a:off x="1447800" y="5674887"/>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66" name="TextBox 65"/>
          <p:cNvSpPr txBox="1"/>
          <p:nvPr/>
        </p:nvSpPr>
        <p:spPr>
          <a:xfrm>
            <a:off x="2743200" y="5309127"/>
            <a:ext cx="2133600" cy="348813"/>
          </a:xfrm>
          <a:prstGeom prst="rect">
            <a:avLst/>
          </a:prstGeom>
          <a:noFill/>
        </p:spPr>
        <p:txBody>
          <a:bodyPr wrap="square" rtlCol="0">
            <a:spAutoFit/>
          </a:bodyPr>
          <a:lstStyle/>
          <a:p>
            <a:pPr algn="l">
              <a:lnSpc>
                <a:spcPts val="2000"/>
              </a:lnSpc>
            </a:pPr>
            <a:r>
              <a:rPr lang="en-US" sz="1200" b="1" dirty="0" smtClean="0">
                <a:solidFill>
                  <a:schemeClr val="tx1">
                    <a:lumMod val="50000"/>
                  </a:schemeClr>
                </a:solidFill>
                <a:latin typeface="Calibri" pitchFamily="34" charset="0"/>
              </a:rPr>
              <a:t>Wimberley</a:t>
            </a:r>
          </a:p>
        </p:txBody>
      </p:sp>
      <p:sp>
        <p:nvSpPr>
          <p:cNvPr id="67" name="Oval 66"/>
          <p:cNvSpPr/>
          <p:nvPr/>
        </p:nvSpPr>
        <p:spPr>
          <a:xfrm>
            <a:off x="8989807" y="4370522"/>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68" name="Oval 67"/>
          <p:cNvSpPr/>
          <p:nvPr/>
        </p:nvSpPr>
        <p:spPr>
          <a:xfrm>
            <a:off x="5334000" y="60962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69" name="Oval 68"/>
          <p:cNvSpPr/>
          <p:nvPr/>
        </p:nvSpPr>
        <p:spPr>
          <a:xfrm>
            <a:off x="5334000" y="66296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70" name="Oval 69"/>
          <p:cNvSpPr/>
          <p:nvPr/>
        </p:nvSpPr>
        <p:spPr>
          <a:xfrm>
            <a:off x="8747760" y="59438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12" name="5-Point Star 11"/>
          <p:cNvSpPr/>
          <p:nvPr/>
        </p:nvSpPr>
        <p:spPr>
          <a:xfrm>
            <a:off x="4953000" y="3638381"/>
            <a:ext cx="384048" cy="384048"/>
          </a:xfrm>
          <a:prstGeom prst="star5">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2"/>
              </a:solidFill>
              <a:latin typeface="Calibri" pitchFamily="34" charset="0"/>
            </a:endParaRPr>
          </a:p>
        </p:txBody>
      </p:sp>
      <p:sp>
        <p:nvSpPr>
          <p:cNvPr id="46" name="Oval 45"/>
          <p:cNvSpPr/>
          <p:nvPr/>
        </p:nvSpPr>
        <p:spPr>
          <a:xfrm>
            <a:off x="6956612" y="3429228"/>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9" name="5-Point Star 8"/>
          <p:cNvSpPr/>
          <p:nvPr/>
        </p:nvSpPr>
        <p:spPr>
          <a:xfrm>
            <a:off x="5105400" y="3596868"/>
            <a:ext cx="381000" cy="381000"/>
          </a:xfrm>
          <a:prstGeom prst="star5">
            <a:avLst/>
          </a:prstGeom>
          <a:solidFill>
            <a:schemeClr val="accent3">
              <a:lumMod val="75000"/>
            </a:schemeClr>
          </a:solidFill>
          <a:ln>
            <a:noFill/>
          </a:ln>
          <a:effectLst>
            <a:glow rad="101600">
              <a:schemeClr val="bg2">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32" name="Isosceles Triangle 31"/>
          <p:cNvSpPr/>
          <p:nvPr/>
        </p:nvSpPr>
        <p:spPr>
          <a:xfrm>
            <a:off x="4853828" y="3320694"/>
            <a:ext cx="228600" cy="22860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72" name="TextBox 71"/>
          <p:cNvSpPr txBox="1"/>
          <p:nvPr/>
        </p:nvSpPr>
        <p:spPr>
          <a:xfrm>
            <a:off x="5442099" y="1788960"/>
            <a:ext cx="3657600" cy="255134"/>
          </a:xfrm>
          <a:prstGeom prst="rect">
            <a:avLst/>
          </a:prstGeom>
          <a:noFill/>
        </p:spPr>
        <p:txBody>
          <a:bodyPr wrap="square" rtlCol="0">
            <a:spAutoFit/>
          </a:bodyPr>
          <a:lstStyle/>
          <a:p>
            <a:pPr algn="l">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St. David’s Georgetown Hospital</a:t>
            </a:r>
          </a:p>
        </p:txBody>
      </p:sp>
      <p:sp>
        <p:nvSpPr>
          <p:cNvPr id="73" name="TextBox 72"/>
          <p:cNvSpPr txBox="1"/>
          <p:nvPr/>
        </p:nvSpPr>
        <p:spPr>
          <a:xfrm>
            <a:off x="1885750" y="2237677"/>
            <a:ext cx="3276600" cy="409023"/>
          </a:xfrm>
          <a:prstGeom prst="rect">
            <a:avLst/>
          </a:prstGeom>
          <a:noFill/>
        </p:spPr>
        <p:txBody>
          <a:bodyPr wrap="square" rtlCol="0">
            <a:spAutoFit/>
          </a:bodyPr>
          <a:lstStyle/>
          <a:p>
            <a:pPr algn="r">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St. David’s Round Rock </a:t>
            </a:r>
          </a:p>
          <a:p>
            <a:pPr algn="r">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Medical Center</a:t>
            </a:r>
          </a:p>
        </p:txBody>
      </p:sp>
      <p:sp>
        <p:nvSpPr>
          <p:cNvPr id="74" name="TextBox 73"/>
          <p:cNvSpPr txBox="1"/>
          <p:nvPr/>
        </p:nvSpPr>
        <p:spPr>
          <a:xfrm>
            <a:off x="1524000" y="2743200"/>
            <a:ext cx="3276600" cy="409023"/>
          </a:xfrm>
          <a:prstGeom prst="rect">
            <a:avLst/>
          </a:prstGeom>
          <a:noFill/>
        </p:spPr>
        <p:txBody>
          <a:bodyPr wrap="square" rtlCol="0">
            <a:spAutoFit/>
          </a:bodyPr>
          <a:lstStyle/>
          <a:p>
            <a:pPr algn="r">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St. David’s North </a:t>
            </a:r>
          </a:p>
          <a:p>
            <a:pPr algn="r">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Austin Medical Center</a:t>
            </a:r>
          </a:p>
        </p:txBody>
      </p:sp>
      <p:sp>
        <p:nvSpPr>
          <p:cNvPr id="75" name="TextBox 74"/>
          <p:cNvSpPr txBox="1"/>
          <p:nvPr/>
        </p:nvSpPr>
        <p:spPr>
          <a:xfrm>
            <a:off x="2514600" y="3436283"/>
            <a:ext cx="2438400" cy="255134"/>
          </a:xfrm>
          <a:prstGeom prst="rect">
            <a:avLst/>
          </a:prstGeom>
          <a:noFill/>
        </p:spPr>
        <p:txBody>
          <a:bodyPr wrap="square" rtlCol="0">
            <a:spAutoFit/>
          </a:bodyPr>
          <a:lstStyle/>
          <a:p>
            <a:pPr algn="r">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Heart Hospital of Austin</a:t>
            </a:r>
          </a:p>
        </p:txBody>
      </p:sp>
      <p:sp>
        <p:nvSpPr>
          <p:cNvPr id="76" name="TextBox 75"/>
          <p:cNvSpPr txBox="1"/>
          <p:nvPr/>
        </p:nvSpPr>
        <p:spPr>
          <a:xfrm>
            <a:off x="5438275" y="3701664"/>
            <a:ext cx="3276600" cy="255134"/>
          </a:xfrm>
          <a:prstGeom prst="rect">
            <a:avLst/>
          </a:prstGeom>
          <a:noFill/>
        </p:spPr>
        <p:txBody>
          <a:bodyPr wrap="square" rtlCol="0">
            <a:spAutoFit/>
          </a:bodyPr>
          <a:lstStyle/>
          <a:p>
            <a:pPr algn="l">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St. David’s Medical Center</a:t>
            </a:r>
          </a:p>
        </p:txBody>
      </p:sp>
      <p:sp>
        <p:nvSpPr>
          <p:cNvPr id="78" name="Plus 77"/>
          <p:cNvSpPr/>
          <p:nvPr/>
        </p:nvSpPr>
        <p:spPr>
          <a:xfrm>
            <a:off x="5349240" y="2621508"/>
            <a:ext cx="365760" cy="365760"/>
          </a:xfrm>
          <a:prstGeom prst="mathPlus">
            <a:avLst/>
          </a:prstGeom>
          <a:solidFill>
            <a:schemeClr val="accent6">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79" name="Plus 78"/>
          <p:cNvSpPr/>
          <p:nvPr/>
        </p:nvSpPr>
        <p:spPr>
          <a:xfrm>
            <a:off x="4038600" y="3901668"/>
            <a:ext cx="365760" cy="365760"/>
          </a:xfrm>
          <a:prstGeom prst="mathPlus">
            <a:avLst/>
          </a:prstGeom>
          <a:solidFill>
            <a:schemeClr val="accent6">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77" name="TextBox 76"/>
          <p:cNvSpPr txBox="1"/>
          <p:nvPr/>
        </p:nvSpPr>
        <p:spPr>
          <a:xfrm>
            <a:off x="4876800" y="4267200"/>
            <a:ext cx="2514600" cy="409023"/>
          </a:xfrm>
          <a:prstGeom prst="rect">
            <a:avLst/>
          </a:prstGeom>
          <a:noFill/>
        </p:spPr>
        <p:txBody>
          <a:bodyPr wrap="square" rtlCol="0">
            <a:spAutoFit/>
          </a:bodyPr>
          <a:lstStyle/>
          <a:p>
            <a:pPr algn="l">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St. David’s South Austin Medical Center</a:t>
            </a:r>
          </a:p>
        </p:txBody>
      </p:sp>
      <p:sp>
        <p:nvSpPr>
          <p:cNvPr id="84" name="Title 29"/>
          <p:cNvSpPr>
            <a:spLocks noGrp="1"/>
          </p:cNvSpPr>
          <p:nvPr>
            <p:ph type="title"/>
          </p:nvPr>
        </p:nvSpPr>
        <p:spPr/>
        <p:txBody>
          <a:bodyPr>
            <a:normAutofit/>
          </a:bodyPr>
          <a:lstStyle/>
          <a:p>
            <a:r>
              <a:rPr lang="en-US" dirty="0" smtClean="0"/>
              <a:t>Geographic footprint of St. David’s HealthCare</a:t>
            </a:r>
            <a:endParaRPr lang="en-US" dirty="0"/>
          </a:p>
        </p:txBody>
      </p:sp>
      <p:graphicFrame>
        <p:nvGraphicFramePr>
          <p:cNvPr id="85" name="Table 84"/>
          <p:cNvGraphicFramePr>
            <a:graphicFrameLocks noGrp="1"/>
          </p:cNvGraphicFramePr>
          <p:nvPr>
            <p:extLst>
              <p:ext uri="{D42A27DB-BD31-4B8C-83A1-F6EECF244321}">
                <p14:modId xmlns:p14="http://schemas.microsoft.com/office/powerpoint/2010/main" val="3588023074"/>
              </p:ext>
            </p:extLst>
          </p:nvPr>
        </p:nvGraphicFramePr>
        <p:xfrm>
          <a:off x="36576" y="879068"/>
          <a:ext cx="2743200" cy="2595880"/>
        </p:xfrm>
        <a:graphic>
          <a:graphicData uri="http://schemas.openxmlformats.org/drawingml/2006/table">
            <a:tbl>
              <a:tblPr firstRow="1" bandRow="1">
                <a:tableStyleId>{125E5076-3810-47DD-B79F-674D7AD40C01}</a:tableStyleId>
              </a:tblPr>
              <a:tblGrid>
                <a:gridCol w="351693"/>
                <a:gridCol w="2391507"/>
              </a:tblGrid>
              <a:tr h="370840">
                <a:tc>
                  <a:txBody>
                    <a:bodyPr/>
                    <a:lstStyle/>
                    <a:p>
                      <a:endParaRPr lang="en-US" sz="1400" dirty="0">
                        <a:solidFill>
                          <a:sysClr val="windowText" lastClr="000000"/>
                        </a:solidFill>
                      </a:endParaRPr>
                    </a:p>
                  </a:txBody>
                  <a:tcPr/>
                </a:tc>
                <a:tc>
                  <a:txBody>
                    <a:bodyPr/>
                    <a:lstStyle/>
                    <a:p>
                      <a:r>
                        <a:rPr lang="en-US" sz="1400" dirty="0" smtClean="0"/>
                        <a:t>6 Comprehensive Hospitals</a:t>
                      </a:r>
                      <a:endParaRPr lang="en-US" sz="1400" dirty="0">
                        <a:solidFill>
                          <a:sysClr val="windowText" lastClr="000000"/>
                        </a:solidFill>
                      </a:endParaRPr>
                    </a:p>
                  </a:txBody>
                  <a:tcPr/>
                </a:tc>
              </a:tr>
              <a:tr h="370840">
                <a:tc>
                  <a:txBody>
                    <a:bodyPr/>
                    <a:lstStyle/>
                    <a:p>
                      <a:endParaRPr lang="en-US" sz="1400" dirty="0">
                        <a:solidFill>
                          <a:sysClr val="windowText" lastClr="000000"/>
                        </a:solidFill>
                      </a:endParaRPr>
                    </a:p>
                  </a:txBody>
                  <a:tcPr/>
                </a:tc>
                <a:tc>
                  <a:txBody>
                    <a:bodyPr/>
                    <a:lstStyle/>
                    <a:p>
                      <a:r>
                        <a:rPr lang="en-US" sz="1400" dirty="0" smtClean="0"/>
                        <a:t>1 Rehabilitation Hospital</a:t>
                      </a:r>
                      <a:endParaRPr lang="en-US" sz="1400" dirty="0">
                        <a:solidFill>
                          <a:sysClr val="windowText" lastClr="000000"/>
                        </a:solidFill>
                      </a:endParaRPr>
                    </a:p>
                  </a:txBody>
                  <a:tcPr/>
                </a:tc>
              </a:tr>
              <a:tr h="370840">
                <a:tc>
                  <a:txBody>
                    <a:bodyPr/>
                    <a:lstStyle/>
                    <a:p>
                      <a:endParaRPr lang="en-US" sz="1400" dirty="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6 Surgery Centers</a:t>
                      </a:r>
                      <a:endParaRPr lang="en-US" sz="1400" dirty="0" smtClean="0">
                        <a:solidFill>
                          <a:sysClr val="windowText" lastClr="000000"/>
                        </a:solidFill>
                      </a:endParaRPr>
                    </a:p>
                  </a:txBody>
                  <a:tcPr/>
                </a:tc>
              </a:tr>
              <a:tr h="370840">
                <a:tc>
                  <a:txBody>
                    <a:bodyPr/>
                    <a:lstStyle/>
                    <a:p>
                      <a:endParaRPr lang="en-US" sz="1400" dirty="0">
                        <a:solidFill>
                          <a:sysClr val="windowText" lastClr="000000"/>
                        </a:solidFill>
                      </a:endParaRPr>
                    </a:p>
                  </a:txBody>
                  <a:tcPr/>
                </a:tc>
                <a:tc>
                  <a:txBody>
                    <a:bodyPr/>
                    <a:lstStyle/>
                    <a:p>
                      <a:r>
                        <a:rPr lang="en-US" sz="1400" dirty="0" smtClean="0"/>
                        <a:t>4 Urgent</a:t>
                      </a:r>
                      <a:r>
                        <a:rPr lang="en-US" sz="1400" baseline="0" dirty="0" smtClean="0"/>
                        <a:t> Care Centers</a:t>
                      </a:r>
                      <a:endParaRPr lang="en-US" sz="1400" dirty="0">
                        <a:solidFill>
                          <a:sysClr val="windowText" lastClr="000000"/>
                        </a:solidFill>
                      </a:endParaRPr>
                    </a:p>
                  </a:txBody>
                  <a:tcPr/>
                </a:tc>
              </a:tr>
              <a:tr h="370840">
                <a:tc>
                  <a:txBody>
                    <a:bodyPr/>
                    <a:lstStyle/>
                    <a:p>
                      <a:endParaRPr lang="en-US" sz="1400" dirty="0">
                        <a:solidFill>
                          <a:sysClr val="windowText" lastClr="000000"/>
                        </a:solidFill>
                      </a:endParaRPr>
                    </a:p>
                  </a:txBody>
                  <a:tcPr/>
                </a:tc>
                <a:tc>
                  <a:txBody>
                    <a:bodyPr/>
                    <a:lstStyle/>
                    <a:p>
                      <a:r>
                        <a:rPr lang="en-US" sz="1400" dirty="0" smtClean="0"/>
                        <a:t>76 Physician Offices</a:t>
                      </a:r>
                      <a:endParaRPr lang="en-US" sz="1400" dirty="0">
                        <a:solidFill>
                          <a:sysClr val="windowText" lastClr="000000"/>
                        </a:solidFill>
                      </a:endParaRPr>
                    </a:p>
                  </a:txBody>
                  <a:tcPr/>
                </a:tc>
              </a:tr>
              <a:tr h="370840">
                <a:tc>
                  <a:txBody>
                    <a:bodyPr/>
                    <a:lstStyle/>
                    <a:p>
                      <a:endParaRPr lang="en-US" sz="1400" dirty="0">
                        <a:solidFill>
                          <a:sysClr val="windowText" lastClr="000000"/>
                        </a:solidFill>
                      </a:endParaRPr>
                    </a:p>
                  </a:txBody>
                  <a:tcPr/>
                </a:tc>
                <a:tc>
                  <a:txBody>
                    <a:bodyPr/>
                    <a:lstStyle/>
                    <a:p>
                      <a:r>
                        <a:rPr lang="en-US" sz="1400" dirty="0" smtClean="0"/>
                        <a:t>3 Freestanding</a:t>
                      </a:r>
                      <a:r>
                        <a:rPr lang="en-US" sz="1400" baseline="0" dirty="0" smtClean="0"/>
                        <a:t> ERs</a:t>
                      </a:r>
                      <a:endParaRPr lang="en-US" sz="1400" dirty="0">
                        <a:solidFill>
                          <a:sysClr val="windowText" lastClr="000000"/>
                        </a:solidFill>
                      </a:endParaRPr>
                    </a:p>
                  </a:txBody>
                  <a:tcPr/>
                </a:tc>
              </a:tr>
              <a:tr h="370840">
                <a:tc>
                  <a:txBody>
                    <a:bodyPr/>
                    <a:lstStyle/>
                    <a:p>
                      <a:endParaRPr lang="en-US" sz="1400" dirty="0">
                        <a:solidFill>
                          <a:sysClr val="windowText" lastClr="000000"/>
                        </a:solidFill>
                      </a:endParaRPr>
                    </a:p>
                  </a:txBody>
                  <a:tcPr/>
                </a:tc>
                <a:tc>
                  <a:txBody>
                    <a:bodyPr/>
                    <a:lstStyle/>
                    <a:p>
                      <a:r>
                        <a:rPr lang="en-US" sz="1400" dirty="0" smtClean="0"/>
                        <a:t>3 Clinical Affiliate</a:t>
                      </a:r>
                      <a:r>
                        <a:rPr lang="en-US" sz="1400" baseline="0" dirty="0" smtClean="0"/>
                        <a:t> Hospitals</a:t>
                      </a:r>
                      <a:endParaRPr lang="en-US" sz="1400" dirty="0">
                        <a:solidFill>
                          <a:sysClr val="windowText" lastClr="000000"/>
                        </a:solidFill>
                      </a:endParaRPr>
                    </a:p>
                  </a:txBody>
                  <a:tcPr/>
                </a:tc>
              </a:tr>
            </a:tbl>
          </a:graphicData>
        </a:graphic>
      </p:graphicFrame>
      <p:sp>
        <p:nvSpPr>
          <p:cNvPr id="86" name="TextBox 85"/>
          <p:cNvSpPr txBox="1"/>
          <p:nvPr/>
        </p:nvSpPr>
        <p:spPr>
          <a:xfrm>
            <a:off x="5181600" y="3911927"/>
            <a:ext cx="3276600" cy="255134"/>
          </a:xfrm>
          <a:prstGeom prst="rect">
            <a:avLst/>
          </a:prstGeom>
          <a:noFill/>
        </p:spPr>
        <p:txBody>
          <a:bodyPr wrap="square" rtlCol="0">
            <a:spAutoFit/>
          </a:bodyPr>
          <a:lstStyle/>
          <a:p>
            <a:pPr algn="l">
              <a:lnSpc>
                <a:spcPts val="1200"/>
              </a:lnSpc>
            </a:pPr>
            <a:r>
              <a:rPr lang="en-US" sz="1400" b="1" cap="all" dirty="0" smtClean="0">
                <a:solidFill>
                  <a:schemeClr val="tx2">
                    <a:lumMod val="60000"/>
                    <a:lumOff val="40000"/>
                  </a:schemeClr>
                </a:solidFill>
                <a:effectLst>
                  <a:outerShdw blurRad="50800" dist="38100" dir="2700000" algn="tl" rotWithShape="0">
                    <a:prstClr val="black">
                      <a:alpha val="40000"/>
                    </a:prstClr>
                  </a:outerShdw>
                </a:effectLst>
                <a:latin typeface="Calibri" pitchFamily="34" charset="0"/>
              </a:rPr>
              <a:t>St. David’s Rehabilitation Hospital</a:t>
            </a:r>
          </a:p>
        </p:txBody>
      </p:sp>
      <p:sp>
        <p:nvSpPr>
          <p:cNvPr id="87" name="5-Point Star 86"/>
          <p:cNvSpPr>
            <a:spLocks noChangeAspect="1"/>
          </p:cNvSpPr>
          <p:nvPr/>
        </p:nvSpPr>
        <p:spPr>
          <a:xfrm>
            <a:off x="108099" y="1371600"/>
            <a:ext cx="274320" cy="274320"/>
          </a:xfrm>
          <a:prstGeom prst="star5">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bg2"/>
              </a:solidFill>
              <a:latin typeface="Calibri" pitchFamily="34" charset="0"/>
            </a:endParaRPr>
          </a:p>
        </p:txBody>
      </p:sp>
      <p:sp>
        <p:nvSpPr>
          <p:cNvPr id="88" name="5-Point Star 87"/>
          <p:cNvSpPr>
            <a:spLocks noChangeAspect="1"/>
          </p:cNvSpPr>
          <p:nvPr/>
        </p:nvSpPr>
        <p:spPr>
          <a:xfrm>
            <a:off x="108099" y="990600"/>
            <a:ext cx="274320" cy="274320"/>
          </a:xfrm>
          <a:prstGeom prst="star5">
            <a:avLst/>
          </a:prstGeom>
          <a:solidFill>
            <a:schemeClr val="accent3">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89" name="Isosceles Triangle 88"/>
          <p:cNvSpPr>
            <a:spLocks noChangeAspect="1"/>
          </p:cNvSpPr>
          <p:nvPr/>
        </p:nvSpPr>
        <p:spPr>
          <a:xfrm>
            <a:off x="150631" y="1763233"/>
            <a:ext cx="182880" cy="18288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90" name="Diamond 89"/>
          <p:cNvSpPr>
            <a:spLocks noChangeAspect="1"/>
          </p:cNvSpPr>
          <p:nvPr/>
        </p:nvSpPr>
        <p:spPr>
          <a:xfrm>
            <a:off x="153819" y="2146002"/>
            <a:ext cx="182880" cy="182880"/>
          </a:xfrm>
          <a:prstGeom prst="diamond">
            <a:avLst/>
          </a:prstGeom>
          <a:solidFill>
            <a:schemeClr val="accent4"/>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91" name="Oval 90"/>
          <p:cNvSpPr>
            <a:spLocks noChangeAspect="1"/>
          </p:cNvSpPr>
          <p:nvPr/>
        </p:nvSpPr>
        <p:spPr>
          <a:xfrm>
            <a:off x="213360" y="2557132"/>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92" name="Plus 91"/>
          <p:cNvSpPr>
            <a:spLocks noChangeAspect="1"/>
          </p:cNvSpPr>
          <p:nvPr/>
        </p:nvSpPr>
        <p:spPr>
          <a:xfrm>
            <a:off x="94278" y="2819400"/>
            <a:ext cx="274320" cy="274320"/>
          </a:xfrm>
          <a:prstGeom prst="mathPlus">
            <a:avLst/>
          </a:prstGeom>
          <a:solidFill>
            <a:schemeClr val="accent6">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93" name="Octagon 92"/>
          <p:cNvSpPr/>
          <p:nvPr/>
        </p:nvSpPr>
        <p:spPr>
          <a:xfrm>
            <a:off x="129365" y="3276600"/>
            <a:ext cx="182880" cy="182880"/>
          </a:xfrm>
          <a:prstGeom prst="octagon">
            <a:avLst/>
          </a:prstGeom>
          <a:solidFill>
            <a:schemeClr val="accent3">
              <a:lumMod val="5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80" name="Oval 79"/>
          <p:cNvSpPr/>
          <p:nvPr/>
        </p:nvSpPr>
        <p:spPr>
          <a:xfrm>
            <a:off x="5410200" y="1752600"/>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81" name="Oval 80"/>
          <p:cNvSpPr/>
          <p:nvPr/>
        </p:nvSpPr>
        <p:spPr>
          <a:xfrm>
            <a:off x="5334000" y="1889760"/>
            <a:ext cx="91440" cy="91440"/>
          </a:xfrm>
          <a:prstGeom prst="ellipse">
            <a:avLst/>
          </a:prstGeom>
          <a:solidFill>
            <a:schemeClr val="accent2">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82" name="TextBox 81"/>
          <p:cNvSpPr txBox="1"/>
          <p:nvPr/>
        </p:nvSpPr>
        <p:spPr>
          <a:xfrm>
            <a:off x="1123336" y="6182032"/>
            <a:ext cx="2667000" cy="297517"/>
          </a:xfrm>
          <a:prstGeom prst="rect">
            <a:avLst/>
          </a:prstGeom>
          <a:noFill/>
        </p:spPr>
        <p:txBody>
          <a:bodyPr wrap="square" rtlCol="0">
            <a:spAutoFit/>
          </a:bodyPr>
          <a:lstStyle/>
          <a:p>
            <a:pPr algn="r">
              <a:lnSpc>
                <a:spcPts val="1600"/>
              </a:lnSpc>
            </a:pPr>
            <a:r>
              <a:rPr lang="en-US" sz="1200" b="1" cap="all" dirty="0" smtClean="0">
                <a:solidFill>
                  <a:schemeClr val="accent6">
                    <a:lumMod val="40000"/>
                    <a:lumOff val="60000"/>
                  </a:schemeClr>
                </a:solidFill>
                <a:effectLst>
                  <a:outerShdw blurRad="50800" dist="38100" dir="2700000" algn="tl" rotWithShape="0">
                    <a:prstClr val="black">
                      <a:alpha val="40000"/>
                    </a:prstClr>
                  </a:outerShdw>
                </a:effectLst>
                <a:latin typeface="Calibri" pitchFamily="34" charset="0"/>
              </a:rPr>
              <a:t>Central Texas Medical Center</a:t>
            </a:r>
          </a:p>
        </p:txBody>
      </p:sp>
      <p:sp>
        <p:nvSpPr>
          <p:cNvPr id="83" name="TextBox 82"/>
          <p:cNvSpPr txBox="1"/>
          <p:nvPr/>
        </p:nvSpPr>
        <p:spPr>
          <a:xfrm>
            <a:off x="6248400" y="5569883"/>
            <a:ext cx="2667000" cy="297517"/>
          </a:xfrm>
          <a:prstGeom prst="rect">
            <a:avLst/>
          </a:prstGeom>
          <a:noFill/>
        </p:spPr>
        <p:txBody>
          <a:bodyPr wrap="square" rtlCol="0">
            <a:spAutoFit/>
          </a:bodyPr>
          <a:lstStyle/>
          <a:p>
            <a:pPr algn="r">
              <a:lnSpc>
                <a:spcPts val="1600"/>
              </a:lnSpc>
            </a:pPr>
            <a:r>
              <a:rPr lang="en-US" sz="1200" b="1" cap="all" dirty="0" smtClean="0">
                <a:solidFill>
                  <a:schemeClr val="accent6">
                    <a:lumMod val="40000"/>
                    <a:lumOff val="60000"/>
                  </a:schemeClr>
                </a:solidFill>
                <a:effectLst>
                  <a:outerShdw blurRad="50800" dist="38100" dir="2700000" algn="tl" rotWithShape="0">
                    <a:prstClr val="black">
                      <a:alpha val="40000"/>
                    </a:prstClr>
                  </a:outerShdw>
                </a:effectLst>
                <a:latin typeface="Calibri" pitchFamily="34" charset="0"/>
              </a:rPr>
              <a:t>St. Mark’s Medical Center</a:t>
            </a:r>
          </a:p>
        </p:txBody>
      </p:sp>
      <p:sp>
        <p:nvSpPr>
          <p:cNvPr id="94" name="TextBox 93"/>
          <p:cNvSpPr txBox="1"/>
          <p:nvPr/>
        </p:nvSpPr>
        <p:spPr>
          <a:xfrm>
            <a:off x="179440" y="3893483"/>
            <a:ext cx="3048000" cy="297517"/>
          </a:xfrm>
          <a:prstGeom prst="rect">
            <a:avLst/>
          </a:prstGeom>
          <a:noFill/>
        </p:spPr>
        <p:txBody>
          <a:bodyPr wrap="square" rtlCol="0">
            <a:spAutoFit/>
          </a:bodyPr>
          <a:lstStyle/>
          <a:p>
            <a:pPr algn="l">
              <a:lnSpc>
                <a:spcPts val="1600"/>
              </a:lnSpc>
            </a:pPr>
            <a:r>
              <a:rPr lang="en-US" sz="1200" b="1" cap="all" dirty="0" smtClean="0">
                <a:solidFill>
                  <a:schemeClr val="accent6">
                    <a:lumMod val="40000"/>
                    <a:lumOff val="60000"/>
                  </a:schemeClr>
                </a:solidFill>
                <a:effectLst>
                  <a:outerShdw blurRad="50800" dist="38100" dir="2700000" algn="tl" rotWithShape="0">
                    <a:prstClr val="black">
                      <a:alpha val="40000"/>
                    </a:prstClr>
                  </a:outerShdw>
                </a:effectLst>
                <a:latin typeface="Calibri" pitchFamily="34" charset="0"/>
              </a:rPr>
              <a:t>Hill Country Memorial Hospital</a:t>
            </a:r>
          </a:p>
        </p:txBody>
      </p:sp>
      <p:sp>
        <p:nvSpPr>
          <p:cNvPr id="96" name="Plus 95"/>
          <p:cNvSpPr/>
          <p:nvPr/>
        </p:nvSpPr>
        <p:spPr>
          <a:xfrm>
            <a:off x="6948714" y="4876800"/>
            <a:ext cx="365760" cy="365760"/>
          </a:xfrm>
          <a:prstGeom prst="mathPlus">
            <a:avLst/>
          </a:prstGeom>
          <a:solidFill>
            <a:schemeClr val="accent6">
              <a:lumMod val="75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
        <p:nvSpPr>
          <p:cNvPr id="95" name="Isosceles Triangle 94"/>
          <p:cNvSpPr/>
          <p:nvPr/>
        </p:nvSpPr>
        <p:spPr>
          <a:xfrm>
            <a:off x="4845984" y="3638381"/>
            <a:ext cx="228600" cy="228600"/>
          </a:xfrm>
          <a:prstGeom prst="triangle">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570"/>
            <a:ext cx="8229600" cy="609600"/>
          </a:xfrm>
        </p:spPr>
        <p:txBody>
          <a:bodyPr/>
          <a:lstStyle/>
          <a:p>
            <a:r>
              <a:rPr lang="en-US" dirty="0" smtClean="0"/>
              <a:t>Organizational Summary</a:t>
            </a:r>
            <a:endParaRPr lang="en-US" dirty="0"/>
          </a:p>
        </p:txBody>
      </p:sp>
      <p:sp>
        <p:nvSpPr>
          <p:cNvPr id="3" name="Content Placeholder 2"/>
          <p:cNvSpPr>
            <a:spLocks noGrp="1"/>
          </p:cNvSpPr>
          <p:nvPr>
            <p:ph idx="1"/>
          </p:nvPr>
        </p:nvSpPr>
        <p:spPr>
          <a:xfrm>
            <a:off x="426104" y="824038"/>
            <a:ext cx="4663440" cy="3170099"/>
          </a:xfrm>
          <a:ln>
            <a:solidFill>
              <a:schemeClr val="tx1"/>
            </a:solidFill>
          </a:ln>
        </p:spPr>
        <p:txBody>
          <a:bodyPr wrap="square" tIns="91440" bIns="91440">
            <a:spAutoFit/>
          </a:bodyPr>
          <a:lstStyle/>
          <a:p>
            <a:pPr>
              <a:spcBef>
                <a:spcPts val="0"/>
              </a:spcBef>
              <a:spcAft>
                <a:spcPts val="0"/>
              </a:spcAft>
            </a:pPr>
            <a:r>
              <a:rPr lang="en-US" dirty="0" smtClean="0"/>
              <a:t>7 Hospitals</a:t>
            </a:r>
          </a:p>
          <a:p>
            <a:pPr lvl="1">
              <a:spcBef>
                <a:spcPts val="0"/>
              </a:spcBef>
              <a:spcAft>
                <a:spcPts val="0"/>
              </a:spcAft>
            </a:pPr>
            <a:r>
              <a:rPr lang="en-US" dirty="0" smtClean="0"/>
              <a:t>1 Rehabilitation Hospital</a:t>
            </a:r>
          </a:p>
          <a:p>
            <a:pPr lvl="1">
              <a:spcBef>
                <a:spcPts val="0"/>
              </a:spcBef>
              <a:spcAft>
                <a:spcPts val="1200"/>
              </a:spcAft>
            </a:pPr>
            <a:r>
              <a:rPr lang="en-US" dirty="0" smtClean="0"/>
              <a:t>1 Heart Hospital</a:t>
            </a:r>
          </a:p>
          <a:p>
            <a:pPr>
              <a:spcBef>
                <a:spcPts val="0"/>
              </a:spcBef>
              <a:spcAft>
                <a:spcPts val="1200"/>
              </a:spcAft>
            </a:pPr>
            <a:r>
              <a:rPr lang="en-US" dirty="0" smtClean="0"/>
              <a:t>6 Surgery Centers</a:t>
            </a:r>
          </a:p>
          <a:p>
            <a:pPr>
              <a:spcBef>
                <a:spcPts val="0"/>
              </a:spcBef>
              <a:spcAft>
                <a:spcPts val="1200"/>
              </a:spcAft>
            </a:pPr>
            <a:r>
              <a:rPr lang="en-US" dirty="0" smtClean="0"/>
              <a:t>3 Freestanding Emergency Centers</a:t>
            </a:r>
          </a:p>
          <a:p>
            <a:pPr>
              <a:spcBef>
                <a:spcPts val="0"/>
              </a:spcBef>
              <a:spcAft>
                <a:spcPts val="1200"/>
              </a:spcAft>
            </a:pPr>
            <a:r>
              <a:rPr lang="en-US" dirty="0" smtClean="0"/>
              <a:t>4 Urgent Care Centers</a:t>
            </a:r>
          </a:p>
          <a:p>
            <a:pPr>
              <a:spcBef>
                <a:spcPts val="0"/>
              </a:spcBef>
              <a:spcAft>
                <a:spcPts val="1200"/>
              </a:spcAft>
            </a:pPr>
            <a:r>
              <a:rPr lang="en-US" dirty="0" smtClean="0"/>
              <a:t>76 Physician Offices</a:t>
            </a:r>
          </a:p>
          <a:p>
            <a:pPr>
              <a:spcBef>
                <a:spcPts val="0"/>
              </a:spcBef>
              <a:spcAft>
                <a:spcPts val="1200"/>
              </a:spcAft>
            </a:pPr>
            <a:r>
              <a:rPr lang="en-US" dirty="0" smtClean="0"/>
              <a:t>3 Clinical Affiliate Hospitals</a:t>
            </a:r>
          </a:p>
        </p:txBody>
      </p:sp>
      <p:sp>
        <p:nvSpPr>
          <p:cNvPr id="11" name="Content Placeholder 2"/>
          <p:cNvSpPr txBox="1">
            <a:spLocks/>
          </p:cNvSpPr>
          <p:nvPr/>
        </p:nvSpPr>
        <p:spPr bwMode="auto">
          <a:xfrm>
            <a:off x="5306216" y="824038"/>
            <a:ext cx="3840480" cy="2893100"/>
          </a:xfrm>
          <a:prstGeom prst="rect">
            <a:avLst/>
          </a:prstGeom>
          <a:noFill/>
          <a:ln w="12700">
            <a:solidFill>
              <a:schemeClr val="tx1"/>
            </a:solidFill>
            <a:miter lim="800000"/>
            <a:headEnd/>
            <a:tailEnd/>
          </a:ln>
          <a:effectLst/>
        </p:spPr>
        <p:txBody>
          <a:bodyPr vert="horz" wrap="square" lIns="35717" tIns="91440" rIns="35717" bIns="91440" numCol="1" anchor="t" anchorCtr="0" compatLnSpc="1">
            <a:prstTxWarp prst="textNoShape">
              <a:avLst/>
            </a:prstTxWarp>
            <a:spAutoFit/>
          </a:bodyPr>
          <a:lstStyle/>
          <a:p>
            <a:pPr marL="176213" lvl="0" indent="-176213" algn="l" defTabSz="642938">
              <a:spcBef>
                <a:spcPts val="0"/>
              </a:spcBef>
              <a:spcAft>
                <a:spcPts val="1000"/>
              </a:spcAft>
              <a:buFont typeface="Wingdings" pitchFamily="2" charset="2"/>
              <a:buChar char="§"/>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Market Share </a:t>
            </a:r>
            <a:r>
              <a:rPr lang="en-US" sz="1800" kern="0" dirty="0" smtClean="0">
                <a:solidFill>
                  <a:schemeClr val="tx1"/>
                </a:solidFill>
                <a:latin typeface="Calibri" pitchFamily="34" charset="0"/>
                <a:sym typeface="Gill Sans" charset="0"/>
              </a:rPr>
              <a:t>(Adult/Neonatal):</a:t>
            </a: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 47%</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Admits: 65,000 (4%</a:t>
            </a:r>
            <a:r>
              <a:rPr kumimoji="0" lang="en-US" sz="1800" b="0" i="0" u="none" strike="noStrike" kern="0" cap="none" spc="0" normalizeH="0" noProof="0" dirty="0" smtClean="0">
                <a:ln>
                  <a:noFill/>
                </a:ln>
                <a:solidFill>
                  <a:schemeClr val="tx1"/>
                </a:solidFill>
                <a:effectLst/>
                <a:uLnTx/>
                <a:uFillTx/>
                <a:latin typeface="Calibri" pitchFamily="34" charset="0"/>
                <a:ea typeface="+mn-ea"/>
                <a:cs typeface="+mn-cs"/>
                <a:sym typeface="Gill Sans" charset="0"/>
              </a:rPr>
              <a:t> CAGR)</a:t>
            </a:r>
            <a:endPar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endParaRP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ER Visits: 298,000 (4% CAGR)</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Births: 15,000 (4% CAGR)</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lang="en-US" sz="1800" kern="0" dirty="0" smtClean="0">
                <a:solidFill>
                  <a:schemeClr val="tx1"/>
                </a:solidFill>
                <a:latin typeface="Calibri" pitchFamily="34" charset="0"/>
                <a:ea typeface="+mn-ea"/>
                <a:sym typeface="Gill Sans" charset="0"/>
              </a:rPr>
              <a:t>NICU Admits: 1,800 (9% CAGR)</a:t>
            </a:r>
            <a:endPar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endParaRP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Surgeries: 74,000 (2% CAGR)</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lang="en-US" sz="1800" kern="0" dirty="0" smtClean="0">
                <a:solidFill>
                  <a:schemeClr val="tx1"/>
                </a:solidFill>
                <a:latin typeface="Calibri" pitchFamily="34" charset="0"/>
                <a:ea typeface="+mn-ea"/>
                <a:sym typeface="Gill Sans" charset="0"/>
              </a:rPr>
              <a:t>Open Heart Surgeries: 940 (8% CAGR)</a:t>
            </a:r>
          </a:p>
        </p:txBody>
      </p:sp>
      <p:sp>
        <p:nvSpPr>
          <p:cNvPr id="15" name="Content Placeholder 2"/>
          <p:cNvSpPr txBox="1">
            <a:spLocks/>
          </p:cNvSpPr>
          <p:nvPr/>
        </p:nvSpPr>
        <p:spPr bwMode="auto">
          <a:xfrm>
            <a:off x="429417" y="4161808"/>
            <a:ext cx="4663440" cy="1169551"/>
          </a:xfrm>
          <a:prstGeom prst="rect">
            <a:avLst/>
          </a:prstGeom>
          <a:noFill/>
          <a:ln w="12700">
            <a:solidFill>
              <a:schemeClr val="tx1"/>
            </a:solidFill>
            <a:miter lim="800000"/>
            <a:headEnd/>
            <a:tailEnd/>
          </a:ln>
          <a:effectLst/>
        </p:spPr>
        <p:txBody>
          <a:bodyPr vert="horz" wrap="square" lIns="35717" tIns="91440" rIns="35717" bIns="91440" numCol="1" anchor="t" anchorCtr="0" compatLnSpc="1">
            <a:prstTxWarp prst="textNoShape">
              <a:avLst/>
            </a:prstTxWarp>
            <a:spAutoFit/>
          </a:bodyPr>
          <a:lstStyle/>
          <a:p>
            <a:pPr marL="176213" marR="0" lvl="0" indent="-176213" algn="l" defTabSz="642938" rtl="0" eaLnBrk="1" fontAlgn="base" latinLnBrk="0" hangingPunct="1">
              <a:spcBef>
                <a:spcPts val="0"/>
              </a:spcBef>
              <a:spcAft>
                <a:spcPts val="12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1,376 Beds</a:t>
            </a:r>
          </a:p>
          <a:p>
            <a:pPr marL="176213" marR="0" lvl="0" indent="-176213" algn="l" defTabSz="642938" rtl="0" eaLnBrk="1" fontAlgn="base" latinLnBrk="0" hangingPunct="1">
              <a:spcBef>
                <a:spcPts val="0"/>
              </a:spcBef>
              <a:spcAft>
                <a:spcPts val="12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Primary Service Area Spans</a:t>
            </a:r>
            <a:r>
              <a:rPr kumimoji="0" lang="en-US" sz="1800" b="0" i="0" u="none" strike="noStrike" kern="0" cap="none" spc="0" normalizeH="0" noProof="0" dirty="0" smtClean="0">
                <a:ln>
                  <a:noFill/>
                </a:ln>
                <a:solidFill>
                  <a:schemeClr val="tx1"/>
                </a:solidFill>
                <a:effectLst/>
                <a:uLnTx/>
                <a:uFillTx/>
                <a:latin typeface="Calibri" pitchFamily="34" charset="0"/>
                <a:ea typeface="+mn-ea"/>
                <a:cs typeface="+mn-cs"/>
                <a:sym typeface="Gill Sans" charset="0"/>
              </a:rPr>
              <a:t> Five Counties and Covers 4,220 sq miles</a:t>
            </a:r>
            <a:endPar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endParaRPr>
          </a:p>
        </p:txBody>
      </p:sp>
      <p:sp>
        <p:nvSpPr>
          <p:cNvPr id="16" name="Content Placeholder 2"/>
          <p:cNvSpPr txBox="1">
            <a:spLocks/>
          </p:cNvSpPr>
          <p:nvPr/>
        </p:nvSpPr>
        <p:spPr bwMode="auto">
          <a:xfrm>
            <a:off x="412853" y="5499029"/>
            <a:ext cx="4663440" cy="1169551"/>
          </a:xfrm>
          <a:prstGeom prst="rect">
            <a:avLst/>
          </a:prstGeom>
          <a:noFill/>
          <a:ln w="12700">
            <a:solidFill>
              <a:schemeClr val="tx1"/>
            </a:solidFill>
            <a:miter lim="800000"/>
            <a:headEnd/>
            <a:tailEnd/>
          </a:ln>
          <a:effectLst/>
        </p:spPr>
        <p:txBody>
          <a:bodyPr vert="horz" wrap="square" lIns="35717" tIns="91440" rIns="35717" bIns="91440" numCol="1" anchor="t" anchorCtr="0" compatLnSpc="1">
            <a:prstTxWarp prst="textNoShape">
              <a:avLst/>
            </a:prstTxWarp>
            <a:spAutoFit/>
          </a:bodyPr>
          <a:lstStyle/>
          <a:p>
            <a:pPr marL="176213" marR="0" lvl="0" indent="-176213" algn="l" defTabSz="642938" rtl="0" eaLnBrk="1" fontAlgn="base" latinLnBrk="0" hangingPunct="1">
              <a:spcBef>
                <a:spcPts val="0"/>
              </a:spcBef>
              <a:spcAft>
                <a:spcPts val="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7,500</a:t>
            </a:r>
            <a:r>
              <a:rPr kumimoji="0" lang="en-US" sz="1800" b="0" i="0" u="none" strike="noStrike" kern="0" cap="none" spc="0" normalizeH="0" noProof="0" dirty="0" smtClean="0">
                <a:ln>
                  <a:noFill/>
                </a:ln>
                <a:solidFill>
                  <a:schemeClr val="tx1"/>
                </a:solidFill>
                <a:effectLst/>
                <a:uLnTx/>
                <a:uFillTx/>
                <a:latin typeface="Calibri" pitchFamily="34" charset="0"/>
                <a:ea typeface="+mn-ea"/>
                <a:cs typeface="+mn-cs"/>
                <a:sym typeface="Gill Sans" charset="0"/>
              </a:rPr>
              <a:t> Employees</a:t>
            </a:r>
          </a:p>
          <a:p>
            <a:pPr marL="514350" lvl="1" indent="-176213" algn="l" defTabSz="642938">
              <a:spcBef>
                <a:spcPts val="0"/>
              </a:spcBef>
              <a:spcAft>
                <a:spcPts val="1200"/>
              </a:spcAft>
              <a:buFont typeface="Gill Sans" charset="0"/>
              <a:buChar char="–"/>
            </a:pPr>
            <a:r>
              <a:rPr lang="en-US" sz="1800" dirty="0" smtClean="0">
                <a:solidFill>
                  <a:schemeClr val="tx1"/>
                </a:solidFill>
                <a:latin typeface="Calibri" pitchFamily="34" charset="0"/>
                <a:ea typeface="+mn-ea"/>
                <a:sym typeface="Gill Sans" charset="0"/>
              </a:rPr>
              <a:t>3rd largest private employer in Austin</a:t>
            </a:r>
          </a:p>
          <a:p>
            <a:pPr marL="176213" marR="0" lvl="0" indent="-176213" algn="l" defTabSz="642938" rtl="0" eaLnBrk="1" fontAlgn="base" latinLnBrk="0" hangingPunct="1">
              <a:spcBef>
                <a:spcPts val="0"/>
              </a:spcBef>
              <a:spcAft>
                <a:spcPts val="1200"/>
              </a:spcAft>
              <a:buClrTx/>
              <a:buSzTx/>
              <a:buFont typeface="Wingdings" pitchFamily="2" charset="2"/>
              <a:buChar char="§"/>
              <a:tabLst/>
              <a:defRPr/>
            </a:pPr>
            <a:r>
              <a:rPr kumimoji="0" lang="en-US" sz="1800" b="0" i="0" u="none" strike="noStrike" kern="0" cap="none" spc="0" normalizeH="0" noProof="0" dirty="0" smtClean="0">
                <a:ln>
                  <a:noFill/>
                </a:ln>
                <a:solidFill>
                  <a:schemeClr val="tx1"/>
                </a:solidFill>
                <a:effectLst/>
                <a:uLnTx/>
                <a:uFillTx/>
                <a:latin typeface="Calibri" pitchFamily="34" charset="0"/>
                <a:ea typeface="+mn-ea"/>
                <a:cs typeface="+mn-cs"/>
                <a:sym typeface="Gill Sans" charset="0"/>
              </a:rPr>
              <a:t>2,275 Physicians on Staff</a:t>
            </a:r>
            <a:endPar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endParaRPr>
          </a:p>
        </p:txBody>
      </p:sp>
      <p:sp>
        <p:nvSpPr>
          <p:cNvPr id="17" name="Content Placeholder 2"/>
          <p:cNvSpPr txBox="1">
            <a:spLocks/>
          </p:cNvSpPr>
          <p:nvPr/>
        </p:nvSpPr>
        <p:spPr bwMode="auto">
          <a:xfrm>
            <a:off x="5306216" y="3820402"/>
            <a:ext cx="3840480" cy="1272143"/>
          </a:xfrm>
          <a:prstGeom prst="rect">
            <a:avLst/>
          </a:prstGeom>
          <a:noFill/>
          <a:ln w="12700">
            <a:solidFill>
              <a:schemeClr val="tx1"/>
            </a:solidFill>
            <a:miter lim="800000"/>
            <a:headEnd/>
            <a:tailEnd/>
          </a:ln>
          <a:effectLst/>
        </p:spPr>
        <p:txBody>
          <a:bodyPr vert="horz" wrap="square" lIns="35717" tIns="91440" rIns="35717" bIns="91440" numCol="1" anchor="t" anchorCtr="0" compatLnSpc="1">
            <a:prstTxWarp prst="textNoShape">
              <a:avLst/>
            </a:prstTxWarp>
            <a:spAutoFit/>
          </a:bodyPr>
          <a:lstStyle/>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Net Revenue: $1.27B (9% CAGR)</a:t>
            </a:r>
          </a:p>
          <a:p>
            <a:pPr marL="176213" indent="-176213" algn="l" defTabSz="642938">
              <a:spcBef>
                <a:spcPts val="0"/>
              </a:spcBef>
              <a:spcAft>
                <a:spcPts val="1000"/>
              </a:spcAft>
              <a:buFont typeface="Wingdings" pitchFamily="2" charset="2"/>
              <a:buChar char="§"/>
            </a:pPr>
            <a:r>
              <a:rPr lang="en-US" sz="1800" kern="0" dirty="0" smtClean="0">
                <a:solidFill>
                  <a:schemeClr val="tx1"/>
                </a:solidFill>
                <a:latin typeface="Calibri" pitchFamily="34" charset="0"/>
                <a:sym typeface="Gill Sans" charset="0"/>
              </a:rPr>
              <a:t>EBITDA: $305M (10% CAGR)</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lang="en-US" sz="1800" kern="0" dirty="0" smtClean="0">
                <a:solidFill>
                  <a:schemeClr val="tx1"/>
                </a:solidFill>
                <a:latin typeface="Calibri" pitchFamily="34" charset="0"/>
                <a:ea typeface="+mn-ea"/>
                <a:sym typeface="Gill Sans" charset="0"/>
              </a:rPr>
              <a:t>Margin: 24%</a:t>
            </a:r>
          </a:p>
        </p:txBody>
      </p:sp>
      <p:sp>
        <p:nvSpPr>
          <p:cNvPr id="8" name="Content Placeholder 2"/>
          <p:cNvSpPr txBox="1">
            <a:spLocks/>
          </p:cNvSpPr>
          <p:nvPr/>
        </p:nvSpPr>
        <p:spPr bwMode="auto">
          <a:xfrm>
            <a:off x="5298962" y="5177464"/>
            <a:ext cx="3840480" cy="1677382"/>
          </a:xfrm>
          <a:prstGeom prst="rect">
            <a:avLst/>
          </a:prstGeom>
          <a:noFill/>
          <a:ln w="12700">
            <a:solidFill>
              <a:schemeClr val="tx1"/>
            </a:solidFill>
            <a:miter lim="800000"/>
            <a:headEnd/>
            <a:tailEnd/>
          </a:ln>
          <a:effectLst/>
        </p:spPr>
        <p:txBody>
          <a:bodyPr vert="horz" wrap="square" lIns="35717" tIns="91440" rIns="35717" bIns="91440" numCol="1" anchor="t" anchorCtr="0" compatLnSpc="1">
            <a:prstTxWarp prst="textNoShape">
              <a:avLst/>
            </a:prstTxWarp>
            <a:spAutoFit/>
          </a:bodyPr>
          <a:lstStyle/>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Calibri" pitchFamily="34" charset="0"/>
                <a:ea typeface="+mn-ea"/>
                <a:cs typeface="+mn-cs"/>
                <a:sym typeface="Gill Sans" charset="0"/>
              </a:rPr>
              <a:t>40% Commercial</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lang="en-US" sz="1800" kern="0" dirty="0" smtClean="0">
                <a:solidFill>
                  <a:schemeClr val="tx1"/>
                </a:solidFill>
                <a:latin typeface="Calibri" pitchFamily="34" charset="0"/>
                <a:ea typeface="+mn-ea"/>
                <a:sym typeface="Gill Sans" charset="0"/>
              </a:rPr>
              <a:t>36% Medicare</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lang="en-US" sz="1800" kern="0" dirty="0" smtClean="0">
                <a:solidFill>
                  <a:schemeClr val="tx1"/>
                </a:solidFill>
                <a:latin typeface="Calibri" pitchFamily="34" charset="0"/>
                <a:ea typeface="+mn-ea"/>
                <a:sym typeface="Gill Sans" charset="0"/>
              </a:rPr>
              <a:t>14% Medicaid</a:t>
            </a:r>
          </a:p>
          <a:p>
            <a:pPr marL="176213" marR="0" lvl="0" indent="-176213" algn="l" defTabSz="642938" rtl="0" eaLnBrk="1" fontAlgn="base" latinLnBrk="0" hangingPunct="1">
              <a:spcBef>
                <a:spcPts val="0"/>
              </a:spcBef>
              <a:spcAft>
                <a:spcPts val="1000"/>
              </a:spcAft>
              <a:buClrTx/>
              <a:buSzTx/>
              <a:buFont typeface="Wingdings" pitchFamily="2" charset="2"/>
              <a:buChar char="§"/>
              <a:tabLst/>
              <a:defRPr/>
            </a:pPr>
            <a:r>
              <a:rPr lang="en-US" sz="1800" kern="0" dirty="0" smtClean="0">
                <a:solidFill>
                  <a:schemeClr val="tx1"/>
                </a:solidFill>
                <a:latin typeface="Calibri" pitchFamily="34" charset="0"/>
                <a:ea typeface="+mn-ea"/>
                <a:sym typeface="Gill Sans" charset="0"/>
              </a:rPr>
              <a:t>10% Self-Pay/Charity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Demographics</a:t>
            </a:r>
            <a:endParaRPr lang="en-US" dirty="0"/>
          </a:p>
        </p:txBody>
      </p:sp>
      <p:sp>
        <p:nvSpPr>
          <p:cNvPr id="3" name="Content Placeholder 2"/>
          <p:cNvSpPr>
            <a:spLocks noGrp="1"/>
          </p:cNvSpPr>
          <p:nvPr>
            <p:ph idx="1"/>
          </p:nvPr>
        </p:nvSpPr>
        <p:spPr>
          <a:xfrm>
            <a:off x="457200" y="882561"/>
            <a:ext cx="8686800" cy="5908992"/>
          </a:xfrm>
        </p:spPr>
        <p:txBody>
          <a:bodyPr/>
          <a:lstStyle/>
          <a:p>
            <a:r>
              <a:rPr lang="en-US" dirty="0" smtClean="0"/>
              <a:t>Population of 1,871,850</a:t>
            </a:r>
          </a:p>
          <a:p>
            <a:r>
              <a:rPr lang="en-US" dirty="0" smtClean="0"/>
              <a:t>Rapid population growth: 2.3% 5-yr CAGR (US: 0.8%)</a:t>
            </a:r>
          </a:p>
          <a:p>
            <a:pPr lvl="1"/>
            <a:r>
              <a:rPr lang="en-US" dirty="0" smtClean="0"/>
              <a:t>Fastest growing city in the fastest growing state in the nation</a:t>
            </a:r>
          </a:p>
          <a:p>
            <a:pPr lvl="2">
              <a:spcBef>
                <a:spcPts val="0"/>
              </a:spcBef>
            </a:pPr>
            <a:r>
              <a:rPr lang="en-US" dirty="0" smtClean="0"/>
              <a:t>1,000 people move to Texas every day; 150 people move to Austin every day</a:t>
            </a:r>
          </a:p>
          <a:p>
            <a:pPr lvl="1"/>
            <a:r>
              <a:rPr lang="en-US" dirty="0" smtClean="0"/>
              <a:t>Austin: 3</a:t>
            </a:r>
            <a:r>
              <a:rPr lang="en-US" baseline="30000" dirty="0" smtClean="0"/>
              <a:t>rd</a:t>
            </a:r>
            <a:r>
              <a:rPr lang="en-US" dirty="0" smtClean="0"/>
              <a:t> fastest growing city in America with a population of more than 100,000 (3.8% growth); Round Rock: 2</a:t>
            </a:r>
            <a:r>
              <a:rPr lang="en-US" baseline="30000" dirty="0" smtClean="0"/>
              <a:t>nd</a:t>
            </a:r>
            <a:r>
              <a:rPr lang="en-US" dirty="0" smtClean="0"/>
              <a:t> fastest </a:t>
            </a:r>
          </a:p>
          <a:p>
            <a:pPr lvl="1"/>
            <a:r>
              <a:rPr lang="en-US" dirty="0" smtClean="0"/>
              <a:t>Greatest growth in Williamson (north) and Hays (south) counties</a:t>
            </a:r>
          </a:p>
          <a:p>
            <a:r>
              <a:rPr lang="en-US" dirty="0" smtClean="0"/>
              <a:t>Young but aging population </a:t>
            </a:r>
          </a:p>
          <a:p>
            <a:pPr lvl="1">
              <a:spcBef>
                <a:spcPts val="0"/>
              </a:spcBef>
            </a:pPr>
            <a:r>
              <a:rPr lang="en-US" dirty="0" smtClean="0"/>
              <a:t>Median Age: 34.4 (US: 36.7)</a:t>
            </a:r>
          </a:p>
          <a:p>
            <a:pPr lvl="1"/>
            <a:r>
              <a:rPr lang="en-US" dirty="0" smtClean="0"/>
              <a:t>65+ Population: 6.1% 5-yr CAGR; 26% of market growth (US: 3.0%)</a:t>
            </a:r>
          </a:p>
          <a:p>
            <a:r>
              <a:rPr lang="en-US" dirty="0" smtClean="0"/>
              <a:t>Increasing inpatient utilization: 1.1% YOY (TX: 0.5%)</a:t>
            </a:r>
          </a:p>
          <a:p>
            <a:r>
              <a:rPr lang="en-US" dirty="0" smtClean="0"/>
              <a:t>High but declining commercial payer mix</a:t>
            </a:r>
          </a:p>
          <a:p>
            <a:pPr lvl="1"/>
            <a:r>
              <a:rPr lang="en-US" dirty="0" smtClean="0"/>
              <a:t>33.5% commercial, 36.2% Medicare, 16.5% Medicaid, 9.4% Self-Pay </a:t>
            </a:r>
          </a:p>
          <a:p>
            <a:pPr lvl="2">
              <a:spcBef>
                <a:spcPts val="0"/>
              </a:spcBef>
            </a:pPr>
            <a:r>
              <a:rPr lang="en-US" dirty="0" smtClean="0"/>
              <a:t>2</a:t>
            </a:r>
            <a:r>
              <a:rPr lang="en-US" baseline="30000" dirty="0" smtClean="0"/>
              <a:t>nd</a:t>
            </a:r>
            <a:r>
              <a:rPr lang="en-US" dirty="0" smtClean="0"/>
              <a:t> highest rate of commercial volume in Texas</a:t>
            </a:r>
          </a:p>
          <a:p>
            <a:pPr lvl="1"/>
            <a:r>
              <a:rPr lang="en-US" dirty="0" smtClean="0"/>
              <a:t>Population shifting rapidly to Medicare </a:t>
            </a:r>
          </a:p>
          <a:p>
            <a:pPr lvl="2">
              <a:spcBef>
                <a:spcPts val="0"/>
              </a:spcBef>
            </a:pPr>
            <a:r>
              <a:rPr lang="en-US" dirty="0" smtClean="0"/>
              <a:t>Commercial volume was the predominant payer only two years ago</a:t>
            </a:r>
          </a:p>
          <a:p>
            <a:pPr lvl="2">
              <a:spcBef>
                <a:spcPts val="0"/>
              </a:spcBef>
            </a:pPr>
            <a:r>
              <a:rPr lang="en-US" dirty="0" smtClean="0"/>
              <a:t>Medicare is 95% of inpatient utilization growth over last three years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Environment</a:t>
            </a:r>
            <a:endParaRPr lang="en-US" dirty="0"/>
          </a:p>
        </p:txBody>
      </p:sp>
      <p:sp>
        <p:nvSpPr>
          <p:cNvPr id="5" name="Rectangle 4"/>
          <p:cNvSpPr/>
          <p:nvPr/>
        </p:nvSpPr>
        <p:spPr>
          <a:xfrm>
            <a:off x="5417123" y="2591609"/>
            <a:ext cx="3571875"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111125" indent="-111125" algn="l"/>
            <a:r>
              <a:rPr lang="en-US" sz="1400" b="1" dirty="0" smtClean="0">
                <a:solidFill>
                  <a:schemeClr val="tx1"/>
                </a:solidFill>
              </a:rPr>
              <a:t>Seton Healthcare Family (Ascension)</a:t>
            </a:r>
          </a:p>
        </p:txBody>
      </p:sp>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5488" y="2649337"/>
            <a:ext cx="219075" cy="190500"/>
          </a:xfrm>
          <a:prstGeom prst="rect">
            <a:avLst/>
          </a:prstGeom>
          <a:noFill/>
          <a:ln w="9525">
            <a:noFill/>
            <a:miter lim="800000"/>
            <a:headEnd/>
            <a:tailEnd/>
          </a:ln>
        </p:spPr>
      </p:pic>
      <p:sp>
        <p:nvSpPr>
          <p:cNvPr id="7" name="Rectangle 6"/>
          <p:cNvSpPr/>
          <p:nvPr/>
        </p:nvSpPr>
        <p:spPr>
          <a:xfrm>
            <a:off x="5247862" y="2820684"/>
            <a:ext cx="3935896" cy="10156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ctr">
            <a:spAutoFit/>
          </a:bodyPr>
          <a:lstStyle/>
          <a:p>
            <a:pPr marL="114300" indent="-114300" algn="l" fontAlgn="ctr">
              <a:buFont typeface="Wingdings" pitchFamily="2" charset="2"/>
              <a:buChar char="§"/>
            </a:pPr>
            <a:r>
              <a:rPr lang="en-US" sz="1200" dirty="0" smtClean="0">
                <a:solidFill>
                  <a:schemeClr val="tx1"/>
                </a:solidFill>
                <a:latin typeface="Calibri" pitchFamily="34" charset="0"/>
              </a:rPr>
              <a:t>10 Acute Care Hospitals (excl. 2 hospital JVs)</a:t>
            </a:r>
          </a:p>
          <a:p>
            <a:pPr marL="114300" indent="-114300" algn="l" fontAlgn="ctr">
              <a:buFont typeface="Wingdings" pitchFamily="2" charset="2"/>
              <a:buChar char="§"/>
            </a:pPr>
            <a:r>
              <a:rPr lang="en-US" sz="1200" dirty="0" smtClean="0">
                <a:solidFill>
                  <a:schemeClr val="tx1"/>
                </a:solidFill>
                <a:latin typeface="Calibri" pitchFamily="34" charset="0"/>
              </a:rPr>
              <a:t>1,544 Acute Beds in PSA</a:t>
            </a:r>
          </a:p>
          <a:p>
            <a:pPr marL="114300" indent="-114300" algn="l" fontAlgn="ctr">
              <a:buFont typeface="Wingdings" pitchFamily="2" charset="2"/>
              <a:buChar char="§"/>
            </a:pPr>
            <a:r>
              <a:rPr lang="en-US" sz="1200" dirty="0" smtClean="0">
                <a:solidFill>
                  <a:schemeClr val="tx1"/>
                </a:solidFill>
                <a:latin typeface="Calibri" pitchFamily="34" charset="0"/>
              </a:rPr>
              <a:t>1 Rehab Hospital JV</a:t>
            </a:r>
          </a:p>
          <a:p>
            <a:pPr marL="114300" indent="-114300" algn="l" fontAlgn="ctr">
              <a:buFont typeface="Wingdings" pitchFamily="2" charset="2"/>
              <a:buChar char="§"/>
            </a:pPr>
            <a:endParaRPr lang="en-US" sz="1200" dirty="0" smtClean="0">
              <a:solidFill>
                <a:schemeClr val="tx1"/>
              </a:solidFill>
              <a:latin typeface="Calibri" pitchFamily="34" charset="0"/>
            </a:endParaRPr>
          </a:p>
          <a:p>
            <a:pPr marL="114300" indent="-114300" algn="l" fontAlgn="ctr">
              <a:buFont typeface="Wingdings" pitchFamily="2" charset="2"/>
              <a:buChar char="§"/>
            </a:pPr>
            <a:r>
              <a:rPr lang="en-US" sz="1200" dirty="0" smtClean="0">
                <a:solidFill>
                  <a:schemeClr val="tx1"/>
                </a:solidFill>
                <a:latin typeface="Calibri" pitchFamily="34" charset="0"/>
              </a:rPr>
              <a:t>1 Psych Hospital </a:t>
            </a:r>
          </a:p>
          <a:p>
            <a:pPr marL="114300" indent="-114300" algn="l" fontAlgn="ctr">
              <a:buFont typeface="Wingdings" pitchFamily="2" charset="2"/>
              <a:buChar char="§"/>
            </a:pPr>
            <a:r>
              <a:rPr lang="en-US" sz="1200" dirty="0" smtClean="0">
                <a:solidFill>
                  <a:schemeClr val="tx1"/>
                </a:solidFill>
                <a:latin typeface="Calibri" pitchFamily="34" charset="0"/>
              </a:rPr>
              <a:t>147 Behavioral Health Beds </a:t>
            </a:r>
          </a:p>
          <a:p>
            <a:pPr marL="114300" indent="-114300" algn="l" fontAlgn="ctr">
              <a:buFont typeface="Wingdings" pitchFamily="2" charset="2"/>
              <a:buChar char="§"/>
            </a:pPr>
            <a:r>
              <a:rPr lang="en-US" sz="1200" dirty="0" smtClean="0">
                <a:solidFill>
                  <a:schemeClr val="tx1"/>
                </a:solidFill>
                <a:latin typeface="Calibri" pitchFamily="34" charset="0"/>
              </a:rPr>
              <a:t>4 Ambulatory Surgery Centers</a:t>
            </a:r>
            <a:endParaRPr lang="en-US" sz="1200" dirty="0">
              <a:solidFill>
                <a:schemeClr val="tx1"/>
              </a:solidFill>
              <a:latin typeface="Calibri" pitchFamily="34" charset="0"/>
            </a:endParaRPr>
          </a:p>
        </p:txBody>
      </p:sp>
      <p:pic>
        <p:nvPicPr>
          <p:cNvPr id="8"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5488" y="3920661"/>
            <a:ext cx="228600" cy="190500"/>
          </a:xfrm>
          <a:prstGeom prst="rect">
            <a:avLst/>
          </a:prstGeom>
          <a:noFill/>
          <a:ln w="9525">
            <a:noFill/>
            <a:miter lim="800000"/>
            <a:headEnd/>
            <a:tailEnd/>
          </a:ln>
        </p:spPr>
      </p:pic>
      <p:sp>
        <p:nvSpPr>
          <p:cNvPr id="9" name="Rectangle 8"/>
          <p:cNvSpPr/>
          <p:nvPr/>
        </p:nvSpPr>
        <p:spPr>
          <a:xfrm>
            <a:off x="5417123" y="3853897"/>
            <a:ext cx="3571875"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111125" indent="-111125" algn="l"/>
            <a:r>
              <a:rPr lang="en-US" sz="1400" b="1" dirty="0" smtClean="0">
                <a:solidFill>
                  <a:schemeClr val="tx1"/>
                </a:solidFill>
              </a:rPr>
              <a:t>Scott &amp; White</a:t>
            </a:r>
          </a:p>
        </p:txBody>
      </p:sp>
      <p:sp>
        <p:nvSpPr>
          <p:cNvPr id="10" name="Rectangle 9"/>
          <p:cNvSpPr/>
          <p:nvPr/>
        </p:nvSpPr>
        <p:spPr>
          <a:xfrm>
            <a:off x="5247861" y="4113226"/>
            <a:ext cx="3931920" cy="12003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ctr">
            <a:spAutoFit/>
          </a:bodyPr>
          <a:lstStyle/>
          <a:p>
            <a:pPr marL="114300" indent="-114300" algn="l" fontAlgn="ctr">
              <a:buFont typeface="Wingdings" pitchFamily="2" charset="2"/>
              <a:buChar char="§"/>
            </a:pPr>
            <a:r>
              <a:rPr lang="en-US" sz="1200" dirty="0" smtClean="0">
                <a:solidFill>
                  <a:schemeClr val="tx1"/>
                </a:solidFill>
                <a:latin typeface="Calibri" pitchFamily="34" charset="0"/>
              </a:rPr>
              <a:t>11 Acute Care Hospitals </a:t>
            </a:r>
          </a:p>
          <a:p>
            <a:pPr marL="114300" indent="-114300" algn="l" fontAlgn="ctr"/>
            <a:r>
              <a:rPr lang="en-US" sz="1200" dirty="0" smtClean="0">
                <a:solidFill>
                  <a:schemeClr val="tx1"/>
                </a:solidFill>
                <a:latin typeface="Calibri" pitchFamily="34" charset="0"/>
              </a:rPr>
              <a:t>	(3 in PSA)</a:t>
            </a:r>
          </a:p>
          <a:p>
            <a:pPr marL="114300" indent="-114300" algn="l" fontAlgn="ctr">
              <a:buFont typeface="Wingdings" pitchFamily="2" charset="2"/>
              <a:buChar char="§"/>
            </a:pPr>
            <a:r>
              <a:rPr lang="en-US" sz="1200" dirty="0" smtClean="0">
                <a:solidFill>
                  <a:schemeClr val="tx1"/>
                </a:solidFill>
                <a:latin typeface="Calibri" pitchFamily="34" charset="0"/>
              </a:rPr>
              <a:t>126 Acute Beds in PSA</a:t>
            </a:r>
          </a:p>
          <a:p>
            <a:pPr marL="114300" indent="-114300" algn="l" fontAlgn="ctr">
              <a:buFont typeface="Wingdings" pitchFamily="2" charset="2"/>
              <a:buChar char="§"/>
            </a:pPr>
            <a:r>
              <a:rPr lang="en-US" sz="1200" dirty="0" smtClean="0">
                <a:solidFill>
                  <a:schemeClr val="tx1"/>
                </a:solidFill>
                <a:latin typeface="Calibri" pitchFamily="34" charset="0"/>
              </a:rPr>
              <a:t>5 Ambulatory Surgery Centers</a:t>
            </a:r>
          </a:p>
          <a:p>
            <a:pPr marL="114300" indent="-114300" algn="l" fontAlgn="ctr">
              <a:buFont typeface="Wingdings" pitchFamily="2" charset="2"/>
              <a:buChar char="§"/>
            </a:pPr>
            <a:endParaRPr lang="en-US" sz="1200" dirty="0" smtClean="0">
              <a:solidFill>
                <a:schemeClr val="tx1"/>
              </a:solidFill>
              <a:latin typeface="Calibri" pitchFamily="34" charset="0"/>
            </a:endParaRPr>
          </a:p>
          <a:p>
            <a:pPr marL="114300" indent="-114300" algn="l" fontAlgn="ctr">
              <a:buFont typeface="Wingdings" pitchFamily="2" charset="2"/>
              <a:buChar char="§"/>
            </a:pPr>
            <a:r>
              <a:rPr lang="en-US" sz="1200" dirty="0" smtClean="0">
                <a:solidFill>
                  <a:schemeClr val="tx1"/>
                </a:solidFill>
                <a:latin typeface="Calibri" pitchFamily="34" charset="0"/>
              </a:rPr>
              <a:t>Health Plan: 2k MDs, 50k enrollees</a:t>
            </a:r>
          </a:p>
          <a:p>
            <a:pPr marL="114300" indent="-114300" algn="l" fontAlgn="ctr">
              <a:buFont typeface="Wingdings" pitchFamily="2" charset="2"/>
              <a:buChar char="§"/>
            </a:pPr>
            <a:r>
              <a:rPr lang="en-US" sz="1200" dirty="0" smtClean="0">
                <a:solidFill>
                  <a:schemeClr val="tx1"/>
                </a:solidFill>
                <a:latin typeface="Calibri" pitchFamily="34" charset="0"/>
              </a:rPr>
              <a:t>Network of 17 urgent, specialty &amp; primary care clinics in Williamson County</a:t>
            </a:r>
          </a:p>
        </p:txBody>
      </p:sp>
      <p:sp>
        <p:nvSpPr>
          <p:cNvPr id="11" name="Rectangle 10"/>
          <p:cNvSpPr/>
          <p:nvPr/>
        </p:nvSpPr>
        <p:spPr>
          <a:xfrm>
            <a:off x="5247861" y="5613797"/>
            <a:ext cx="3931920" cy="10156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ctr">
            <a:spAutoFit/>
          </a:bodyPr>
          <a:lstStyle/>
          <a:p>
            <a:pPr marL="114300" indent="-114300" algn="l" fontAlgn="ctr">
              <a:buFont typeface="Wingdings" pitchFamily="2" charset="2"/>
              <a:buChar char="§"/>
            </a:pPr>
            <a:r>
              <a:rPr lang="en-US" sz="1200" dirty="0" smtClean="0">
                <a:solidFill>
                  <a:schemeClr val="tx1"/>
                </a:solidFill>
                <a:latin typeface="Calibri" pitchFamily="34" charset="0"/>
              </a:rPr>
              <a:t>3 Physician JV Hospitals</a:t>
            </a:r>
          </a:p>
          <a:p>
            <a:pPr marL="114300" indent="-114300" algn="l" fontAlgn="ctr">
              <a:buFont typeface="Wingdings" pitchFamily="2" charset="2"/>
              <a:buChar char="§"/>
            </a:pPr>
            <a:r>
              <a:rPr lang="en-US" sz="1200" dirty="0" smtClean="0">
                <a:solidFill>
                  <a:schemeClr val="tx1"/>
                </a:solidFill>
                <a:latin typeface="Calibri" pitchFamily="34" charset="0"/>
              </a:rPr>
              <a:t>1 JV Hospital (20% Seton:80% CHS) </a:t>
            </a:r>
          </a:p>
          <a:p>
            <a:pPr marL="114300" indent="-114300" algn="l" fontAlgn="ctr">
              <a:buFont typeface="Wingdings" pitchFamily="2" charset="2"/>
              <a:buChar char="§"/>
            </a:pPr>
            <a:r>
              <a:rPr lang="en-US" sz="1200" dirty="0" smtClean="0">
                <a:solidFill>
                  <a:schemeClr val="tx1"/>
                </a:solidFill>
                <a:latin typeface="Calibri" pitchFamily="34" charset="0"/>
              </a:rPr>
              <a:t>3 HCA Clinical Affiliates </a:t>
            </a:r>
          </a:p>
          <a:p>
            <a:pPr marL="114300" indent="-114300" algn="l" fontAlgn="ctr"/>
            <a:r>
              <a:rPr lang="en-US" sz="1200" dirty="0" smtClean="0">
                <a:solidFill>
                  <a:schemeClr val="tx1"/>
                </a:solidFill>
                <a:latin typeface="Calibri" pitchFamily="34" charset="0"/>
              </a:rPr>
              <a:t>	(1 in PSA) </a:t>
            </a:r>
          </a:p>
          <a:p>
            <a:pPr marL="114300" indent="-114300" algn="l" fontAlgn="ctr">
              <a:buFont typeface="Wingdings" pitchFamily="2" charset="2"/>
              <a:buChar char="§"/>
            </a:pPr>
            <a:r>
              <a:rPr lang="en-US" sz="1200" dirty="0" smtClean="0">
                <a:solidFill>
                  <a:schemeClr val="tx1"/>
                </a:solidFill>
                <a:latin typeface="Calibri" pitchFamily="34" charset="0"/>
              </a:rPr>
              <a:t>2 Rehab Hospitals (excl. Seton JV)</a:t>
            </a:r>
          </a:p>
          <a:p>
            <a:pPr marL="114300" indent="-114300" algn="l" fontAlgn="ctr">
              <a:buFont typeface="Wingdings" pitchFamily="2" charset="2"/>
              <a:buChar char="§"/>
            </a:pPr>
            <a:r>
              <a:rPr lang="en-US" sz="1200" dirty="0" smtClean="0">
                <a:solidFill>
                  <a:schemeClr val="tx1"/>
                </a:solidFill>
                <a:latin typeface="Calibri" pitchFamily="34" charset="0"/>
              </a:rPr>
              <a:t>1 Physician JV Hospital in Development</a:t>
            </a:r>
          </a:p>
        </p:txBody>
      </p:sp>
      <p:pic>
        <p:nvPicPr>
          <p:cNvPr id="1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55488" y="5410568"/>
            <a:ext cx="209550" cy="209550"/>
          </a:xfrm>
          <a:prstGeom prst="rect">
            <a:avLst/>
          </a:prstGeom>
          <a:noFill/>
          <a:ln w="9525">
            <a:noFill/>
            <a:miter lim="800000"/>
            <a:headEnd/>
            <a:tailEnd/>
          </a:ln>
        </p:spPr>
      </p:pic>
      <p:sp>
        <p:nvSpPr>
          <p:cNvPr id="18" name="Rectangle 17"/>
          <p:cNvSpPr/>
          <p:nvPr/>
        </p:nvSpPr>
        <p:spPr>
          <a:xfrm>
            <a:off x="5407887" y="5362076"/>
            <a:ext cx="3571875"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111125" indent="-111125" algn="l"/>
            <a:r>
              <a:rPr lang="en-US" sz="1400" b="1" dirty="0" smtClean="0">
                <a:solidFill>
                  <a:schemeClr val="tx1"/>
                </a:solidFill>
              </a:rPr>
              <a:t>Other</a:t>
            </a:r>
          </a:p>
        </p:txBody>
      </p:sp>
      <p:sp>
        <p:nvSpPr>
          <p:cNvPr id="19" name="Rectangle 18"/>
          <p:cNvSpPr/>
          <p:nvPr/>
        </p:nvSpPr>
        <p:spPr>
          <a:xfrm>
            <a:off x="5209308" y="5377544"/>
            <a:ext cx="3858492" cy="125185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209308" y="3833039"/>
            <a:ext cx="3858492" cy="144951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1" name="Rectangle 20"/>
          <p:cNvSpPr/>
          <p:nvPr/>
        </p:nvSpPr>
        <p:spPr>
          <a:xfrm>
            <a:off x="5209308" y="2570133"/>
            <a:ext cx="3858492" cy="11859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209308" y="218503"/>
            <a:ext cx="3908052" cy="23083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174625" indent="-174625" algn="l" defTabSz="642938">
              <a:buFont typeface="Wingdings" pitchFamily="2" charset="2"/>
              <a:buChar char="§"/>
            </a:pPr>
            <a:r>
              <a:rPr lang="en-US" sz="1800" dirty="0" smtClean="0">
                <a:solidFill>
                  <a:schemeClr val="tx1"/>
                </a:solidFill>
                <a:latin typeface="Calibri" pitchFamily="34" charset="0"/>
                <a:ea typeface="ヒラギノ角ゴ Pro W3" charset="-128"/>
                <a:sym typeface="Gill Sans" charset="0"/>
              </a:rPr>
              <a:t>Despite rapid population growth, hospital development has outpaced demand </a:t>
            </a:r>
          </a:p>
          <a:p>
            <a:pPr marL="174625" indent="-174625" algn="l" defTabSz="642938">
              <a:buFont typeface="Wingdings" pitchFamily="2" charset="2"/>
              <a:buChar char="§"/>
            </a:pPr>
            <a:r>
              <a:rPr lang="en-US" sz="1800" dirty="0" smtClean="0">
                <a:solidFill>
                  <a:schemeClr val="tx1"/>
                </a:solidFill>
                <a:latin typeface="Calibri" pitchFamily="34" charset="0"/>
                <a:ea typeface="ヒラギノ角ゴ Pro W3" charset="-128"/>
                <a:sym typeface="Gill Sans" charset="0"/>
              </a:rPr>
              <a:t>Eleven new competitor hospitals (1,027 additional beds) have entered market since 2005 - leading to a surplus of 939 beds in Austin (3,310 total)</a:t>
            </a:r>
          </a:p>
        </p:txBody>
      </p:sp>
      <p:pic>
        <p:nvPicPr>
          <p:cNvPr id="24" name="Picture 3"/>
          <p:cNvPicPr>
            <a:picLocks noChangeAspect="1" noChangeArrowheads="1"/>
          </p:cNvPicPr>
          <p:nvPr/>
        </p:nvPicPr>
        <p:blipFill>
          <a:blip r:embed="rId6" cstate="print"/>
          <a:srcRect l="20202" t="-610" r="31340" b="-87"/>
          <a:stretch>
            <a:fillRect/>
          </a:stretch>
        </p:blipFill>
        <p:spPr bwMode="auto">
          <a:xfrm>
            <a:off x="49695" y="902854"/>
            <a:ext cx="5058697" cy="5678129"/>
          </a:xfrm>
          <a:prstGeom prst="rect">
            <a:avLst/>
          </a:prstGeom>
          <a:noFill/>
          <a:ln w="9525">
            <a:noFill/>
            <a:miter lim="800000"/>
            <a:headEnd/>
            <a:tailEnd/>
          </a:ln>
        </p:spPr>
      </p:pic>
      <p:pic>
        <p:nvPicPr>
          <p:cNvPr id="25" name="Picture 4"/>
          <p:cNvPicPr>
            <a:picLocks noChangeAspect="1" noChangeArrowheads="1"/>
          </p:cNvPicPr>
          <p:nvPr/>
        </p:nvPicPr>
        <p:blipFill>
          <a:blip r:embed="rId7" cstate="print"/>
          <a:srcRect/>
          <a:stretch>
            <a:fillRect/>
          </a:stretch>
        </p:blipFill>
        <p:spPr bwMode="auto">
          <a:xfrm>
            <a:off x="49695" y="938803"/>
            <a:ext cx="1352550" cy="1771650"/>
          </a:xfrm>
          <a:prstGeom prst="rect">
            <a:avLst/>
          </a:prstGeom>
          <a:noFill/>
          <a:ln w="9525">
            <a:solidFill>
              <a:schemeClr val="bg2"/>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79" y="1697872"/>
            <a:ext cx="3439234" cy="2743200"/>
          </a:xfrm>
        </p:spPr>
        <p:txBody>
          <a:bodyPr/>
          <a:lstStyle/>
          <a:p>
            <a:r>
              <a:rPr lang="en-US" b="1" spc="220" dirty="0" smtClean="0">
                <a:solidFill>
                  <a:srgbClr val="C38E41"/>
                </a:solidFill>
              </a:rPr>
              <a:t>St. David’s </a:t>
            </a:r>
            <a:r>
              <a:rPr lang="en-US" b="1" spc="220" dirty="0" smtClean="0">
                <a:solidFill>
                  <a:srgbClr val="C38E41"/>
                </a:solidFill>
              </a:rPr>
              <a:t>Pursuit</a:t>
            </a:r>
            <a:endParaRPr lang="en-US" b="1" spc="220" dirty="0">
              <a:solidFill>
                <a:srgbClr val="C38E41"/>
              </a:solidFill>
            </a:endParaRPr>
          </a:p>
        </p:txBody>
      </p:sp>
      <p:sp>
        <p:nvSpPr>
          <p:cNvPr id="5" name="Text Placeholder 4"/>
          <p:cNvSpPr>
            <a:spLocks noGrp="1"/>
          </p:cNvSpPr>
          <p:nvPr>
            <p:ph type="body" sz="quarter" idx="11"/>
          </p:nvPr>
        </p:nvSpPr>
        <p:spPr>
          <a:xfrm>
            <a:off x="3818587" y="1962768"/>
            <a:ext cx="5018762" cy="2743200"/>
          </a:xfrm>
        </p:spPr>
        <p:txBody>
          <a:bodyPr/>
          <a:lstStyle/>
          <a:p>
            <a:r>
              <a:rPr lang="en-US" dirty="0" smtClean="0">
                <a:solidFill>
                  <a:schemeClr val="bg1">
                    <a:lumMod val="65000"/>
                  </a:schemeClr>
                </a:solidFill>
              </a:rPr>
              <a:t>Organizational context</a:t>
            </a:r>
            <a:endParaRPr lang="en-US" dirty="0" smtClean="0">
              <a:solidFill>
                <a:schemeClr val="bg1">
                  <a:lumMod val="65000"/>
                </a:schemeClr>
              </a:solidFill>
            </a:endParaRPr>
          </a:p>
          <a:p>
            <a:r>
              <a:rPr lang="en-US" b="1" dirty="0" smtClean="0"/>
              <a:t>What our pursuit has looked like</a:t>
            </a:r>
          </a:p>
          <a:p>
            <a:r>
              <a:rPr lang="en-US" dirty="0" smtClean="0">
                <a:solidFill>
                  <a:schemeClr val="bg1">
                    <a:lumMod val="65000"/>
                  </a:schemeClr>
                </a:solidFill>
              </a:rPr>
              <a:t>Lessons learned</a:t>
            </a:r>
            <a:endParaRPr lang="en-US" dirty="0" smtClean="0">
              <a:solidFill>
                <a:schemeClr val="bg1">
                  <a:lumMod val="65000"/>
                </a:schemeClr>
              </a:solidFill>
            </a:endParaRPr>
          </a:p>
          <a:p>
            <a:r>
              <a:rPr lang="en-US" dirty="0" smtClean="0">
                <a:solidFill>
                  <a:schemeClr val="bg1">
                    <a:lumMod val="65000"/>
                  </a:schemeClr>
                </a:solidFill>
              </a:rPr>
              <a:t>Results</a:t>
            </a:r>
            <a:endParaRPr lang="en-US" dirty="0" smtClean="0">
              <a:solidFill>
                <a:schemeClr val="bg1">
                  <a:lumMod val="65000"/>
                </a:schemeClr>
              </a:solidFill>
            </a:endParaRPr>
          </a:p>
        </p:txBody>
      </p:sp>
    </p:spTree>
    <p:extLst>
      <p:ext uri="{BB962C8B-B14F-4D97-AF65-F5344CB8AC3E}">
        <p14:creationId xmlns:p14="http://schemas.microsoft.com/office/powerpoint/2010/main" val="41121716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started</a:t>
            </a:r>
            <a:endParaRPr lang="en-US" dirty="0"/>
          </a:p>
        </p:txBody>
      </p:sp>
      <p:sp>
        <p:nvSpPr>
          <p:cNvPr id="3" name="Content Placeholder 2"/>
          <p:cNvSpPr>
            <a:spLocks noGrp="1"/>
          </p:cNvSpPr>
          <p:nvPr>
            <p:ph idx="1"/>
          </p:nvPr>
        </p:nvSpPr>
        <p:spPr/>
        <p:txBody>
          <a:bodyPr/>
          <a:lstStyle/>
          <a:p>
            <a:pPr lvl="0"/>
            <a:r>
              <a:rPr lang="en-US" dirty="0"/>
              <a:t>Began using the Baldrige criteria in </a:t>
            </a:r>
            <a:r>
              <a:rPr lang="en-US" dirty="0" smtClean="0"/>
              <a:t>2003 </a:t>
            </a:r>
            <a:r>
              <a:rPr lang="en-US" dirty="0"/>
              <a:t>when </a:t>
            </a:r>
            <a:r>
              <a:rPr lang="en-US" dirty="0" smtClean="0"/>
              <a:t>a new CEO arrived.  </a:t>
            </a:r>
          </a:p>
          <a:p>
            <a:pPr lvl="1"/>
            <a:r>
              <a:rPr lang="en-US" dirty="0" smtClean="0"/>
              <a:t>He </a:t>
            </a:r>
            <a:r>
              <a:rPr lang="en-US" dirty="0"/>
              <a:t>had successfully used the framework in his prior organization in Kentucky.</a:t>
            </a:r>
          </a:p>
          <a:p>
            <a:pPr lvl="0"/>
            <a:r>
              <a:rPr lang="en-US" dirty="0" smtClean="0"/>
              <a:t>Beginning in 2005 several </a:t>
            </a:r>
            <a:r>
              <a:rPr lang="en-US" dirty="0"/>
              <a:t>internal people were trained as state examiners with Texas Quality Foundation.</a:t>
            </a:r>
          </a:p>
          <a:p>
            <a:pPr lvl="0"/>
            <a:r>
              <a:rPr lang="en-US" dirty="0"/>
              <a:t>Began just asking questions around leadership, strategic planning, customer (patient) focus, data use, workforce and process.  </a:t>
            </a:r>
            <a:endParaRPr lang="en-US" dirty="0" smtClean="0"/>
          </a:p>
          <a:p>
            <a:pPr lvl="0"/>
            <a:r>
              <a:rPr lang="en-US" dirty="0" smtClean="0"/>
              <a:t>Began </a:t>
            </a:r>
            <a:r>
              <a:rPr lang="en-US" dirty="0"/>
              <a:t>to examine where we had variability among our operations </a:t>
            </a:r>
          </a:p>
          <a:p>
            <a:pPr lvl="0"/>
            <a:r>
              <a:rPr lang="en-US" dirty="0" smtClean="0"/>
              <a:t>Challenged </a:t>
            </a:r>
            <a:r>
              <a:rPr lang="en-US" dirty="0"/>
              <a:t>ourselves to attain higher and higher levels of results.</a:t>
            </a:r>
          </a:p>
          <a:p>
            <a:pPr lvl="0"/>
            <a:r>
              <a:rPr lang="en-US" dirty="0"/>
              <a:t>D</a:t>
            </a:r>
            <a:r>
              <a:rPr lang="en-US" dirty="0" smtClean="0"/>
              <a:t>id </a:t>
            </a:r>
            <a:r>
              <a:rPr lang="en-US" dirty="0"/>
              <a:t>not talk about the Baldrige award </a:t>
            </a:r>
            <a:r>
              <a:rPr lang="en-US" dirty="0" smtClean="0"/>
              <a:t>much….</a:t>
            </a:r>
          </a:p>
          <a:p>
            <a:pPr lvl="1"/>
            <a:r>
              <a:rPr lang="en-US" dirty="0" smtClean="0"/>
              <a:t>but </a:t>
            </a:r>
            <a:r>
              <a:rPr lang="en-US" dirty="0"/>
              <a:t>grew keenly aware of the questions </a:t>
            </a:r>
          </a:p>
          <a:p>
            <a:pPr lvl="1"/>
            <a:r>
              <a:rPr lang="en-US" dirty="0" smtClean="0"/>
              <a:t>how </a:t>
            </a:r>
            <a:r>
              <a:rPr lang="en-US" dirty="0"/>
              <a:t>we assessed our approaches, </a:t>
            </a:r>
            <a:endParaRPr lang="en-US" dirty="0" smtClean="0"/>
          </a:p>
          <a:p>
            <a:pPr lvl="1"/>
            <a:r>
              <a:rPr lang="en-US" dirty="0" smtClean="0"/>
              <a:t>Assessed our </a:t>
            </a:r>
            <a:r>
              <a:rPr lang="en-US" dirty="0"/>
              <a:t>deployment </a:t>
            </a:r>
            <a:r>
              <a:rPr lang="en-US" dirty="0" smtClean="0"/>
              <a:t>throughout the </a:t>
            </a:r>
            <a:r>
              <a:rPr lang="en-US" dirty="0"/>
              <a:t>organization </a:t>
            </a:r>
          </a:p>
          <a:p>
            <a:pPr lvl="1"/>
            <a:r>
              <a:rPr lang="en-US" dirty="0" smtClean="0"/>
              <a:t>Examined the alignment </a:t>
            </a:r>
            <a:r>
              <a:rPr lang="en-US" dirty="0"/>
              <a:t>with our mission and overarching </a:t>
            </a:r>
            <a:r>
              <a:rPr lang="en-US" dirty="0" smtClean="0"/>
              <a:t>three goals</a:t>
            </a:r>
            <a:r>
              <a:rPr lang="en-US" dirty="0"/>
              <a:t>.</a:t>
            </a:r>
          </a:p>
          <a:p>
            <a:pPr lvl="0"/>
            <a:r>
              <a:rPr lang="en-US" dirty="0"/>
              <a:t>Applied formally to the state in 2008 and were a</a:t>
            </a:r>
            <a:r>
              <a:rPr lang="en-US" dirty="0" smtClean="0"/>
              <a:t> </a:t>
            </a:r>
            <a:r>
              <a:rPr lang="en-US" dirty="0"/>
              <a:t>recipient of the Texas Award for Performance Excellence that year.</a:t>
            </a:r>
          </a:p>
          <a:p>
            <a:endParaRPr lang="en-US" dirty="0"/>
          </a:p>
        </p:txBody>
      </p:sp>
    </p:spTree>
    <p:extLst>
      <p:ext uri="{BB962C8B-B14F-4D97-AF65-F5344CB8AC3E}">
        <p14:creationId xmlns:p14="http://schemas.microsoft.com/office/powerpoint/2010/main" val="259892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Baldrige – Since 2008</a:t>
            </a:r>
            <a:endParaRPr lang="en-US" dirty="0"/>
          </a:p>
        </p:txBody>
      </p:sp>
      <p:sp>
        <p:nvSpPr>
          <p:cNvPr id="3" name="Content Placeholder 2"/>
          <p:cNvSpPr>
            <a:spLocks noGrp="1"/>
          </p:cNvSpPr>
          <p:nvPr>
            <p:ph idx="1"/>
          </p:nvPr>
        </p:nvSpPr>
        <p:spPr/>
        <p:txBody>
          <a:bodyPr>
            <a:normAutofit lnSpcReduction="10000"/>
          </a:bodyPr>
          <a:lstStyle/>
          <a:p>
            <a:r>
              <a:rPr lang="en-US" dirty="0" smtClean="0"/>
              <a:t>First of all….  We took a deep breath</a:t>
            </a:r>
          </a:p>
          <a:p>
            <a:r>
              <a:rPr lang="en-US" dirty="0" smtClean="0"/>
              <a:t>We were told …  </a:t>
            </a:r>
            <a:r>
              <a:rPr lang="en-US" b="1" dirty="0" smtClean="0"/>
              <a:t>“</a:t>
            </a:r>
            <a:r>
              <a:rPr lang="en-US" b="1" i="1" dirty="0" smtClean="0"/>
              <a:t>Congratulations on receiving the TAPE award….  That is like winning the 3A state high school football championship.  Now you are going to play to get in the </a:t>
            </a:r>
            <a:r>
              <a:rPr lang="en-US" b="1" i="1" dirty="0" smtClean="0"/>
              <a:t>super bowl </a:t>
            </a:r>
            <a:r>
              <a:rPr lang="en-US" b="1" i="1" dirty="0" smtClean="0"/>
              <a:t>against the </a:t>
            </a:r>
            <a:r>
              <a:rPr lang="en-US" b="1" i="1" dirty="0" smtClean="0"/>
              <a:t>Dallas Cowboys!”</a:t>
            </a:r>
            <a:endParaRPr lang="en-US" b="1" dirty="0" smtClean="0"/>
          </a:p>
          <a:p>
            <a:r>
              <a:rPr lang="en-US" dirty="0" smtClean="0"/>
              <a:t>Senior leaders decided that we would continue to pursue the use of the criteria to:</a:t>
            </a:r>
          </a:p>
          <a:p>
            <a:pPr lvl="1"/>
            <a:r>
              <a:rPr lang="en-US" dirty="0" smtClean="0"/>
              <a:t>Improve the care we provide to patients</a:t>
            </a:r>
          </a:p>
          <a:p>
            <a:pPr lvl="1"/>
            <a:r>
              <a:rPr lang="en-US" dirty="0" smtClean="0"/>
              <a:t>Improve the results of the organization</a:t>
            </a:r>
          </a:p>
          <a:p>
            <a:r>
              <a:rPr lang="en-US" dirty="0" smtClean="0"/>
              <a:t>Evaluated and used the feedback reports to glean objective insights into the organization</a:t>
            </a:r>
          </a:p>
          <a:p>
            <a:r>
              <a:rPr lang="en-US" dirty="0" smtClean="0"/>
              <a:t>Submitted formal applications in 2009, 2010, 2011 and most recently 2013</a:t>
            </a:r>
          </a:p>
          <a:p>
            <a:r>
              <a:rPr lang="en-US" dirty="0" smtClean="0"/>
              <a:t>Spent time educating the organization’s leaders in the criteria</a:t>
            </a:r>
          </a:p>
          <a:p>
            <a:pPr lvl="1"/>
            <a:r>
              <a:rPr lang="en-US" dirty="0" smtClean="0"/>
              <a:t>Senior executives attended QUEST</a:t>
            </a:r>
          </a:p>
          <a:p>
            <a:pPr lvl="1"/>
            <a:r>
              <a:rPr lang="en-US" dirty="0" smtClean="0"/>
              <a:t>Met with Baldrige recipient CEO’s and leaders</a:t>
            </a:r>
          </a:p>
          <a:p>
            <a:pPr lvl="1"/>
            <a:r>
              <a:rPr lang="en-US" dirty="0" smtClean="0"/>
              <a:t>Conducted Baldrige criteria training for all mid-level managers</a:t>
            </a:r>
          </a:p>
          <a:p>
            <a:r>
              <a:rPr lang="en-US" dirty="0" smtClean="0"/>
              <a:t>Worked with several consultants and Baldrige experts</a:t>
            </a:r>
          </a:p>
          <a:p>
            <a:pPr lvl="1"/>
            <a:r>
              <a:rPr lang="en-US" dirty="0" smtClean="0"/>
              <a:t>Leveraged style and deeper knowledge</a:t>
            </a:r>
          </a:p>
          <a:p>
            <a:r>
              <a:rPr lang="en-US" dirty="0" smtClean="0"/>
              <a:t>Looked for benchmark processes within and outside of the healthcare industry</a:t>
            </a:r>
          </a:p>
        </p:txBody>
      </p:sp>
    </p:spTree>
    <p:extLst>
      <p:ext uri="{BB962C8B-B14F-4D97-AF65-F5344CB8AC3E}">
        <p14:creationId xmlns:p14="http://schemas.microsoft.com/office/powerpoint/2010/main" val="2412080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Baldrige – Pursuit of a Vision</a:t>
            </a:r>
            <a:endParaRPr lang="en-US" dirty="0"/>
          </a:p>
        </p:txBody>
      </p:sp>
      <p:sp>
        <p:nvSpPr>
          <p:cNvPr id="3" name="Content Placeholder 2"/>
          <p:cNvSpPr>
            <a:spLocks noGrp="1"/>
          </p:cNvSpPr>
          <p:nvPr>
            <p:ph idx="1"/>
          </p:nvPr>
        </p:nvSpPr>
        <p:spPr/>
        <p:txBody>
          <a:bodyPr/>
          <a:lstStyle/>
          <a:p>
            <a:r>
              <a:rPr lang="en-US" dirty="0" smtClean="0"/>
              <a:t>Senior most leader – while attending QUEST identified several things we needed to do better</a:t>
            </a:r>
          </a:p>
          <a:p>
            <a:pPr lvl="1"/>
            <a:r>
              <a:rPr lang="en-US" dirty="0" smtClean="0"/>
              <a:t>Share knowledge throughout the organization</a:t>
            </a:r>
          </a:p>
          <a:p>
            <a:pPr lvl="1"/>
            <a:r>
              <a:rPr lang="en-US" dirty="0" smtClean="0"/>
              <a:t>Understand our patients, physicians and staff better</a:t>
            </a:r>
          </a:p>
          <a:p>
            <a:pPr lvl="1"/>
            <a:r>
              <a:rPr lang="en-US" dirty="0" smtClean="0"/>
              <a:t>Using benchmarks to drive higher levels of results</a:t>
            </a:r>
          </a:p>
          <a:p>
            <a:pPr lvl="1"/>
            <a:r>
              <a:rPr lang="en-US" dirty="0" smtClean="0"/>
              <a:t>Formalize the informal – identify processes more clearly</a:t>
            </a:r>
          </a:p>
          <a:p>
            <a:pPr lvl="1"/>
            <a:r>
              <a:rPr lang="en-US" dirty="0" smtClean="0"/>
              <a:t>Standardize approaches across the enterprise</a:t>
            </a:r>
          </a:p>
          <a:p>
            <a:pPr lvl="1"/>
            <a:r>
              <a:rPr lang="en-US" dirty="0" smtClean="0"/>
              <a:t>Deepen the understanding of the criteria questions into the organization</a:t>
            </a:r>
          </a:p>
          <a:p>
            <a:r>
              <a:rPr lang="en-US" dirty="0" smtClean="0"/>
              <a:t>We needed a vision</a:t>
            </a:r>
          </a:p>
          <a:p>
            <a:pPr lvl="1"/>
            <a:r>
              <a:rPr lang="en-US" dirty="0" smtClean="0"/>
              <a:t>Conversation with CEO of </a:t>
            </a:r>
            <a:r>
              <a:rPr lang="en-US" dirty="0" err="1" smtClean="0"/>
              <a:t>Atlanticare</a:t>
            </a:r>
            <a:endParaRPr lang="en-US" dirty="0" smtClean="0"/>
          </a:p>
          <a:p>
            <a:pPr lvl="1"/>
            <a:r>
              <a:rPr lang="en-US" dirty="0" smtClean="0"/>
              <a:t>Historically we were a mission driven organization</a:t>
            </a:r>
          </a:p>
          <a:p>
            <a:pPr lvl="1"/>
            <a:r>
              <a:rPr lang="en-US" dirty="0" smtClean="0"/>
              <a:t>Created the vision statement through dialogue as a part of the strategic planning process – “</a:t>
            </a:r>
            <a:r>
              <a:rPr lang="en-US" i="1" dirty="0" smtClean="0"/>
              <a:t>to be the finest care and service organization in the world”</a:t>
            </a:r>
          </a:p>
          <a:p>
            <a:pPr lvl="1"/>
            <a:r>
              <a:rPr lang="en-US" dirty="0" smtClean="0"/>
              <a:t>Communicated the vision formally through the organization</a:t>
            </a:r>
          </a:p>
          <a:p>
            <a:pPr lvl="1"/>
            <a:endParaRPr lang="en-US" dirty="0" smtClean="0"/>
          </a:p>
          <a:p>
            <a:pPr lvl="1"/>
            <a:endParaRPr lang="en-US" dirty="0"/>
          </a:p>
        </p:txBody>
      </p:sp>
    </p:spTree>
    <p:extLst>
      <p:ext uri="{BB962C8B-B14F-4D97-AF65-F5344CB8AC3E}">
        <p14:creationId xmlns:p14="http://schemas.microsoft.com/office/powerpoint/2010/main" val="141434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439854" y="2626112"/>
            <a:ext cx="6273920" cy="2137189"/>
          </a:xfrm>
          <a:prstGeom prst="rightArrow">
            <a:avLst/>
          </a:prstGeom>
          <a:solidFill>
            <a:srgbClr val="E8F3FE">
              <a:alpha val="4117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p:cNvSpPr>
            <a:spLocks noChangeArrowheads="1"/>
          </p:cNvSpPr>
          <p:nvPr>
            <p:ph type="title"/>
          </p:nvPr>
        </p:nvSpPr>
        <p:spPr>
          <a:xfrm>
            <a:off x="518538" y="109656"/>
            <a:ext cx="7358063" cy="762000"/>
          </a:xfrm>
        </p:spPr>
        <p:txBody>
          <a:bodyPr/>
          <a:lstStyle/>
          <a:p>
            <a:r>
              <a:rPr lang="en-US" dirty="0"/>
              <a:t>Aligning and Executing for Results</a:t>
            </a:r>
          </a:p>
        </p:txBody>
      </p:sp>
      <p:sp>
        <p:nvSpPr>
          <p:cNvPr id="47108" name="Text Box 4"/>
          <p:cNvSpPr txBox="1">
            <a:spLocks/>
          </p:cNvSpPr>
          <p:nvPr/>
        </p:nvSpPr>
        <p:spPr bwMode="auto">
          <a:xfrm>
            <a:off x="370235" y="1445939"/>
            <a:ext cx="1508746" cy="95410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dirty="0">
                <a:solidFill>
                  <a:schemeClr val="accent1"/>
                </a:solidFill>
                <a:latin typeface="Gill Sans" pitchFamily="-32" charset="0"/>
              </a:rPr>
              <a:t>Mission</a:t>
            </a:r>
          </a:p>
          <a:p>
            <a:r>
              <a:rPr lang="en-US" sz="1400" dirty="0">
                <a:solidFill>
                  <a:schemeClr val="accent1"/>
                </a:solidFill>
                <a:latin typeface="Gill Sans" pitchFamily="-32" charset="0"/>
              </a:rPr>
              <a:t>Exceptional care</a:t>
            </a:r>
          </a:p>
          <a:p>
            <a:r>
              <a:rPr lang="en-US" sz="1400" i="1" dirty="0">
                <a:solidFill>
                  <a:schemeClr val="accent1"/>
                </a:solidFill>
                <a:latin typeface="Gill Sans" pitchFamily="-32" charset="0"/>
              </a:rPr>
              <a:t>Every </a:t>
            </a:r>
            <a:r>
              <a:rPr lang="en-US" sz="1400" dirty="0">
                <a:solidFill>
                  <a:schemeClr val="accent1"/>
                </a:solidFill>
                <a:latin typeface="Gill Sans" pitchFamily="-32" charset="0"/>
              </a:rPr>
              <a:t>patient</a:t>
            </a:r>
          </a:p>
          <a:p>
            <a:r>
              <a:rPr lang="en-US" sz="1400" i="1" dirty="0">
                <a:solidFill>
                  <a:schemeClr val="accent1"/>
                </a:solidFill>
                <a:latin typeface="Gill Sans" pitchFamily="-32" charset="0"/>
              </a:rPr>
              <a:t>Every </a:t>
            </a:r>
            <a:r>
              <a:rPr lang="en-US" sz="1400" dirty="0">
                <a:solidFill>
                  <a:schemeClr val="accent1"/>
                </a:solidFill>
                <a:latin typeface="Gill Sans" pitchFamily="-32" charset="0"/>
              </a:rPr>
              <a:t>day</a:t>
            </a:r>
            <a:endParaRPr lang="en-US" sz="1400" i="1" dirty="0">
              <a:solidFill>
                <a:schemeClr val="accent1"/>
              </a:solidFill>
              <a:latin typeface="Gill Sans" pitchFamily="-32" charset="0"/>
            </a:endParaRPr>
          </a:p>
        </p:txBody>
      </p:sp>
      <p:sp>
        <p:nvSpPr>
          <p:cNvPr id="47109" name="Text Box 5"/>
          <p:cNvSpPr txBox="1">
            <a:spLocks/>
          </p:cNvSpPr>
          <p:nvPr/>
        </p:nvSpPr>
        <p:spPr bwMode="auto">
          <a:xfrm>
            <a:off x="1822170" y="1904999"/>
            <a:ext cx="1627369" cy="95410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dirty="0">
                <a:solidFill>
                  <a:schemeClr val="accent1"/>
                </a:solidFill>
                <a:latin typeface="Gill Sans" pitchFamily="-32" charset="0"/>
              </a:rPr>
              <a:t>Goals</a:t>
            </a:r>
          </a:p>
          <a:p>
            <a:r>
              <a:rPr lang="en-US" sz="1400" dirty="0">
                <a:solidFill>
                  <a:schemeClr val="accent1"/>
                </a:solidFill>
                <a:latin typeface="Gill Sans" pitchFamily="-32" charset="0"/>
              </a:rPr>
              <a:t>Exceptional Care</a:t>
            </a:r>
          </a:p>
          <a:p>
            <a:r>
              <a:rPr lang="en-US" sz="1400" dirty="0">
                <a:solidFill>
                  <a:schemeClr val="accent1"/>
                </a:solidFill>
                <a:latin typeface="Gill Sans" pitchFamily="-32" charset="0"/>
              </a:rPr>
              <a:t>Financial Strength</a:t>
            </a:r>
          </a:p>
          <a:p>
            <a:r>
              <a:rPr lang="en-US" sz="1400" dirty="0">
                <a:solidFill>
                  <a:schemeClr val="accent1"/>
                </a:solidFill>
                <a:latin typeface="Gill Sans" pitchFamily="-32" charset="0"/>
              </a:rPr>
              <a:t>Customer Loyalty</a:t>
            </a:r>
          </a:p>
        </p:txBody>
      </p:sp>
      <p:sp>
        <p:nvSpPr>
          <p:cNvPr id="47110" name="Text Box 6"/>
          <p:cNvSpPr txBox="1">
            <a:spLocks/>
          </p:cNvSpPr>
          <p:nvPr/>
        </p:nvSpPr>
        <p:spPr bwMode="auto">
          <a:xfrm>
            <a:off x="5938929" y="2626112"/>
            <a:ext cx="1774845" cy="16004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dirty="0">
                <a:solidFill>
                  <a:schemeClr val="accent1"/>
                </a:solidFill>
                <a:latin typeface="Gill Sans" pitchFamily="-32" charset="0"/>
              </a:rPr>
              <a:t>Capital Investment</a:t>
            </a:r>
          </a:p>
          <a:p>
            <a:r>
              <a:rPr lang="en-US" sz="1400" dirty="0">
                <a:solidFill>
                  <a:schemeClr val="accent1"/>
                </a:solidFill>
                <a:latin typeface="Gill Sans" pitchFamily="-32" charset="0"/>
              </a:rPr>
              <a:t>Physical Plant</a:t>
            </a:r>
          </a:p>
          <a:p>
            <a:r>
              <a:rPr lang="en-US" sz="1400" dirty="0">
                <a:solidFill>
                  <a:schemeClr val="accent1"/>
                </a:solidFill>
                <a:latin typeface="Gill Sans" pitchFamily="-32" charset="0"/>
              </a:rPr>
              <a:t>Technologies</a:t>
            </a:r>
          </a:p>
          <a:p>
            <a:endParaRPr lang="en-US" sz="1400" dirty="0">
              <a:solidFill>
                <a:schemeClr val="accent1"/>
              </a:solidFill>
              <a:latin typeface="Gill Sans" pitchFamily="-32" charset="0"/>
            </a:endParaRPr>
          </a:p>
          <a:p>
            <a:r>
              <a:rPr lang="en-US" sz="1400" b="1" u="sng" dirty="0">
                <a:solidFill>
                  <a:schemeClr val="accent1"/>
                </a:solidFill>
                <a:latin typeface="Gill Sans" pitchFamily="-32" charset="0"/>
              </a:rPr>
              <a:t>Process </a:t>
            </a:r>
            <a:r>
              <a:rPr lang="en-US" sz="1400" b="1" u="sng" dirty="0" err="1">
                <a:solidFill>
                  <a:schemeClr val="accent1"/>
                </a:solidFill>
                <a:latin typeface="Gill Sans" pitchFamily="-32" charset="0"/>
              </a:rPr>
              <a:t>Mgmt</a:t>
            </a:r>
            <a:endParaRPr lang="en-US" sz="1400" b="1" u="sng" dirty="0">
              <a:solidFill>
                <a:schemeClr val="accent1"/>
              </a:solidFill>
              <a:latin typeface="Gill Sans" pitchFamily="-32" charset="0"/>
            </a:endParaRPr>
          </a:p>
          <a:p>
            <a:r>
              <a:rPr lang="en-US" sz="1400" dirty="0">
                <a:solidFill>
                  <a:schemeClr val="accent1"/>
                </a:solidFill>
                <a:latin typeface="Gill Sans" pitchFamily="-32" charset="0"/>
              </a:rPr>
              <a:t>Clinical</a:t>
            </a:r>
          </a:p>
          <a:p>
            <a:r>
              <a:rPr lang="en-US" sz="1400" dirty="0">
                <a:solidFill>
                  <a:schemeClr val="accent1"/>
                </a:solidFill>
                <a:latin typeface="Gill Sans" pitchFamily="-32" charset="0"/>
              </a:rPr>
              <a:t>Operational</a:t>
            </a:r>
            <a:endParaRPr lang="en-US" sz="1400" i="1" dirty="0">
              <a:solidFill>
                <a:schemeClr val="accent1"/>
              </a:solidFill>
              <a:latin typeface="Gill Sans" pitchFamily="-32" charset="0"/>
            </a:endParaRPr>
          </a:p>
        </p:txBody>
      </p:sp>
      <p:sp>
        <p:nvSpPr>
          <p:cNvPr id="47111" name="Text Box 7"/>
          <p:cNvSpPr txBox="1">
            <a:spLocks/>
          </p:cNvSpPr>
          <p:nvPr/>
        </p:nvSpPr>
        <p:spPr bwMode="auto">
          <a:xfrm>
            <a:off x="7880195" y="3105024"/>
            <a:ext cx="1059906" cy="138499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dirty="0">
                <a:solidFill>
                  <a:schemeClr val="accent1"/>
                </a:solidFill>
                <a:latin typeface="Gill Sans" pitchFamily="-32" charset="0"/>
              </a:rPr>
              <a:t>Results</a:t>
            </a:r>
          </a:p>
          <a:p>
            <a:r>
              <a:rPr lang="en-US" sz="1400" dirty="0">
                <a:solidFill>
                  <a:schemeClr val="accent1"/>
                </a:solidFill>
                <a:latin typeface="Gill Sans" pitchFamily="-32" charset="0"/>
              </a:rPr>
              <a:t>Dashboard</a:t>
            </a:r>
          </a:p>
          <a:p>
            <a:pPr>
              <a:buFontTx/>
              <a:buChar char="-"/>
            </a:pPr>
            <a:r>
              <a:rPr lang="en-US" sz="1400" dirty="0">
                <a:solidFill>
                  <a:schemeClr val="accent1"/>
                </a:solidFill>
                <a:latin typeface="Gill Sans" pitchFamily="-32" charset="0"/>
              </a:rPr>
              <a:t>Clinical</a:t>
            </a:r>
          </a:p>
          <a:p>
            <a:pPr>
              <a:buFontTx/>
              <a:buChar char="-"/>
            </a:pPr>
            <a:r>
              <a:rPr lang="en-US" sz="1400" dirty="0">
                <a:solidFill>
                  <a:schemeClr val="accent1"/>
                </a:solidFill>
                <a:latin typeface="Gill Sans" pitchFamily="-32" charset="0"/>
              </a:rPr>
              <a:t>Financial</a:t>
            </a:r>
          </a:p>
          <a:p>
            <a:pPr>
              <a:buFontTx/>
              <a:buChar char="-"/>
            </a:pPr>
            <a:r>
              <a:rPr lang="en-US" sz="1400" dirty="0">
                <a:solidFill>
                  <a:schemeClr val="accent1"/>
                </a:solidFill>
                <a:latin typeface="Gill Sans" pitchFamily="-32" charset="0"/>
              </a:rPr>
              <a:t>Market</a:t>
            </a:r>
          </a:p>
          <a:p>
            <a:pPr>
              <a:buFontTx/>
              <a:buChar char="-"/>
            </a:pPr>
            <a:r>
              <a:rPr lang="en-US" sz="1400" dirty="0">
                <a:solidFill>
                  <a:schemeClr val="accent1"/>
                </a:solidFill>
                <a:latin typeface="Gill Sans" pitchFamily="-32" charset="0"/>
              </a:rPr>
              <a:t>Service</a:t>
            </a:r>
          </a:p>
        </p:txBody>
      </p:sp>
      <p:sp>
        <p:nvSpPr>
          <p:cNvPr id="47112" name="Text Box 8"/>
          <p:cNvSpPr txBox="1">
            <a:spLocks/>
          </p:cNvSpPr>
          <p:nvPr/>
        </p:nvSpPr>
        <p:spPr bwMode="auto">
          <a:xfrm>
            <a:off x="5044454" y="4515653"/>
            <a:ext cx="2669320" cy="95410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a:solidFill>
                  <a:schemeClr val="accent1"/>
                </a:solidFill>
                <a:latin typeface="Gill Sans" pitchFamily="-32" charset="0"/>
              </a:rPr>
              <a:t>Physician Relationship Mgmt</a:t>
            </a:r>
          </a:p>
          <a:p>
            <a:r>
              <a:rPr lang="en-US" sz="1400">
                <a:solidFill>
                  <a:schemeClr val="accent1"/>
                </a:solidFill>
                <a:latin typeface="Gill Sans" pitchFamily="-32" charset="0"/>
              </a:rPr>
              <a:t>Sales Team</a:t>
            </a:r>
          </a:p>
          <a:p>
            <a:r>
              <a:rPr lang="en-US" sz="1400">
                <a:solidFill>
                  <a:schemeClr val="accent1"/>
                </a:solidFill>
                <a:latin typeface="Gill Sans" pitchFamily="-32" charset="0"/>
              </a:rPr>
              <a:t>One Call</a:t>
            </a:r>
          </a:p>
          <a:p>
            <a:r>
              <a:rPr lang="en-US" sz="1400">
                <a:solidFill>
                  <a:schemeClr val="accent1"/>
                </a:solidFill>
                <a:latin typeface="Gill Sans" pitchFamily="-32" charset="0"/>
              </a:rPr>
              <a:t>Medical Staff</a:t>
            </a:r>
            <a:endParaRPr lang="en-US" sz="1400" i="1">
              <a:solidFill>
                <a:schemeClr val="accent1"/>
              </a:solidFill>
              <a:latin typeface="Gill Sans" pitchFamily="-32" charset="0"/>
            </a:endParaRPr>
          </a:p>
        </p:txBody>
      </p:sp>
      <p:sp>
        <p:nvSpPr>
          <p:cNvPr id="47113" name="Text Box 9"/>
          <p:cNvSpPr txBox="1">
            <a:spLocks/>
          </p:cNvSpPr>
          <p:nvPr/>
        </p:nvSpPr>
        <p:spPr bwMode="auto">
          <a:xfrm>
            <a:off x="2834654" y="4515653"/>
            <a:ext cx="2185214" cy="95410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a:solidFill>
                  <a:schemeClr val="accent1"/>
                </a:solidFill>
                <a:latin typeface="Gill Sans" pitchFamily="-32" charset="0"/>
              </a:rPr>
              <a:t>Human Resource Mgmt</a:t>
            </a:r>
          </a:p>
          <a:p>
            <a:r>
              <a:rPr lang="en-US" sz="1400">
                <a:solidFill>
                  <a:schemeClr val="accent1"/>
                </a:solidFill>
                <a:latin typeface="Gill Sans" pitchFamily="-32" charset="0"/>
              </a:rPr>
              <a:t>Recruitment\Retention</a:t>
            </a:r>
          </a:p>
          <a:p>
            <a:r>
              <a:rPr lang="en-US" sz="1400">
                <a:solidFill>
                  <a:schemeClr val="accent1"/>
                </a:solidFill>
                <a:latin typeface="Gill Sans" pitchFamily="-32" charset="0"/>
              </a:rPr>
              <a:t>Leadership Development</a:t>
            </a:r>
          </a:p>
          <a:p>
            <a:r>
              <a:rPr lang="en-US" sz="1400">
                <a:solidFill>
                  <a:schemeClr val="accent1"/>
                </a:solidFill>
                <a:latin typeface="Gill Sans" pitchFamily="-32" charset="0"/>
              </a:rPr>
              <a:t>Reward\Recognition</a:t>
            </a:r>
            <a:endParaRPr lang="en-US" sz="1400" i="1">
              <a:solidFill>
                <a:schemeClr val="accent1"/>
              </a:solidFill>
              <a:latin typeface="Gill Sans" pitchFamily="-32" charset="0"/>
            </a:endParaRPr>
          </a:p>
        </p:txBody>
      </p:sp>
      <p:sp>
        <p:nvSpPr>
          <p:cNvPr id="47114" name="Text Box 10"/>
          <p:cNvSpPr txBox="1">
            <a:spLocks/>
          </p:cNvSpPr>
          <p:nvPr/>
        </p:nvSpPr>
        <p:spPr bwMode="auto">
          <a:xfrm>
            <a:off x="2148854" y="5582453"/>
            <a:ext cx="4614789" cy="95410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a:solidFill>
                  <a:schemeClr val="accent1"/>
                </a:solidFill>
                <a:latin typeface="Gill Sans" pitchFamily="-32" charset="0"/>
              </a:rPr>
              <a:t>Foundational Systems</a:t>
            </a:r>
          </a:p>
          <a:p>
            <a:r>
              <a:rPr lang="en-US" sz="1400">
                <a:solidFill>
                  <a:schemeClr val="accent1"/>
                </a:solidFill>
                <a:latin typeface="Gill Sans" pitchFamily="-32" charset="0"/>
              </a:rPr>
              <a:t>Information Technology		Budgeting \ Accounting</a:t>
            </a:r>
          </a:p>
          <a:p>
            <a:r>
              <a:rPr lang="en-US" sz="1400">
                <a:solidFill>
                  <a:schemeClr val="accent1"/>
                </a:solidFill>
                <a:latin typeface="Gill Sans" pitchFamily="-32" charset="0"/>
              </a:rPr>
              <a:t>Regulatory Compliance		Supply Management</a:t>
            </a:r>
          </a:p>
          <a:p>
            <a:r>
              <a:rPr lang="en-US" sz="1400">
                <a:solidFill>
                  <a:schemeClr val="accent1"/>
                </a:solidFill>
                <a:latin typeface="Gill Sans" pitchFamily="-32" charset="0"/>
              </a:rPr>
              <a:t>Ethics and Compliance		Productivity Systems</a:t>
            </a:r>
            <a:endParaRPr lang="en-US" sz="1400" i="1">
              <a:solidFill>
                <a:schemeClr val="accent1"/>
              </a:solidFill>
              <a:latin typeface="Gill Sans" pitchFamily="-32" charset="0"/>
            </a:endParaRPr>
          </a:p>
        </p:txBody>
      </p:sp>
      <p:sp>
        <p:nvSpPr>
          <p:cNvPr id="47115" name="Text Box 11"/>
          <p:cNvSpPr txBox="1">
            <a:spLocks/>
          </p:cNvSpPr>
          <p:nvPr/>
        </p:nvSpPr>
        <p:spPr bwMode="auto">
          <a:xfrm>
            <a:off x="243854" y="4439453"/>
            <a:ext cx="2392001" cy="1169551"/>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dirty="0">
                <a:solidFill>
                  <a:schemeClr val="accent1"/>
                </a:solidFill>
                <a:latin typeface="Gill Sans" pitchFamily="-32" charset="0"/>
              </a:rPr>
              <a:t>Measurement \ Evaluation</a:t>
            </a:r>
          </a:p>
          <a:p>
            <a:r>
              <a:rPr lang="en-US" sz="1400" dirty="0">
                <a:solidFill>
                  <a:schemeClr val="accent1"/>
                </a:solidFill>
                <a:latin typeface="Gill Sans" pitchFamily="-32" charset="0"/>
              </a:rPr>
              <a:t>Monthly Operations</a:t>
            </a:r>
          </a:p>
          <a:p>
            <a:r>
              <a:rPr lang="en-US" sz="1400" dirty="0">
                <a:solidFill>
                  <a:schemeClr val="accent1"/>
                </a:solidFill>
                <a:latin typeface="Gill Sans" pitchFamily="-32" charset="0"/>
              </a:rPr>
              <a:t>Quarterly Reviews</a:t>
            </a:r>
          </a:p>
          <a:p>
            <a:r>
              <a:rPr lang="en-US" sz="1400" dirty="0">
                <a:solidFill>
                  <a:schemeClr val="accent1"/>
                </a:solidFill>
                <a:latin typeface="Gill Sans" pitchFamily="-32" charset="0"/>
              </a:rPr>
              <a:t>Leadership Evaluation</a:t>
            </a:r>
          </a:p>
          <a:p>
            <a:r>
              <a:rPr lang="en-US" sz="1400" dirty="0">
                <a:solidFill>
                  <a:schemeClr val="accent1"/>
                </a:solidFill>
                <a:latin typeface="Gill Sans" pitchFamily="-32" charset="0"/>
              </a:rPr>
              <a:t>Market\Facility Committees</a:t>
            </a:r>
            <a:endParaRPr lang="en-US" sz="1400" i="1" dirty="0">
              <a:solidFill>
                <a:schemeClr val="accent1"/>
              </a:solidFill>
              <a:latin typeface="Gill Sans" pitchFamily="-32" charset="0"/>
            </a:endParaRPr>
          </a:p>
        </p:txBody>
      </p:sp>
      <p:sp>
        <p:nvSpPr>
          <p:cNvPr id="47116" name="Text Box 12"/>
          <p:cNvSpPr txBox="1">
            <a:spLocks/>
          </p:cNvSpPr>
          <p:nvPr/>
        </p:nvSpPr>
        <p:spPr bwMode="auto">
          <a:xfrm>
            <a:off x="3486615" y="2089361"/>
            <a:ext cx="2345257" cy="203132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r>
              <a:rPr lang="en-US" sz="1400" b="1" u="sng" dirty="0">
                <a:solidFill>
                  <a:schemeClr val="accent1"/>
                </a:solidFill>
                <a:latin typeface="Gill Sans" pitchFamily="-32" charset="0"/>
              </a:rPr>
              <a:t>Strategic Planning</a:t>
            </a:r>
          </a:p>
          <a:p>
            <a:r>
              <a:rPr lang="en-US" sz="1400" dirty="0">
                <a:solidFill>
                  <a:schemeClr val="accent1"/>
                </a:solidFill>
                <a:latin typeface="Gill Sans" pitchFamily="-32" charset="0"/>
              </a:rPr>
              <a:t>Annual Planning Process</a:t>
            </a:r>
          </a:p>
          <a:p>
            <a:r>
              <a:rPr lang="en-US" sz="1400" dirty="0">
                <a:solidFill>
                  <a:schemeClr val="accent1"/>
                </a:solidFill>
                <a:latin typeface="Gill Sans" pitchFamily="-32" charset="0"/>
              </a:rPr>
              <a:t>Environmental Assessment</a:t>
            </a:r>
          </a:p>
          <a:p>
            <a:r>
              <a:rPr lang="en-US" sz="1400" dirty="0">
                <a:solidFill>
                  <a:schemeClr val="accent1"/>
                </a:solidFill>
                <a:latin typeface="Gill Sans" pitchFamily="-32" charset="0"/>
              </a:rPr>
              <a:t>Assumptions</a:t>
            </a:r>
          </a:p>
          <a:p>
            <a:r>
              <a:rPr lang="en-US" sz="1400" dirty="0">
                <a:solidFill>
                  <a:schemeClr val="accent1"/>
                </a:solidFill>
                <a:latin typeface="Gill Sans" pitchFamily="-32" charset="0"/>
              </a:rPr>
              <a:t>Strategies \ Tactics</a:t>
            </a:r>
          </a:p>
          <a:p>
            <a:endParaRPr lang="en-US" sz="1400" dirty="0">
              <a:solidFill>
                <a:schemeClr val="accent1"/>
              </a:solidFill>
              <a:latin typeface="Gill Sans" pitchFamily="-32" charset="0"/>
            </a:endParaRPr>
          </a:p>
          <a:p>
            <a:r>
              <a:rPr lang="en-US" sz="1400" dirty="0">
                <a:solidFill>
                  <a:schemeClr val="accent1"/>
                </a:solidFill>
                <a:latin typeface="Gill Sans" pitchFamily="-32" charset="0"/>
              </a:rPr>
              <a:t>Action Planning\Execution</a:t>
            </a:r>
          </a:p>
          <a:p>
            <a:r>
              <a:rPr lang="en-US" sz="1400" dirty="0">
                <a:solidFill>
                  <a:schemeClr val="accent1"/>
                </a:solidFill>
                <a:latin typeface="Gill Sans" pitchFamily="-32" charset="0"/>
              </a:rPr>
              <a:t>Cascade to facilities</a:t>
            </a:r>
          </a:p>
          <a:p>
            <a:r>
              <a:rPr lang="en-US" sz="1400" dirty="0">
                <a:solidFill>
                  <a:schemeClr val="accent1"/>
                </a:solidFill>
                <a:latin typeface="Gill Sans" pitchFamily="-32" charset="0"/>
              </a:rPr>
              <a:t>Quarterly Reviews</a:t>
            </a:r>
          </a:p>
        </p:txBody>
      </p:sp>
      <p:sp>
        <p:nvSpPr>
          <p:cNvPr id="12" name="Text Box 4"/>
          <p:cNvSpPr txBox="1">
            <a:spLocks/>
          </p:cNvSpPr>
          <p:nvPr/>
        </p:nvSpPr>
        <p:spPr bwMode="auto">
          <a:xfrm>
            <a:off x="1878981" y="840056"/>
            <a:ext cx="4884662" cy="52322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642938">
              <a:defRPr>
                <a:solidFill>
                  <a:schemeClr val="tx1"/>
                </a:solidFill>
                <a:latin typeface="Arial" charset="0"/>
              </a:defRPr>
            </a:lvl1pPr>
            <a:lvl2pPr algn="l" defTabSz="642938">
              <a:defRPr>
                <a:solidFill>
                  <a:schemeClr val="tx1"/>
                </a:solidFill>
                <a:latin typeface="Arial" charset="0"/>
              </a:defRPr>
            </a:lvl2pPr>
            <a:lvl3pPr algn="l" defTabSz="642938">
              <a:defRPr>
                <a:solidFill>
                  <a:schemeClr val="tx1"/>
                </a:solidFill>
                <a:latin typeface="Arial" charset="0"/>
              </a:defRPr>
            </a:lvl3pPr>
            <a:lvl4pPr algn="l" defTabSz="642938">
              <a:defRPr>
                <a:solidFill>
                  <a:schemeClr val="tx1"/>
                </a:solidFill>
                <a:latin typeface="Arial" charset="0"/>
              </a:defRPr>
            </a:lvl4pPr>
            <a:lvl5pPr algn="l" defTabSz="642938">
              <a:defRPr>
                <a:solidFill>
                  <a:schemeClr val="tx1"/>
                </a:solidFill>
                <a:latin typeface="Arial" charset="0"/>
              </a:defRPr>
            </a:lvl5pPr>
            <a:lvl6pPr defTabSz="642938" fontAlgn="base">
              <a:spcBef>
                <a:spcPct val="0"/>
              </a:spcBef>
              <a:spcAft>
                <a:spcPct val="0"/>
              </a:spcAft>
              <a:defRPr>
                <a:solidFill>
                  <a:schemeClr val="tx1"/>
                </a:solidFill>
                <a:latin typeface="Arial" charset="0"/>
              </a:defRPr>
            </a:lvl6pPr>
            <a:lvl7pPr defTabSz="642938" fontAlgn="base">
              <a:spcBef>
                <a:spcPct val="0"/>
              </a:spcBef>
              <a:spcAft>
                <a:spcPct val="0"/>
              </a:spcAft>
              <a:defRPr>
                <a:solidFill>
                  <a:schemeClr val="tx1"/>
                </a:solidFill>
                <a:latin typeface="Arial" charset="0"/>
              </a:defRPr>
            </a:lvl7pPr>
            <a:lvl8pPr defTabSz="642938" fontAlgn="base">
              <a:spcBef>
                <a:spcPct val="0"/>
              </a:spcBef>
              <a:spcAft>
                <a:spcPct val="0"/>
              </a:spcAft>
              <a:defRPr>
                <a:solidFill>
                  <a:schemeClr val="tx1"/>
                </a:solidFill>
                <a:latin typeface="Arial" charset="0"/>
              </a:defRPr>
            </a:lvl8pPr>
            <a:lvl9pPr defTabSz="642938" fontAlgn="base">
              <a:spcBef>
                <a:spcPct val="0"/>
              </a:spcBef>
              <a:spcAft>
                <a:spcPct val="0"/>
              </a:spcAft>
              <a:defRPr>
                <a:solidFill>
                  <a:schemeClr val="tx1"/>
                </a:solidFill>
                <a:latin typeface="Arial" charset="0"/>
              </a:defRPr>
            </a:lvl9pPr>
          </a:lstStyle>
          <a:p>
            <a:pPr algn="ctr"/>
            <a:r>
              <a:rPr lang="en-US" sz="1400" b="1" u="sng" dirty="0" smtClean="0">
                <a:solidFill>
                  <a:schemeClr val="accent1"/>
                </a:solidFill>
                <a:latin typeface="Gill Sans" pitchFamily="-32" charset="0"/>
              </a:rPr>
              <a:t>Vision</a:t>
            </a:r>
            <a:endParaRPr lang="en-US" sz="1400" dirty="0" smtClean="0">
              <a:solidFill>
                <a:schemeClr val="accent1"/>
              </a:solidFill>
              <a:latin typeface="Gill Sans" pitchFamily="-32" charset="0"/>
            </a:endParaRPr>
          </a:p>
          <a:p>
            <a:pPr algn="ctr"/>
            <a:r>
              <a:rPr lang="en-US" sz="1400" dirty="0" smtClean="0">
                <a:solidFill>
                  <a:schemeClr val="accent1"/>
                </a:solidFill>
                <a:latin typeface="Gill Sans" pitchFamily="-32" charset="0"/>
              </a:rPr>
              <a:t>To be the finest care and service organization in the world</a:t>
            </a:r>
            <a:endParaRPr lang="en-US" sz="1400" dirty="0">
              <a:solidFill>
                <a:schemeClr val="accent1"/>
              </a:solidFill>
              <a:latin typeface="Gill Sans" pitchFamily="-32" charset="0"/>
            </a:endParaRPr>
          </a:p>
        </p:txBody>
      </p:sp>
    </p:spTree>
    <p:extLst>
      <p:ext uri="{BB962C8B-B14F-4D97-AF65-F5344CB8AC3E}">
        <p14:creationId xmlns:p14="http://schemas.microsoft.com/office/powerpoint/2010/main" val="1629226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510581" y="704204"/>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Obtain </a:t>
            </a:r>
          </a:p>
          <a:p>
            <a:r>
              <a:rPr lang="en-US" sz="1600" b="1" spc="-110" dirty="0" smtClean="0">
                <a:latin typeface="Calibri" pitchFamily="34" charset="0"/>
              </a:rPr>
              <a:t>Stakeholder Input</a:t>
            </a:r>
            <a:endParaRPr lang="en-US" sz="1600" b="1" spc="-110" dirty="0">
              <a:latin typeface="Calibri" pitchFamily="34" charset="0"/>
            </a:endParaRPr>
          </a:p>
        </p:txBody>
      </p:sp>
      <p:sp>
        <p:nvSpPr>
          <p:cNvPr id="26" name="Rounded Rectangle 25"/>
          <p:cNvSpPr/>
          <p:nvPr/>
        </p:nvSpPr>
        <p:spPr>
          <a:xfrm>
            <a:off x="2510581" y="1645845"/>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spcBef>
                <a:spcPts val="300"/>
              </a:spcBef>
              <a:buFont typeface="Wingdings" pitchFamily="2" charset="2"/>
              <a:buChar char="§"/>
            </a:pPr>
            <a:r>
              <a:rPr lang="en-US" sz="1400" dirty="0" smtClean="0">
                <a:latin typeface="Calibri" pitchFamily="34" charset="0"/>
              </a:rPr>
              <a:t>Discuss Key Market &amp; Performance Trends</a:t>
            </a:r>
          </a:p>
          <a:p>
            <a:pPr marL="117475" indent="-117475" algn="l">
              <a:spcBef>
                <a:spcPts val="300"/>
              </a:spcBef>
              <a:buFont typeface="Wingdings" pitchFamily="2" charset="2"/>
              <a:buChar char="§"/>
            </a:pPr>
            <a:r>
              <a:rPr lang="en-US" sz="1400" dirty="0" smtClean="0">
                <a:latin typeface="Calibri" pitchFamily="34" charset="0"/>
              </a:rPr>
              <a:t>Gain External Perspectives of Industry Trends</a:t>
            </a:r>
            <a:endParaRPr lang="en-US" sz="1400" dirty="0">
              <a:latin typeface="Calibri" pitchFamily="34" charset="0"/>
            </a:endParaRPr>
          </a:p>
        </p:txBody>
      </p:sp>
      <p:sp>
        <p:nvSpPr>
          <p:cNvPr id="9" name="Rounded Rectangle 8"/>
          <p:cNvSpPr/>
          <p:nvPr/>
        </p:nvSpPr>
        <p:spPr>
          <a:xfrm>
            <a:off x="4711586" y="704204"/>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Brief Boards at</a:t>
            </a:r>
          </a:p>
          <a:p>
            <a:r>
              <a:rPr lang="en-US" sz="1600" b="1" spc="-110" dirty="0" smtClean="0">
                <a:latin typeface="Calibri" pitchFamily="34" charset="0"/>
              </a:rPr>
              <a:t>Governance Retreat</a:t>
            </a:r>
            <a:endParaRPr lang="en-US" sz="1600" b="1" spc="-110" dirty="0">
              <a:latin typeface="Calibri" pitchFamily="34" charset="0"/>
            </a:endParaRPr>
          </a:p>
        </p:txBody>
      </p:sp>
      <p:sp>
        <p:nvSpPr>
          <p:cNvPr id="10" name="Rounded Rectangle 9"/>
          <p:cNvSpPr/>
          <p:nvPr/>
        </p:nvSpPr>
        <p:spPr>
          <a:xfrm>
            <a:off x="4711586" y="1645845"/>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spcBef>
                <a:spcPts val="300"/>
              </a:spcBef>
              <a:buFont typeface="Wingdings" pitchFamily="2" charset="2"/>
              <a:buChar char="§"/>
            </a:pPr>
            <a:r>
              <a:rPr lang="en-US" sz="1400" dirty="0" smtClean="0">
                <a:latin typeface="Calibri" pitchFamily="34" charset="0"/>
              </a:rPr>
              <a:t>Present System Update</a:t>
            </a:r>
          </a:p>
          <a:p>
            <a:pPr marL="117475" indent="-117475" algn="l">
              <a:spcBef>
                <a:spcPts val="300"/>
              </a:spcBef>
              <a:buFont typeface="Wingdings" pitchFamily="2" charset="2"/>
              <a:buChar char="§"/>
            </a:pPr>
            <a:r>
              <a:rPr lang="en-US" sz="1400" dirty="0" smtClean="0">
                <a:latin typeface="Calibri" pitchFamily="34" charset="0"/>
              </a:rPr>
              <a:t>Provide Expert Perspectives of Industry Trends</a:t>
            </a:r>
            <a:endParaRPr lang="en-US" sz="1400" dirty="0">
              <a:latin typeface="Calibri" pitchFamily="34" charset="0"/>
            </a:endParaRPr>
          </a:p>
        </p:txBody>
      </p:sp>
      <p:sp>
        <p:nvSpPr>
          <p:cNvPr id="5" name="Title 4"/>
          <p:cNvSpPr>
            <a:spLocks noGrp="1"/>
          </p:cNvSpPr>
          <p:nvPr>
            <p:ph type="title"/>
          </p:nvPr>
        </p:nvSpPr>
        <p:spPr>
          <a:xfrm>
            <a:off x="209550" y="76200"/>
            <a:ext cx="8724900" cy="381000"/>
          </a:xfrm>
        </p:spPr>
        <p:txBody>
          <a:bodyPr>
            <a:normAutofit fontScale="90000"/>
          </a:bodyPr>
          <a:lstStyle/>
          <a:p>
            <a:pPr algn="ctr"/>
            <a:r>
              <a:rPr lang="en-US" dirty="0" smtClean="0"/>
              <a:t>SDH Annual Planning Cycle - standardized</a:t>
            </a:r>
            <a:endParaRPr lang="en-US" dirty="0"/>
          </a:p>
        </p:txBody>
      </p:sp>
      <p:sp>
        <p:nvSpPr>
          <p:cNvPr id="6" name="Rounded Rectangle 5"/>
          <p:cNvSpPr/>
          <p:nvPr/>
        </p:nvSpPr>
        <p:spPr>
          <a:xfrm>
            <a:off x="309576" y="704204"/>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0" tIns="45720" rIns="0" bIns="9144" rtlCol="0" anchor="t"/>
          <a:lstStyle/>
          <a:p>
            <a:pPr algn="ctr"/>
            <a:r>
              <a:rPr lang="en-US" sz="1600" b="1" spc="-110" dirty="0" smtClean="0">
                <a:latin typeface="Calibri" pitchFamily="34" charset="0"/>
              </a:rPr>
              <a:t>Complete Environmental Assessment</a:t>
            </a:r>
            <a:endParaRPr lang="en-US" sz="1600" b="1" spc="-110" dirty="0">
              <a:latin typeface="Calibri" pitchFamily="34" charset="0"/>
            </a:endParaRPr>
          </a:p>
        </p:txBody>
      </p:sp>
      <p:sp>
        <p:nvSpPr>
          <p:cNvPr id="7" name="Rounded Rectangle 6"/>
          <p:cNvSpPr/>
          <p:nvPr/>
        </p:nvSpPr>
        <p:spPr>
          <a:xfrm>
            <a:off x="309576" y="1645845"/>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lnSpc>
                <a:spcPts val="1700"/>
              </a:lnSpc>
              <a:spcBef>
                <a:spcPts val="300"/>
              </a:spcBef>
              <a:buFont typeface="Wingdings" pitchFamily="2" charset="2"/>
              <a:buChar char="§"/>
            </a:pPr>
            <a:r>
              <a:rPr lang="en-US" sz="1400" dirty="0" smtClean="0">
                <a:latin typeface="Calibri" pitchFamily="34" charset="0"/>
              </a:rPr>
              <a:t>Analyze Key Market &amp; Performance Trends</a:t>
            </a:r>
          </a:p>
          <a:p>
            <a:pPr marL="117475" indent="-117475" algn="l">
              <a:lnSpc>
                <a:spcPts val="1700"/>
              </a:lnSpc>
              <a:spcBef>
                <a:spcPts val="300"/>
              </a:spcBef>
              <a:buFont typeface="Wingdings" pitchFamily="2" charset="2"/>
              <a:buChar char="§"/>
            </a:pPr>
            <a:r>
              <a:rPr lang="en-US" sz="1400" dirty="0" smtClean="0">
                <a:latin typeface="Calibri" pitchFamily="34" charset="0"/>
              </a:rPr>
              <a:t>Solicit Stakeholder Input</a:t>
            </a:r>
          </a:p>
          <a:p>
            <a:pPr marL="117475" indent="-117475" algn="l">
              <a:lnSpc>
                <a:spcPts val="1700"/>
              </a:lnSpc>
              <a:spcBef>
                <a:spcPts val="300"/>
              </a:spcBef>
              <a:buFont typeface="Wingdings" pitchFamily="2" charset="2"/>
              <a:buChar char="§"/>
            </a:pPr>
            <a:r>
              <a:rPr lang="en-US" sz="1400" dirty="0" smtClean="0">
                <a:latin typeface="Calibri" pitchFamily="34" charset="0"/>
              </a:rPr>
              <a:t>Assemble Market Intelligence</a:t>
            </a:r>
            <a:endParaRPr lang="en-US" sz="1400" dirty="0">
              <a:latin typeface="Calibri" pitchFamily="34" charset="0"/>
            </a:endParaRPr>
          </a:p>
        </p:txBody>
      </p:sp>
      <p:cxnSp>
        <p:nvCxnSpPr>
          <p:cNvPr id="18" name="Straight Arrow Connector 17"/>
          <p:cNvCxnSpPr>
            <a:stCxn id="10" idx="2"/>
          </p:cNvCxnSpPr>
          <p:nvPr/>
        </p:nvCxnSpPr>
        <p:spPr>
          <a:xfrm flipH="1" flipV="1">
            <a:off x="5648684" y="2622001"/>
            <a:ext cx="23022" cy="761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25" idx="1"/>
          </p:cNvCxnSpPr>
          <p:nvPr/>
        </p:nvCxnSpPr>
        <p:spPr>
          <a:xfrm>
            <a:off x="2229816" y="1133695"/>
            <a:ext cx="280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5" idx="3"/>
            <a:endCxn id="9" idx="1"/>
          </p:cNvCxnSpPr>
          <p:nvPr/>
        </p:nvCxnSpPr>
        <p:spPr>
          <a:xfrm>
            <a:off x="4430821" y="1133695"/>
            <a:ext cx="280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6912592" y="704204"/>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Conduct System-Wide Planning Retreat</a:t>
            </a:r>
            <a:endParaRPr lang="en-US" sz="1600" b="1" spc="-110" dirty="0">
              <a:latin typeface="Calibri" pitchFamily="34" charset="0"/>
            </a:endParaRPr>
          </a:p>
        </p:txBody>
      </p:sp>
      <p:sp>
        <p:nvSpPr>
          <p:cNvPr id="34" name="Rounded Rectangle 33"/>
          <p:cNvSpPr/>
          <p:nvPr/>
        </p:nvSpPr>
        <p:spPr>
          <a:xfrm>
            <a:off x="6912592" y="1645845"/>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spcBef>
                <a:spcPts val="300"/>
              </a:spcBef>
              <a:buFont typeface="Wingdings" pitchFamily="2" charset="2"/>
              <a:buChar char="§"/>
            </a:pPr>
            <a:r>
              <a:rPr lang="en-US" sz="1400" dirty="0" smtClean="0">
                <a:latin typeface="Calibri" pitchFamily="34" charset="0"/>
              </a:rPr>
              <a:t>Define Key Challenges &amp; Advantages</a:t>
            </a:r>
          </a:p>
          <a:p>
            <a:pPr marL="117475" indent="-117475" algn="l">
              <a:spcBef>
                <a:spcPts val="300"/>
              </a:spcBef>
              <a:buFont typeface="Wingdings" pitchFamily="2" charset="2"/>
              <a:buChar char="§"/>
            </a:pPr>
            <a:r>
              <a:rPr lang="en-US" sz="1400" dirty="0" smtClean="0">
                <a:latin typeface="Calibri" pitchFamily="34" charset="0"/>
              </a:rPr>
              <a:t>Develop System-Wide Strategic Plan</a:t>
            </a:r>
          </a:p>
        </p:txBody>
      </p:sp>
      <p:cxnSp>
        <p:nvCxnSpPr>
          <p:cNvPr id="38" name="Straight Arrow Connector 37"/>
          <p:cNvCxnSpPr>
            <a:stCxn id="9" idx="3"/>
            <a:endCxn id="33" idx="1"/>
          </p:cNvCxnSpPr>
          <p:nvPr/>
        </p:nvCxnSpPr>
        <p:spPr>
          <a:xfrm>
            <a:off x="6631826" y="1133695"/>
            <a:ext cx="2807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309576" y="4045931"/>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Approve  System-Wide Budget  and Plan</a:t>
            </a:r>
            <a:endParaRPr lang="en-US" sz="1600" b="1" spc="-110" dirty="0">
              <a:latin typeface="Calibri" pitchFamily="34" charset="0"/>
            </a:endParaRPr>
          </a:p>
        </p:txBody>
      </p:sp>
      <p:sp>
        <p:nvSpPr>
          <p:cNvPr id="42" name="Rounded Rectangle 41"/>
          <p:cNvSpPr/>
          <p:nvPr/>
        </p:nvSpPr>
        <p:spPr>
          <a:xfrm>
            <a:off x="309576" y="4984340"/>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spcBef>
                <a:spcPts val="300"/>
              </a:spcBef>
              <a:buFont typeface="Wingdings" pitchFamily="2" charset="2"/>
              <a:buChar char="§"/>
            </a:pPr>
            <a:r>
              <a:rPr lang="en-US" sz="1400" dirty="0" smtClean="0">
                <a:latin typeface="Calibri" pitchFamily="34" charset="0"/>
              </a:rPr>
              <a:t>Present Annual Budget </a:t>
            </a:r>
          </a:p>
          <a:p>
            <a:pPr marL="117475" indent="-117475" algn="l">
              <a:spcBef>
                <a:spcPts val="300"/>
              </a:spcBef>
              <a:buFont typeface="Wingdings" pitchFamily="2" charset="2"/>
              <a:buChar char="§"/>
            </a:pPr>
            <a:r>
              <a:rPr lang="en-US" sz="1400" dirty="0" smtClean="0">
                <a:latin typeface="Calibri" pitchFamily="34" charset="0"/>
              </a:rPr>
              <a:t>Present Annual Business Plan</a:t>
            </a:r>
          </a:p>
        </p:txBody>
      </p:sp>
      <p:sp>
        <p:nvSpPr>
          <p:cNvPr id="44" name="Rounded Rectangle 43"/>
          <p:cNvSpPr/>
          <p:nvPr/>
        </p:nvSpPr>
        <p:spPr>
          <a:xfrm>
            <a:off x="2510581" y="4045931"/>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Approve Entity </a:t>
            </a:r>
          </a:p>
          <a:p>
            <a:r>
              <a:rPr lang="en-US" sz="1600" b="1" spc="-110" dirty="0" smtClean="0">
                <a:latin typeface="Calibri" pitchFamily="34" charset="0"/>
              </a:rPr>
              <a:t>Budgets</a:t>
            </a:r>
            <a:endParaRPr lang="en-US" sz="1600" b="1" spc="-110" dirty="0">
              <a:latin typeface="Calibri" pitchFamily="34" charset="0"/>
            </a:endParaRPr>
          </a:p>
        </p:txBody>
      </p:sp>
      <p:sp>
        <p:nvSpPr>
          <p:cNvPr id="45" name="Rounded Rectangle 44"/>
          <p:cNvSpPr/>
          <p:nvPr/>
        </p:nvSpPr>
        <p:spPr>
          <a:xfrm>
            <a:off x="2510581" y="4984340"/>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spcBef>
                <a:spcPts val="300"/>
              </a:spcBef>
              <a:buFont typeface="Wingdings" pitchFamily="2" charset="2"/>
              <a:buChar char="§"/>
            </a:pPr>
            <a:r>
              <a:rPr lang="en-US" sz="1400" dirty="0" smtClean="0">
                <a:latin typeface="Calibri" pitchFamily="34" charset="0"/>
              </a:rPr>
              <a:t>Assess and Approve Entity-Specific Budget Expectations</a:t>
            </a:r>
          </a:p>
          <a:p>
            <a:pPr marL="117475" indent="-117475" algn="l">
              <a:spcBef>
                <a:spcPts val="300"/>
              </a:spcBef>
              <a:buFont typeface="Wingdings" pitchFamily="2" charset="2"/>
              <a:buChar char="§"/>
            </a:pPr>
            <a:r>
              <a:rPr lang="en-US" sz="1400" dirty="0" smtClean="0">
                <a:latin typeface="Calibri" pitchFamily="34" charset="0"/>
              </a:rPr>
              <a:t>Consolidate Entity Budgets and Plans</a:t>
            </a:r>
          </a:p>
        </p:txBody>
      </p:sp>
      <p:cxnSp>
        <p:nvCxnSpPr>
          <p:cNvPr id="50" name="Straight Arrow Connector 49"/>
          <p:cNvCxnSpPr>
            <a:stCxn id="41" idx="3"/>
            <a:endCxn id="44" idx="1"/>
          </p:cNvCxnSpPr>
          <p:nvPr/>
        </p:nvCxnSpPr>
        <p:spPr>
          <a:xfrm>
            <a:off x="2229816" y="4475422"/>
            <a:ext cx="280765"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4711586" y="4045931"/>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Finalize System-Wide Action Plan</a:t>
            </a:r>
            <a:endParaRPr lang="en-US" sz="1600" b="1" spc="-110" dirty="0">
              <a:latin typeface="Calibri" pitchFamily="34" charset="0"/>
            </a:endParaRPr>
          </a:p>
        </p:txBody>
      </p:sp>
      <p:sp>
        <p:nvSpPr>
          <p:cNvPr id="52" name="Rounded Rectangle 51"/>
          <p:cNvSpPr/>
          <p:nvPr/>
        </p:nvSpPr>
        <p:spPr>
          <a:xfrm>
            <a:off x="4711586" y="4984340"/>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45720" rtlCol="0" anchor="t"/>
          <a:lstStyle/>
          <a:p>
            <a:pPr marL="117475" indent="-117475" algn="l">
              <a:spcBef>
                <a:spcPts val="300"/>
              </a:spcBef>
              <a:buFont typeface="Wingdings" pitchFamily="2" charset="2"/>
              <a:buChar char="§"/>
            </a:pPr>
            <a:r>
              <a:rPr lang="en-US" sz="1400" dirty="0" smtClean="0">
                <a:latin typeface="Calibri" pitchFamily="34" charset="0"/>
              </a:rPr>
              <a:t>Integrate Entity Action Plans into System-Wide Action Plan</a:t>
            </a:r>
          </a:p>
          <a:p>
            <a:pPr marL="117475" indent="-117475" algn="l">
              <a:spcBef>
                <a:spcPts val="300"/>
              </a:spcBef>
              <a:buFont typeface="Wingdings" pitchFamily="2" charset="2"/>
              <a:buChar char="§"/>
            </a:pPr>
            <a:r>
              <a:rPr lang="en-US" sz="1400" dirty="0" smtClean="0">
                <a:latin typeface="Calibri" pitchFamily="34" charset="0"/>
              </a:rPr>
              <a:t>Establish  System-Wide Performance Projections</a:t>
            </a:r>
          </a:p>
        </p:txBody>
      </p:sp>
      <p:cxnSp>
        <p:nvCxnSpPr>
          <p:cNvPr id="56" name="Straight Arrow Connector 55"/>
          <p:cNvCxnSpPr>
            <a:stCxn id="44" idx="3"/>
            <a:endCxn id="51" idx="1"/>
          </p:cNvCxnSpPr>
          <p:nvPr/>
        </p:nvCxnSpPr>
        <p:spPr>
          <a:xfrm>
            <a:off x="4430821" y="4475422"/>
            <a:ext cx="280765"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7" name="Rounded Rectangle 56"/>
          <p:cNvSpPr/>
          <p:nvPr/>
        </p:nvSpPr>
        <p:spPr>
          <a:xfrm>
            <a:off x="6912592" y="4045931"/>
            <a:ext cx="1920240" cy="858981"/>
          </a:xfrm>
          <a:prstGeom prst="roundRect">
            <a:avLst/>
          </a:prstGeom>
        </p:spPr>
        <p:style>
          <a:lnRef idx="2">
            <a:schemeClr val="accent1"/>
          </a:lnRef>
          <a:fillRef idx="1">
            <a:schemeClr val="lt1"/>
          </a:fillRef>
          <a:effectRef idx="0">
            <a:schemeClr val="accent1"/>
          </a:effectRef>
          <a:fontRef idx="minor">
            <a:schemeClr val="dk1"/>
          </a:fontRef>
        </p:style>
        <p:txBody>
          <a:bodyPr lIns="27432" tIns="45720" rIns="27432" bIns="9144" rtlCol="0" anchor="t"/>
          <a:lstStyle/>
          <a:p>
            <a:r>
              <a:rPr lang="en-US" sz="1600" b="1" spc="-110" dirty="0" smtClean="0">
                <a:latin typeface="Calibri" pitchFamily="34" charset="0"/>
              </a:rPr>
              <a:t>Develop Entity Action Plans </a:t>
            </a:r>
          </a:p>
        </p:txBody>
      </p:sp>
      <p:sp>
        <p:nvSpPr>
          <p:cNvPr id="58" name="Rounded Rectangle 57"/>
          <p:cNvSpPr/>
          <p:nvPr/>
        </p:nvSpPr>
        <p:spPr>
          <a:xfrm>
            <a:off x="6912592" y="4984340"/>
            <a:ext cx="1920240" cy="173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0" rIns="18288" rtlCol="0" anchor="t"/>
          <a:lstStyle/>
          <a:p>
            <a:pPr marL="117475" indent="-117475" algn="l">
              <a:spcBef>
                <a:spcPts val="300"/>
              </a:spcBef>
              <a:buFont typeface="Wingdings" pitchFamily="2" charset="2"/>
              <a:buChar char="§"/>
            </a:pPr>
            <a:r>
              <a:rPr lang="en-US" sz="1400" dirty="0" smtClean="0">
                <a:latin typeface="Calibri" pitchFamily="34" charset="0"/>
              </a:rPr>
              <a:t>Review Performance &amp; Market Trends</a:t>
            </a:r>
          </a:p>
          <a:p>
            <a:pPr marL="117475" indent="-117475" algn="l">
              <a:spcBef>
                <a:spcPts val="300"/>
              </a:spcBef>
              <a:buFont typeface="Wingdings" pitchFamily="2" charset="2"/>
              <a:buChar char="§"/>
            </a:pPr>
            <a:r>
              <a:rPr lang="en-US" sz="1400" dirty="0" smtClean="0">
                <a:latin typeface="Calibri" pitchFamily="34" charset="0"/>
              </a:rPr>
              <a:t>Assess Entity Tactics</a:t>
            </a:r>
          </a:p>
          <a:p>
            <a:pPr marL="117475" indent="-117475" algn="l">
              <a:spcBef>
                <a:spcPts val="300"/>
              </a:spcBef>
              <a:buFont typeface="Wingdings" pitchFamily="2" charset="2"/>
              <a:buChar char="§"/>
            </a:pPr>
            <a:r>
              <a:rPr lang="en-US" sz="1400" dirty="0" smtClean="0">
                <a:latin typeface="Calibri" pitchFamily="34" charset="0"/>
              </a:rPr>
              <a:t>Establish Performance Projections</a:t>
            </a:r>
          </a:p>
          <a:p>
            <a:pPr marL="117475" indent="-117475" algn="l">
              <a:spcBef>
                <a:spcPts val="300"/>
              </a:spcBef>
            </a:pPr>
            <a:endParaRPr lang="en-US" sz="1400" dirty="0" smtClean="0">
              <a:latin typeface="Calibri" pitchFamily="34" charset="0"/>
            </a:endParaRPr>
          </a:p>
        </p:txBody>
      </p:sp>
      <p:cxnSp>
        <p:nvCxnSpPr>
          <p:cNvPr id="62" name="Straight Arrow Connector 61"/>
          <p:cNvCxnSpPr>
            <a:stCxn id="51" idx="3"/>
            <a:endCxn id="57" idx="1"/>
          </p:cNvCxnSpPr>
          <p:nvPr/>
        </p:nvCxnSpPr>
        <p:spPr>
          <a:xfrm>
            <a:off x="6631826" y="4475422"/>
            <a:ext cx="280766"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33" idx="3"/>
            <a:endCxn id="57" idx="3"/>
          </p:cNvCxnSpPr>
          <p:nvPr/>
        </p:nvCxnSpPr>
        <p:spPr>
          <a:xfrm>
            <a:off x="8832832" y="1133695"/>
            <a:ext cx="12700" cy="3341727"/>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2"/>
          <p:cNvCxnSpPr>
            <a:stCxn id="41" idx="1"/>
            <a:endCxn id="6" idx="1"/>
          </p:cNvCxnSpPr>
          <p:nvPr/>
        </p:nvCxnSpPr>
        <p:spPr>
          <a:xfrm rot="10800000">
            <a:off x="309576" y="1133696"/>
            <a:ext cx="12700" cy="3341727"/>
          </a:xfrm>
          <a:prstGeom prst="bentConnector3">
            <a:avLst>
              <a:gd name="adj1" fmla="val 1800000"/>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93082" y="1266962"/>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JAN - FEB</a:t>
            </a:r>
            <a:endParaRPr lang="en-US" spc="600" dirty="0">
              <a:solidFill>
                <a:sysClr val="windowText" lastClr="000000"/>
              </a:solidFill>
              <a:latin typeface="Calibri" pitchFamily="34" charset="0"/>
            </a:endParaRPr>
          </a:p>
        </p:txBody>
      </p:sp>
      <p:sp>
        <p:nvSpPr>
          <p:cNvPr id="37" name="TextBox 36"/>
          <p:cNvSpPr txBox="1"/>
          <p:nvPr/>
        </p:nvSpPr>
        <p:spPr>
          <a:xfrm>
            <a:off x="2510581" y="1266962"/>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MAR - APR</a:t>
            </a:r>
            <a:endParaRPr lang="en-US" spc="600" dirty="0">
              <a:solidFill>
                <a:sysClr val="windowText" lastClr="000000"/>
              </a:solidFill>
              <a:latin typeface="Calibri" pitchFamily="34" charset="0"/>
            </a:endParaRPr>
          </a:p>
        </p:txBody>
      </p:sp>
      <p:sp>
        <p:nvSpPr>
          <p:cNvPr id="39" name="TextBox 38"/>
          <p:cNvSpPr txBox="1"/>
          <p:nvPr/>
        </p:nvSpPr>
        <p:spPr>
          <a:xfrm>
            <a:off x="2508731" y="4615708"/>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NOV</a:t>
            </a:r>
            <a:endParaRPr lang="en-US" spc="600" dirty="0">
              <a:solidFill>
                <a:sysClr val="windowText" lastClr="000000"/>
              </a:solidFill>
              <a:latin typeface="Calibri" pitchFamily="34" charset="0"/>
            </a:endParaRPr>
          </a:p>
        </p:txBody>
      </p:sp>
      <p:sp>
        <p:nvSpPr>
          <p:cNvPr id="40" name="TextBox 39"/>
          <p:cNvSpPr txBox="1"/>
          <p:nvPr/>
        </p:nvSpPr>
        <p:spPr>
          <a:xfrm>
            <a:off x="4711586" y="4615708"/>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OCT</a:t>
            </a:r>
            <a:endParaRPr lang="en-US" spc="600" dirty="0">
              <a:solidFill>
                <a:sysClr val="windowText" lastClr="000000"/>
              </a:solidFill>
              <a:latin typeface="Calibri" pitchFamily="34" charset="0"/>
            </a:endParaRPr>
          </a:p>
        </p:txBody>
      </p:sp>
      <p:sp>
        <p:nvSpPr>
          <p:cNvPr id="43" name="TextBox 42"/>
          <p:cNvSpPr txBox="1"/>
          <p:nvPr/>
        </p:nvSpPr>
        <p:spPr>
          <a:xfrm>
            <a:off x="4711586" y="1266962"/>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MAY</a:t>
            </a:r>
            <a:endParaRPr lang="en-US" spc="600" dirty="0">
              <a:solidFill>
                <a:sysClr val="windowText" lastClr="000000"/>
              </a:solidFill>
              <a:latin typeface="Calibri" pitchFamily="34" charset="0"/>
            </a:endParaRPr>
          </a:p>
        </p:txBody>
      </p:sp>
      <p:sp>
        <p:nvSpPr>
          <p:cNvPr id="46" name="TextBox 45"/>
          <p:cNvSpPr txBox="1"/>
          <p:nvPr/>
        </p:nvSpPr>
        <p:spPr>
          <a:xfrm>
            <a:off x="6912592" y="4615708"/>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JULY - SEPT</a:t>
            </a:r>
            <a:endParaRPr lang="en-US" spc="600" dirty="0">
              <a:solidFill>
                <a:sysClr val="windowText" lastClr="000000"/>
              </a:solidFill>
              <a:latin typeface="Calibri" pitchFamily="34" charset="0"/>
            </a:endParaRPr>
          </a:p>
        </p:txBody>
      </p:sp>
      <p:sp>
        <p:nvSpPr>
          <p:cNvPr id="47" name="TextBox 46"/>
          <p:cNvSpPr txBox="1"/>
          <p:nvPr/>
        </p:nvSpPr>
        <p:spPr>
          <a:xfrm>
            <a:off x="304811" y="4615708"/>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DEC</a:t>
            </a:r>
            <a:endParaRPr lang="en-US" spc="600" dirty="0">
              <a:solidFill>
                <a:sysClr val="windowText" lastClr="000000"/>
              </a:solidFill>
              <a:latin typeface="Calibri" pitchFamily="34" charset="0"/>
            </a:endParaRPr>
          </a:p>
        </p:txBody>
      </p:sp>
      <p:sp>
        <p:nvSpPr>
          <p:cNvPr id="48" name="TextBox 47"/>
          <p:cNvSpPr txBox="1"/>
          <p:nvPr/>
        </p:nvSpPr>
        <p:spPr>
          <a:xfrm>
            <a:off x="6912592" y="1266962"/>
            <a:ext cx="1920240" cy="246221"/>
          </a:xfrm>
          <a:prstGeom prst="rect">
            <a:avLst/>
          </a:prstGeom>
          <a:noFill/>
        </p:spPr>
        <p:txBody>
          <a:bodyPr wrap="square" rtlCol="0">
            <a:spAutoFit/>
          </a:bodyPr>
          <a:lstStyle/>
          <a:p>
            <a:r>
              <a:rPr lang="en-US" spc="600" dirty="0" smtClean="0">
                <a:solidFill>
                  <a:sysClr val="windowText" lastClr="000000"/>
                </a:solidFill>
                <a:latin typeface="Calibri" pitchFamily="34" charset="0"/>
              </a:rPr>
              <a:t>JUNE</a:t>
            </a:r>
            <a:endParaRPr lang="en-US" spc="600" dirty="0">
              <a:solidFill>
                <a:sysClr val="windowText" lastClr="000000"/>
              </a:solidFill>
              <a:latin typeface="Calibri" pitchFamily="34" charset="0"/>
            </a:endParaRPr>
          </a:p>
        </p:txBody>
      </p:sp>
      <p:sp>
        <p:nvSpPr>
          <p:cNvPr id="49" name="Rounded Rectangle 48"/>
          <p:cNvSpPr/>
          <p:nvPr/>
        </p:nvSpPr>
        <p:spPr>
          <a:xfrm>
            <a:off x="258776" y="3533419"/>
            <a:ext cx="8603002" cy="3272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27432" tIns="0" rIns="27432" bIns="0" rtlCol="0" anchor="ctr"/>
          <a:lstStyle/>
          <a:p>
            <a:r>
              <a:rPr lang="en-US" sz="1600" b="1" spc="300" dirty="0" smtClean="0">
                <a:latin typeface="Calibri" pitchFamily="34" charset="0"/>
              </a:rPr>
              <a:t>Deploy &amp; Implement</a:t>
            </a:r>
            <a:endParaRPr lang="en-US" sz="1600" b="1" spc="300" dirty="0">
              <a:latin typeface="Calibri" pitchFamily="34" charset="0"/>
            </a:endParaRPr>
          </a:p>
        </p:txBody>
      </p:sp>
    </p:spTree>
    <p:extLst>
      <p:ext uri="{BB962C8B-B14F-4D97-AF65-F5344CB8AC3E}">
        <p14:creationId xmlns:p14="http://schemas.microsoft.com/office/powerpoint/2010/main" val="2913800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79" y="1697872"/>
            <a:ext cx="3439234" cy="2743200"/>
          </a:xfrm>
        </p:spPr>
        <p:txBody>
          <a:bodyPr/>
          <a:lstStyle/>
          <a:p>
            <a:r>
              <a:rPr lang="en-US" b="1" spc="220" dirty="0" smtClean="0">
                <a:solidFill>
                  <a:srgbClr val="C38E41"/>
                </a:solidFill>
              </a:rPr>
              <a:t>St. David’s </a:t>
            </a:r>
            <a:r>
              <a:rPr lang="en-US" b="1" spc="220" dirty="0" smtClean="0">
                <a:solidFill>
                  <a:srgbClr val="C38E41"/>
                </a:solidFill>
              </a:rPr>
              <a:t>Pursuit</a:t>
            </a:r>
            <a:endParaRPr lang="en-US" b="1" spc="220" dirty="0">
              <a:solidFill>
                <a:srgbClr val="C38E41"/>
              </a:solidFill>
            </a:endParaRPr>
          </a:p>
        </p:txBody>
      </p:sp>
      <p:sp>
        <p:nvSpPr>
          <p:cNvPr id="5" name="Text Placeholder 4"/>
          <p:cNvSpPr>
            <a:spLocks noGrp="1"/>
          </p:cNvSpPr>
          <p:nvPr>
            <p:ph type="body" sz="quarter" idx="11"/>
          </p:nvPr>
        </p:nvSpPr>
        <p:spPr>
          <a:xfrm>
            <a:off x="3818587" y="1962768"/>
            <a:ext cx="5018762" cy="2743200"/>
          </a:xfrm>
        </p:spPr>
        <p:txBody>
          <a:bodyPr/>
          <a:lstStyle/>
          <a:p>
            <a:r>
              <a:rPr lang="en-US" dirty="0" smtClean="0"/>
              <a:t>Organizational context</a:t>
            </a:r>
            <a:endParaRPr lang="en-US" dirty="0" smtClean="0"/>
          </a:p>
          <a:p>
            <a:r>
              <a:rPr lang="en-US" dirty="0" smtClean="0"/>
              <a:t>What our pursuit has looked like</a:t>
            </a:r>
          </a:p>
          <a:p>
            <a:r>
              <a:rPr lang="en-US" dirty="0" smtClean="0"/>
              <a:t>Lessons learned</a:t>
            </a:r>
            <a:endParaRPr lang="en-US" dirty="0" smtClean="0"/>
          </a:p>
          <a:p>
            <a:r>
              <a:rPr lang="en-US" dirty="0" smtClean="0"/>
              <a:t>Results</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79" y="1697872"/>
            <a:ext cx="3439234" cy="2743200"/>
          </a:xfrm>
        </p:spPr>
        <p:txBody>
          <a:bodyPr/>
          <a:lstStyle/>
          <a:p>
            <a:r>
              <a:rPr lang="en-US" b="1" spc="220" dirty="0" smtClean="0">
                <a:solidFill>
                  <a:srgbClr val="C38E41"/>
                </a:solidFill>
              </a:rPr>
              <a:t>St. David’s </a:t>
            </a:r>
            <a:r>
              <a:rPr lang="en-US" b="1" spc="220" dirty="0" smtClean="0">
                <a:solidFill>
                  <a:srgbClr val="C38E41"/>
                </a:solidFill>
              </a:rPr>
              <a:t>Pursuit</a:t>
            </a:r>
            <a:endParaRPr lang="en-US" b="1" spc="220" dirty="0">
              <a:solidFill>
                <a:srgbClr val="C38E41"/>
              </a:solidFill>
            </a:endParaRPr>
          </a:p>
        </p:txBody>
      </p:sp>
      <p:sp>
        <p:nvSpPr>
          <p:cNvPr id="5" name="Text Placeholder 4"/>
          <p:cNvSpPr>
            <a:spLocks noGrp="1"/>
          </p:cNvSpPr>
          <p:nvPr>
            <p:ph type="body" sz="quarter" idx="11"/>
          </p:nvPr>
        </p:nvSpPr>
        <p:spPr>
          <a:xfrm>
            <a:off x="3818587" y="1962768"/>
            <a:ext cx="5018762" cy="2743200"/>
          </a:xfrm>
        </p:spPr>
        <p:txBody>
          <a:bodyPr/>
          <a:lstStyle/>
          <a:p>
            <a:r>
              <a:rPr lang="en-US" dirty="0" smtClean="0">
                <a:solidFill>
                  <a:schemeClr val="bg1">
                    <a:lumMod val="65000"/>
                  </a:schemeClr>
                </a:solidFill>
              </a:rPr>
              <a:t>Organizational context</a:t>
            </a:r>
            <a:endParaRPr lang="en-US" dirty="0" smtClean="0">
              <a:solidFill>
                <a:schemeClr val="bg1">
                  <a:lumMod val="65000"/>
                </a:schemeClr>
              </a:solidFill>
            </a:endParaRPr>
          </a:p>
          <a:p>
            <a:r>
              <a:rPr lang="en-US" dirty="0" smtClean="0">
                <a:solidFill>
                  <a:schemeClr val="bg1">
                    <a:lumMod val="65000"/>
                  </a:schemeClr>
                </a:solidFill>
              </a:rPr>
              <a:t>What our pursuit has looked like</a:t>
            </a:r>
          </a:p>
          <a:p>
            <a:r>
              <a:rPr lang="en-US" b="1" dirty="0" smtClean="0"/>
              <a:t>Lessons learned</a:t>
            </a:r>
            <a:endParaRPr lang="en-US" b="1" dirty="0" smtClean="0"/>
          </a:p>
          <a:p>
            <a:r>
              <a:rPr lang="en-US" dirty="0" smtClean="0">
                <a:solidFill>
                  <a:schemeClr val="bg1">
                    <a:lumMod val="65000"/>
                  </a:schemeClr>
                </a:solidFill>
              </a:rPr>
              <a:t>Results</a:t>
            </a:r>
            <a:endParaRPr lang="en-US" dirty="0" smtClean="0">
              <a:solidFill>
                <a:schemeClr val="bg1">
                  <a:lumMod val="65000"/>
                </a:schemeClr>
              </a:solidFill>
            </a:endParaRPr>
          </a:p>
        </p:txBody>
      </p:sp>
    </p:spTree>
    <p:extLst>
      <p:ext uri="{BB962C8B-B14F-4D97-AF65-F5344CB8AC3E}">
        <p14:creationId xmlns:p14="http://schemas.microsoft.com/office/powerpoint/2010/main" val="41121716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Baldrige – Key lessons learned</a:t>
            </a:r>
            <a:endParaRPr lang="en-US" dirty="0"/>
          </a:p>
        </p:txBody>
      </p:sp>
      <p:sp>
        <p:nvSpPr>
          <p:cNvPr id="3" name="Content Placeholder 2"/>
          <p:cNvSpPr>
            <a:spLocks noGrp="1"/>
          </p:cNvSpPr>
          <p:nvPr>
            <p:ph idx="1"/>
          </p:nvPr>
        </p:nvSpPr>
        <p:spPr/>
        <p:txBody>
          <a:bodyPr/>
          <a:lstStyle/>
          <a:p>
            <a:r>
              <a:rPr lang="en-US" dirty="0" smtClean="0"/>
              <a:t>Simplify versus boast about the organization</a:t>
            </a:r>
          </a:p>
          <a:p>
            <a:pPr lvl="1"/>
            <a:r>
              <a:rPr lang="en-US" dirty="0" smtClean="0"/>
              <a:t>Focus on the organizational profile and it’s implications for the entirety of the application</a:t>
            </a:r>
            <a:endParaRPr lang="en-US" dirty="0" smtClean="0"/>
          </a:p>
          <a:p>
            <a:endParaRPr lang="en-US" dirty="0"/>
          </a:p>
          <a:p>
            <a:r>
              <a:rPr lang="en-US" dirty="0" smtClean="0"/>
              <a:t>Conducted </a:t>
            </a:r>
            <a:r>
              <a:rPr lang="en-US" dirty="0" smtClean="0"/>
              <a:t>“deployment” checks</a:t>
            </a:r>
          </a:p>
          <a:p>
            <a:pPr lvl="1"/>
            <a:r>
              <a:rPr lang="en-US" dirty="0" smtClean="0"/>
              <a:t>As a part of anticipation of a site visit</a:t>
            </a:r>
          </a:p>
          <a:p>
            <a:pPr lvl="1"/>
            <a:r>
              <a:rPr lang="en-US" dirty="0" smtClean="0"/>
              <a:t>Identified key themes and potential site visit issues</a:t>
            </a:r>
          </a:p>
          <a:p>
            <a:pPr lvl="1"/>
            <a:r>
              <a:rPr lang="en-US" dirty="0" smtClean="0"/>
              <a:t>The deployment checks uncovered additional gaps deeper into the </a:t>
            </a:r>
            <a:r>
              <a:rPr lang="en-US" dirty="0" smtClean="0"/>
              <a:t>organization</a:t>
            </a:r>
          </a:p>
          <a:p>
            <a:pPr lvl="1"/>
            <a:r>
              <a:rPr lang="en-US" dirty="0" smtClean="0"/>
              <a:t>Get a real sense of the deployment before the site visit</a:t>
            </a:r>
          </a:p>
          <a:p>
            <a:pPr lvl="1"/>
            <a:r>
              <a:rPr lang="en-US" dirty="0" smtClean="0"/>
              <a:t>Similar to ongoing readiness for Joint Commission</a:t>
            </a:r>
          </a:p>
          <a:p>
            <a:pPr lvl="1"/>
            <a:endParaRPr lang="en-US" dirty="0" smtClean="0"/>
          </a:p>
          <a:p>
            <a:r>
              <a:rPr lang="en-US" dirty="0" smtClean="0"/>
              <a:t>Senior executive team created action plans to address potential </a:t>
            </a:r>
            <a:r>
              <a:rPr lang="en-US" dirty="0" smtClean="0"/>
              <a:t>gaps</a:t>
            </a:r>
          </a:p>
          <a:p>
            <a:pPr lvl="1"/>
            <a:r>
              <a:rPr lang="en-US" dirty="0" smtClean="0"/>
              <a:t>Built tracking into normal operations and strategic planning process</a:t>
            </a:r>
          </a:p>
          <a:p>
            <a:endParaRPr lang="en-US" dirty="0" smtClean="0"/>
          </a:p>
          <a:p>
            <a:r>
              <a:rPr lang="en-US" dirty="0" smtClean="0"/>
              <a:t>Move from an annual application writing exercise to embedding the process into the culture and fabric of the organization</a:t>
            </a:r>
            <a:endParaRPr lang="en-US" dirty="0" smtClean="0"/>
          </a:p>
          <a:p>
            <a:endParaRPr lang="en-US" dirty="0"/>
          </a:p>
        </p:txBody>
      </p:sp>
    </p:spTree>
    <p:extLst>
      <p:ext uri="{BB962C8B-B14F-4D97-AF65-F5344CB8AC3E}">
        <p14:creationId xmlns:p14="http://schemas.microsoft.com/office/powerpoint/2010/main" val="25137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Opportunities</a:t>
            </a:r>
            <a:endParaRPr lang="en-US"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21</a:t>
            </a:fld>
            <a:endParaRPr lang="en-US" dirty="0"/>
          </a:p>
        </p:txBody>
      </p:sp>
      <p:sp>
        <p:nvSpPr>
          <p:cNvPr id="11" name="Rectangle 4"/>
          <p:cNvSpPr txBox="1">
            <a:spLocks noChangeArrowheads="1"/>
          </p:cNvSpPr>
          <p:nvPr/>
        </p:nvSpPr>
        <p:spPr bwMode="auto">
          <a:xfrm>
            <a:off x="609600" y="1066800"/>
            <a:ext cx="7086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90000"/>
              </a:lnSpc>
              <a:spcBef>
                <a:spcPct val="20000"/>
              </a:spcBef>
              <a:spcAft>
                <a:spcPct val="0"/>
              </a:spcAft>
              <a:buClrTx/>
              <a:buSzTx/>
              <a:tabLst/>
              <a:defRPr/>
            </a:pPr>
            <a:r>
              <a:rPr lang="en-US" sz="1800" dirty="0" smtClean="0">
                <a:solidFill>
                  <a:schemeClr val="tx1"/>
                </a:solidFill>
                <a:latin typeface="+mn-lt"/>
                <a:ea typeface="+mn-ea"/>
              </a:rPr>
              <a:t>Clarify key requirements and engagement factors</a:t>
            </a:r>
            <a:endParaRPr kumimoji="0" lang="en-US" sz="1800" b="0" u="none" strike="noStrike" kern="1200" cap="none" spc="0" normalizeH="0" baseline="0" noProof="0" dirty="0" smtClean="0">
              <a:ln>
                <a:noFill/>
              </a:ln>
              <a:solidFill>
                <a:schemeClr val="tx1"/>
              </a:solidFill>
              <a:effectLst/>
              <a:uLnTx/>
              <a:uFillTx/>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1800" b="0" i="1" u="none" strike="noStrike" kern="1200" cap="none" spc="0" normalizeH="0" baseline="0" noProof="0" dirty="0" smtClean="0">
                <a:ln>
                  <a:noFill/>
                </a:ln>
                <a:solidFill>
                  <a:schemeClr val="tx1"/>
                </a:solidFill>
                <a:effectLst/>
                <a:uLnTx/>
                <a:uFillTx/>
                <a:latin typeface="+mn-lt"/>
                <a:ea typeface="+mn-ea"/>
              </a:rPr>
              <a:t>Criteria</a:t>
            </a:r>
            <a:r>
              <a:rPr kumimoji="0" lang="en-US" sz="1800" b="0" i="1" u="none" strike="noStrike" kern="1200" cap="none" spc="0" normalizeH="0" baseline="0" noProof="0" dirty="0" smtClean="0">
                <a:ln>
                  <a:noFill/>
                </a:ln>
                <a:solidFill>
                  <a:schemeClr val="tx1"/>
                </a:solidFill>
                <a:effectLst/>
                <a:uLnTx/>
                <a:uFillTx/>
                <a:latin typeface="+mn-lt"/>
                <a:ea typeface="+mn-ea"/>
              </a:rPr>
              <a:t>: Identification</a:t>
            </a:r>
            <a:r>
              <a:rPr kumimoji="0" lang="en-US" sz="1800" b="0" i="1" u="none" strike="noStrike" kern="1200" cap="none" spc="0" normalizeH="0" noProof="0" dirty="0" smtClean="0">
                <a:ln>
                  <a:noFill/>
                </a:ln>
                <a:solidFill>
                  <a:schemeClr val="tx1"/>
                </a:solidFill>
                <a:effectLst/>
                <a:uLnTx/>
                <a:uFillTx/>
                <a:latin typeface="+mn-lt"/>
                <a:ea typeface="+mn-ea"/>
              </a:rPr>
              <a:t> of key requirements/engagement factors; integration of key requirements/engagement factors into strategy &amp; operations </a:t>
            </a:r>
            <a:endParaRPr kumimoji="0" lang="en-US" sz="1800" b="0" i="1" u="none" strike="noStrike" kern="1200" cap="none" spc="0" normalizeH="0" baseline="0" noProof="0" dirty="0" smtClean="0">
              <a:ln>
                <a:noFill/>
              </a:ln>
              <a:solidFill>
                <a:schemeClr val="tx1"/>
              </a:solidFill>
              <a:effectLst/>
              <a:uLnTx/>
              <a:uFillTx/>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rPr>
              <a:t>Employees</a:t>
            </a: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ea typeface="+mn-ea"/>
              </a:rPr>
              <a:t>Physicians</a:t>
            </a: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rPr>
              <a:t>Patients</a:t>
            </a: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ea typeface="+mn-ea"/>
              </a:rPr>
              <a:t>Community</a:t>
            </a:r>
          </a:p>
          <a:p>
            <a:pPr lvl="0" algn="l" eaLnBrk="0" hangingPunct="0">
              <a:lnSpc>
                <a:spcPct val="90000"/>
              </a:lnSpc>
              <a:spcBef>
                <a:spcPct val="20000"/>
              </a:spcBef>
              <a:defRPr/>
            </a:pPr>
            <a:endParaRPr lang="en-US" sz="1800" i="1" dirty="0" smtClean="0">
              <a:solidFill>
                <a:schemeClr val="tx1"/>
              </a:solidFill>
              <a:latin typeface="+mn-lt"/>
            </a:endParaRPr>
          </a:p>
          <a:p>
            <a:pPr lvl="0" algn="l" eaLnBrk="0" hangingPunct="0">
              <a:lnSpc>
                <a:spcPct val="90000"/>
              </a:lnSpc>
              <a:spcBef>
                <a:spcPct val="20000"/>
              </a:spcBef>
              <a:defRPr/>
            </a:pPr>
            <a:r>
              <a:rPr lang="en-US" sz="1800" dirty="0" smtClean="0">
                <a:solidFill>
                  <a:schemeClr val="tx1"/>
                </a:solidFill>
                <a:latin typeface="+mn-lt"/>
              </a:rPr>
              <a:t>Further work on data aggregation</a:t>
            </a:r>
          </a:p>
          <a:p>
            <a:pPr lvl="0" algn="l" eaLnBrk="0" hangingPunct="0">
              <a:lnSpc>
                <a:spcPct val="90000"/>
              </a:lnSpc>
              <a:spcBef>
                <a:spcPct val="20000"/>
              </a:spcBef>
              <a:defRPr/>
            </a:pPr>
            <a:r>
              <a:rPr lang="en-US" sz="1800" i="1" dirty="0" smtClean="0">
                <a:solidFill>
                  <a:schemeClr val="tx1"/>
                </a:solidFill>
                <a:latin typeface="+mn-lt"/>
              </a:rPr>
              <a:t>Criteria</a:t>
            </a:r>
            <a:r>
              <a:rPr lang="en-US" sz="1800" i="1" dirty="0">
                <a:solidFill>
                  <a:schemeClr val="tx1"/>
                </a:solidFill>
                <a:latin typeface="+mn-lt"/>
              </a:rPr>
              <a:t>: Integration</a:t>
            </a:r>
          </a:p>
          <a:p>
            <a:pPr marL="225425" lvl="0" indent="-225425" algn="l" eaLnBrk="0" hangingPunct="0">
              <a:lnSpc>
                <a:spcPct val="90000"/>
              </a:lnSpc>
              <a:spcBef>
                <a:spcPct val="20000"/>
              </a:spcBef>
              <a:buFont typeface="Wingdings" pitchFamily="2" charset="2"/>
              <a:buChar char="§"/>
              <a:defRPr/>
            </a:pPr>
            <a:r>
              <a:rPr lang="en-US" sz="1800" dirty="0">
                <a:solidFill>
                  <a:schemeClr val="tx1"/>
                </a:solidFill>
                <a:latin typeface="+mn-lt"/>
              </a:rPr>
              <a:t>Complaints, discharge phone calls logged at each facility in different systems</a:t>
            </a:r>
          </a:p>
          <a:p>
            <a:pPr marL="225425" lvl="0" indent="-225425" algn="l" eaLnBrk="0" hangingPunct="0">
              <a:lnSpc>
                <a:spcPct val="90000"/>
              </a:lnSpc>
              <a:spcBef>
                <a:spcPct val="20000"/>
              </a:spcBef>
              <a:buFont typeface="Wingdings" pitchFamily="2" charset="2"/>
              <a:buChar char="§"/>
              <a:defRPr/>
            </a:pPr>
            <a:r>
              <a:rPr lang="en-US" sz="1800" dirty="0">
                <a:solidFill>
                  <a:schemeClr val="tx1"/>
                </a:solidFill>
                <a:latin typeface="+mn-lt"/>
              </a:rPr>
              <a:t>VOC from rounding compiled at unit level</a:t>
            </a:r>
          </a:p>
          <a:p>
            <a:pPr marL="225425" lvl="0" indent="-225425" algn="l" eaLnBrk="0" hangingPunct="0">
              <a:lnSpc>
                <a:spcPct val="90000"/>
              </a:lnSpc>
              <a:spcBef>
                <a:spcPct val="20000"/>
              </a:spcBef>
              <a:buFont typeface="Wingdings" pitchFamily="2" charset="2"/>
              <a:buChar char="§"/>
              <a:defRPr/>
            </a:pPr>
            <a:r>
              <a:rPr lang="en-US" sz="1800" dirty="0">
                <a:solidFill>
                  <a:schemeClr val="tx1"/>
                </a:solidFill>
                <a:latin typeface="+mn-lt"/>
              </a:rPr>
              <a:t>NRC not widely shared</a:t>
            </a:r>
          </a:p>
          <a:p>
            <a:pPr marL="225425" lvl="0" indent="-225425" algn="l" eaLnBrk="0" hangingPunct="0">
              <a:lnSpc>
                <a:spcPct val="90000"/>
              </a:lnSpc>
              <a:spcBef>
                <a:spcPct val="20000"/>
              </a:spcBef>
              <a:buFont typeface="Wingdings" pitchFamily="2" charset="2"/>
              <a:buChar char="§"/>
              <a:defRPr/>
            </a:pPr>
            <a:r>
              <a:rPr lang="en-US" sz="1800" dirty="0">
                <a:solidFill>
                  <a:schemeClr val="tx1"/>
                </a:solidFill>
                <a:latin typeface="+mn-lt"/>
              </a:rPr>
              <a:t>Separate reporting process for SDHMG patient satisfaction</a:t>
            </a:r>
          </a:p>
          <a:p>
            <a:pPr marL="225425" lvl="0" indent="-225425" algn="l" eaLnBrk="0" hangingPunct="0">
              <a:lnSpc>
                <a:spcPct val="90000"/>
              </a:lnSpc>
              <a:spcBef>
                <a:spcPct val="20000"/>
              </a:spcBef>
              <a:buFont typeface="Wingdings" pitchFamily="2" charset="2"/>
              <a:buChar char="§"/>
              <a:defRPr/>
            </a:pPr>
            <a:r>
              <a:rPr lang="en-US" sz="1800" dirty="0">
                <a:solidFill>
                  <a:schemeClr val="tx1"/>
                </a:solidFill>
                <a:latin typeface="+mn-lt"/>
              </a:rPr>
              <a:t>SDHMG not included in quality reviews</a:t>
            </a:r>
          </a:p>
          <a:p>
            <a:pPr marR="0" lvl="0" algn="l" defTabSz="914400" rtl="0" eaLnBrk="0" fontAlgn="base" latinLnBrk="0" hangingPunct="0">
              <a:lnSpc>
                <a:spcPct val="90000"/>
              </a:lnSpc>
              <a:spcBef>
                <a:spcPct val="20000"/>
              </a:spcBef>
              <a:spcAft>
                <a:spcPct val="0"/>
              </a:spcAft>
              <a:buClrTx/>
              <a:buSzTx/>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576263" marR="0" lvl="1" indent="-238125" algn="l" defTabSz="914400" rtl="0" eaLnBrk="0" fontAlgn="base" latinLnBrk="0" hangingPunct="0">
              <a:lnSpc>
                <a:spcPct val="9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endParaRPr>
          </a:p>
        </p:txBody>
      </p:sp>
    </p:spTree>
    <p:extLst>
      <p:ext uri="{BB962C8B-B14F-4D97-AF65-F5344CB8AC3E}">
        <p14:creationId xmlns:p14="http://schemas.microsoft.com/office/powerpoint/2010/main" val="3484804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Opportunities</a:t>
            </a:r>
            <a:endParaRPr lang="en-US"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22</a:t>
            </a:fld>
            <a:endParaRPr lang="en-US" dirty="0"/>
          </a:p>
        </p:txBody>
      </p:sp>
      <p:sp>
        <p:nvSpPr>
          <p:cNvPr id="11" name="Rectangle 4"/>
          <p:cNvSpPr txBox="1">
            <a:spLocks noChangeArrowheads="1"/>
          </p:cNvSpPr>
          <p:nvPr/>
        </p:nvSpPr>
        <p:spPr bwMode="auto">
          <a:xfrm>
            <a:off x="609600" y="955290"/>
            <a:ext cx="8110654"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90000"/>
              </a:lnSpc>
              <a:spcBef>
                <a:spcPct val="20000"/>
              </a:spcBef>
              <a:spcAft>
                <a:spcPct val="0"/>
              </a:spcAft>
              <a:buClrTx/>
              <a:buSzTx/>
              <a:tabLst/>
              <a:defRPr/>
            </a:pPr>
            <a:r>
              <a:rPr kumimoji="0" lang="en-US" sz="1800" b="0" u="none" strike="noStrike" kern="1200" cap="none" spc="0" normalizeH="0" baseline="0" noProof="0" dirty="0" smtClean="0">
                <a:ln>
                  <a:noFill/>
                </a:ln>
                <a:solidFill>
                  <a:schemeClr val="tx1"/>
                </a:solidFill>
                <a:effectLst/>
                <a:uLnTx/>
                <a:uFillTx/>
                <a:latin typeface="+mn-lt"/>
                <a:ea typeface="+mn-ea"/>
              </a:rPr>
              <a:t>Performance Measurement</a:t>
            </a:r>
          </a:p>
          <a:p>
            <a:pPr marL="233363" marR="0" lvl="0" indent="-233363"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1800" b="0" i="1" u="none" strike="noStrike" kern="1200" cap="none" spc="0" normalizeH="0" baseline="0" noProof="0" dirty="0" smtClean="0">
                <a:ln>
                  <a:noFill/>
                </a:ln>
                <a:solidFill>
                  <a:schemeClr val="tx1"/>
                </a:solidFill>
                <a:effectLst/>
                <a:uLnTx/>
                <a:uFillTx/>
                <a:latin typeface="+mn-lt"/>
                <a:ea typeface="+mn-ea"/>
              </a:rPr>
              <a:t>Criteria</a:t>
            </a:r>
            <a:endParaRPr lang="en-US" sz="1800" i="1" dirty="0">
              <a:solidFill>
                <a:schemeClr val="tx1"/>
              </a:solidFill>
              <a:latin typeface="+mn-lt"/>
              <a:ea typeface="+mn-ea"/>
            </a:endParaRPr>
          </a:p>
          <a:p>
            <a:pPr marL="690563" lvl="1" indent="-233363" algn="l" eaLnBrk="0" hangingPunct="0">
              <a:lnSpc>
                <a:spcPct val="90000"/>
              </a:lnSpc>
              <a:spcBef>
                <a:spcPct val="20000"/>
              </a:spcBef>
              <a:buFont typeface="Wingdings" pitchFamily="2" charset="2"/>
              <a:buChar char="§"/>
              <a:defRPr/>
            </a:pPr>
            <a:r>
              <a:rPr kumimoji="0" lang="en-US" sz="1800" b="0" i="1" u="none" strike="noStrike" kern="1200" cap="none" spc="0" normalizeH="0" baseline="0" noProof="0" dirty="0" smtClean="0">
                <a:ln>
                  <a:noFill/>
                </a:ln>
                <a:solidFill>
                  <a:schemeClr val="tx1"/>
                </a:solidFill>
                <a:effectLst/>
                <a:uLnTx/>
                <a:uFillTx/>
                <a:latin typeface="+mn-lt"/>
                <a:ea typeface="+mn-ea"/>
              </a:rPr>
              <a:t>Measures</a:t>
            </a:r>
            <a:r>
              <a:rPr kumimoji="0" lang="en-US" sz="1800" b="0" i="1" u="none" strike="noStrike" kern="1200" cap="none" spc="0" normalizeH="0" noProof="0" dirty="0" smtClean="0">
                <a:ln>
                  <a:noFill/>
                </a:ln>
                <a:solidFill>
                  <a:schemeClr val="tx1"/>
                </a:solidFill>
                <a:effectLst/>
                <a:uLnTx/>
                <a:uFillTx/>
                <a:latin typeface="+mn-lt"/>
                <a:ea typeface="+mn-ea"/>
              </a:rPr>
              <a:t> </a:t>
            </a:r>
            <a:r>
              <a:rPr kumimoji="0" lang="en-US" sz="1800" b="0" i="1" u="none" strike="noStrike" kern="1200" cap="none" spc="0" normalizeH="0" noProof="0" dirty="0" smtClean="0">
                <a:ln>
                  <a:noFill/>
                </a:ln>
                <a:solidFill>
                  <a:schemeClr val="tx1"/>
                </a:solidFill>
                <a:effectLst/>
                <a:uLnTx/>
                <a:uFillTx/>
                <a:latin typeface="+mn-lt"/>
                <a:ea typeface="+mn-ea"/>
              </a:rPr>
              <a:t>that indicate progress relative to strategic plan/action </a:t>
            </a:r>
            <a:r>
              <a:rPr kumimoji="0" lang="en-US" sz="1800" b="0" i="1" u="none" strike="noStrike" kern="1200" cap="none" spc="0" normalizeH="0" noProof="0" dirty="0" smtClean="0">
                <a:ln>
                  <a:noFill/>
                </a:ln>
                <a:solidFill>
                  <a:schemeClr val="tx1"/>
                </a:solidFill>
                <a:effectLst/>
                <a:uLnTx/>
                <a:uFillTx/>
                <a:latin typeface="+mn-lt"/>
                <a:ea typeface="+mn-ea"/>
              </a:rPr>
              <a:t>plans</a:t>
            </a:r>
          </a:p>
          <a:p>
            <a:pPr marL="690563" lvl="1" indent="-233363" algn="l" eaLnBrk="0" hangingPunct="0">
              <a:lnSpc>
                <a:spcPct val="90000"/>
              </a:lnSpc>
              <a:spcBef>
                <a:spcPct val="20000"/>
              </a:spcBef>
              <a:buFont typeface="Wingdings" pitchFamily="2" charset="2"/>
              <a:buChar char="§"/>
              <a:defRPr/>
            </a:pPr>
            <a:r>
              <a:rPr lang="en-US" sz="1800" i="1" dirty="0" smtClean="0">
                <a:solidFill>
                  <a:schemeClr val="tx1"/>
                </a:solidFill>
                <a:latin typeface="+mn-lt"/>
                <a:ea typeface="+mn-ea"/>
              </a:rPr>
              <a:t>P</a:t>
            </a:r>
            <a:r>
              <a:rPr kumimoji="0" lang="en-US" sz="1800" b="0" i="1" u="none" strike="noStrike" kern="1200" cap="none" spc="0" normalizeH="0" noProof="0" dirty="0" err="1" smtClean="0">
                <a:ln>
                  <a:noFill/>
                </a:ln>
                <a:solidFill>
                  <a:schemeClr val="tx1"/>
                </a:solidFill>
                <a:effectLst/>
                <a:uLnTx/>
                <a:uFillTx/>
                <a:latin typeface="+mn-lt"/>
                <a:ea typeface="+mn-ea"/>
              </a:rPr>
              <a:t>rocess</a:t>
            </a:r>
            <a:r>
              <a:rPr kumimoji="0" lang="en-US" sz="1800" b="0" i="1" u="none" strike="noStrike" kern="1200" cap="none" spc="0" normalizeH="0" noProof="0" dirty="0" smtClean="0">
                <a:ln>
                  <a:noFill/>
                </a:ln>
                <a:solidFill>
                  <a:schemeClr val="tx1"/>
                </a:solidFill>
                <a:effectLst/>
                <a:uLnTx/>
                <a:uFillTx/>
                <a:latin typeface="+mn-lt"/>
                <a:ea typeface="+mn-ea"/>
              </a:rPr>
              <a:t> </a:t>
            </a:r>
            <a:r>
              <a:rPr kumimoji="0" lang="en-US" sz="1800" b="0" i="1" u="none" strike="noStrike" kern="1200" cap="none" spc="0" normalizeH="0" noProof="0" dirty="0" smtClean="0">
                <a:ln>
                  <a:noFill/>
                </a:ln>
                <a:solidFill>
                  <a:schemeClr val="tx1"/>
                </a:solidFill>
                <a:effectLst/>
                <a:uLnTx/>
                <a:uFillTx/>
                <a:latin typeface="+mn-lt"/>
                <a:ea typeface="+mn-ea"/>
              </a:rPr>
              <a:t>and outcome measures for all key work </a:t>
            </a:r>
            <a:r>
              <a:rPr kumimoji="0" lang="en-US" sz="1800" b="0" i="1" u="none" strike="noStrike" kern="1200" cap="none" spc="0" normalizeH="0" noProof="0" dirty="0" smtClean="0">
                <a:ln>
                  <a:noFill/>
                </a:ln>
                <a:solidFill>
                  <a:schemeClr val="tx1"/>
                </a:solidFill>
                <a:effectLst/>
                <a:uLnTx/>
                <a:uFillTx/>
                <a:latin typeface="+mn-lt"/>
                <a:ea typeface="+mn-ea"/>
              </a:rPr>
              <a:t>processes</a:t>
            </a:r>
          </a:p>
          <a:p>
            <a:pPr marL="690563" lvl="1" indent="-233363" algn="l" eaLnBrk="0" hangingPunct="0">
              <a:lnSpc>
                <a:spcPct val="90000"/>
              </a:lnSpc>
              <a:spcBef>
                <a:spcPct val="20000"/>
              </a:spcBef>
              <a:buFont typeface="Wingdings" pitchFamily="2" charset="2"/>
              <a:buChar char="§"/>
              <a:defRPr/>
            </a:pPr>
            <a:r>
              <a:rPr lang="en-US" sz="1800" i="1" noProof="0" dirty="0" smtClean="0">
                <a:solidFill>
                  <a:schemeClr val="tx1"/>
                </a:solidFill>
                <a:latin typeface="+mn-lt"/>
                <a:ea typeface="+mn-ea"/>
              </a:rPr>
              <a:t>Alignment </a:t>
            </a:r>
            <a:r>
              <a:rPr lang="en-US" sz="1800" i="1" noProof="0" dirty="0" smtClean="0">
                <a:solidFill>
                  <a:schemeClr val="tx1"/>
                </a:solidFill>
                <a:latin typeface="+mn-lt"/>
                <a:ea typeface="+mn-ea"/>
              </a:rPr>
              <a:t>of key performance indicators across organization</a:t>
            </a:r>
            <a:r>
              <a:rPr kumimoji="0" lang="en-US" sz="1800" b="0" i="1" u="none" strike="noStrike" kern="1200" cap="none" spc="0" normalizeH="0" noProof="0" dirty="0" smtClean="0">
                <a:ln>
                  <a:noFill/>
                </a:ln>
                <a:solidFill>
                  <a:schemeClr val="tx1"/>
                </a:solidFill>
                <a:effectLst/>
                <a:uLnTx/>
                <a:uFillTx/>
                <a:latin typeface="+mn-lt"/>
                <a:ea typeface="+mn-ea"/>
              </a:rPr>
              <a:t> </a:t>
            </a:r>
            <a:endParaRPr lang="en-US" sz="1800" i="1" noProof="0" dirty="0" smtClean="0">
              <a:solidFill>
                <a:schemeClr val="tx1"/>
              </a:solidFill>
              <a:latin typeface="+mn-lt"/>
              <a:ea typeface="+mn-ea"/>
            </a:endParaRPr>
          </a:p>
          <a:p>
            <a:pPr marL="233363" marR="0" lvl="0" indent="-233363"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rPr>
              <a:t>Limited alignment between Performance Dashboard and action plan measures</a:t>
            </a:r>
          </a:p>
          <a:p>
            <a:pPr marL="233363" marR="0" lvl="0" indent="-233363"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rPr>
              <a:t>Different </a:t>
            </a:r>
            <a:r>
              <a:rPr lang="en-US" sz="1800" dirty="0" smtClean="0">
                <a:solidFill>
                  <a:schemeClr val="tx1"/>
                </a:solidFill>
                <a:latin typeface="+mn-lt"/>
              </a:rPr>
              <a:t>key measures monitored at each facility</a:t>
            </a:r>
          </a:p>
          <a:p>
            <a:pPr marL="233363" marR="0" lvl="0" indent="-233363"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rPr>
              <a:t>No process for hardwiring goal of national top 5</a:t>
            </a:r>
            <a:r>
              <a:rPr lang="en-US" sz="1800" dirty="0" smtClean="0">
                <a:solidFill>
                  <a:schemeClr val="tx1"/>
                </a:solidFill>
                <a:latin typeface="+mn-lt"/>
              </a:rPr>
              <a:t>%</a:t>
            </a:r>
          </a:p>
          <a:p>
            <a:pPr marR="0" lvl="0" algn="l" defTabSz="914400" rtl="0" eaLnBrk="0" fontAlgn="base" latinLnBrk="0" hangingPunct="0">
              <a:lnSpc>
                <a:spcPct val="90000"/>
              </a:lnSpc>
              <a:spcBef>
                <a:spcPct val="20000"/>
              </a:spcBef>
              <a:spcAft>
                <a:spcPct val="0"/>
              </a:spcAft>
              <a:buClrTx/>
              <a:buSzTx/>
              <a:tabLst/>
              <a:defRPr/>
            </a:pPr>
            <a:endParaRPr lang="en-US" sz="1800" dirty="0" smtClean="0">
              <a:solidFill>
                <a:schemeClr val="tx1"/>
              </a:solidFill>
              <a:latin typeface="+mn-lt"/>
            </a:endParaRPr>
          </a:p>
          <a:p>
            <a:pPr lvl="0" algn="l" eaLnBrk="0" hangingPunct="0">
              <a:lnSpc>
                <a:spcPct val="90000"/>
              </a:lnSpc>
              <a:spcBef>
                <a:spcPct val="20000"/>
              </a:spcBef>
              <a:defRPr/>
            </a:pPr>
            <a:r>
              <a:rPr lang="en-US" sz="1800" dirty="0" smtClean="0">
                <a:solidFill>
                  <a:schemeClr val="tx1"/>
                </a:solidFill>
                <a:latin typeface="+mn-lt"/>
              </a:rPr>
              <a:t>Integration of evolving physician medical group</a:t>
            </a:r>
          </a:p>
          <a:p>
            <a:pPr marL="225425" lvl="0" indent="-225425" algn="l" eaLnBrk="0" hangingPunct="0">
              <a:lnSpc>
                <a:spcPct val="90000"/>
              </a:lnSpc>
              <a:spcBef>
                <a:spcPct val="20000"/>
              </a:spcBef>
              <a:buFont typeface="Wingdings" pitchFamily="2" charset="2"/>
              <a:buChar char="§"/>
              <a:defRPr/>
            </a:pPr>
            <a:r>
              <a:rPr lang="en-US" sz="1800" i="1" dirty="0" smtClean="0">
                <a:solidFill>
                  <a:schemeClr val="tx1"/>
                </a:solidFill>
                <a:latin typeface="+mn-lt"/>
              </a:rPr>
              <a:t>Criteria</a:t>
            </a:r>
            <a:r>
              <a:rPr lang="en-US" sz="1800" i="1" dirty="0">
                <a:solidFill>
                  <a:schemeClr val="tx1"/>
                </a:solidFill>
                <a:latin typeface="+mn-lt"/>
              </a:rPr>
              <a:t>: Deployment, integration</a:t>
            </a:r>
          </a:p>
          <a:p>
            <a:pPr marL="225425" lvl="0" indent="-225425" algn="l" eaLnBrk="0" hangingPunct="0">
              <a:lnSpc>
                <a:spcPct val="90000"/>
              </a:lnSpc>
              <a:spcBef>
                <a:spcPct val="20000"/>
              </a:spcBef>
              <a:buFont typeface="Wingdings" pitchFamily="2" charset="2"/>
              <a:buChar char="§"/>
              <a:defRPr/>
            </a:pPr>
            <a:r>
              <a:rPr lang="en-US" sz="1800" dirty="0">
                <a:solidFill>
                  <a:schemeClr val="tx1"/>
                </a:solidFill>
                <a:latin typeface="+mn-lt"/>
              </a:rPr>
              <a:t>Separate processes</a:t>
            </a:r>
          </a:p>
          <a:p>
            <a:pPr marL="682625" lvl="1" indent="-225425" algn="l" eaLnBrk="0" hangingPunct="0">
              <a:lnSpc>
                <a:spcPct val="90000"/>
              </a:lnSpc>
              <a:spcBef>
                <a:spcPct val="20000"/>
              </a:spcBef>
              <a:buFont typeface="Wingdings" pitchFamily="2" charset="2"/>
              <a:buChar char="§"/>
              <a:defRPr/>
            </a:pPr>
            <a:r>
              <a:rPr lang="en-US" sz="1800" dirty="0">
                <a:solidFill>
                  <a:schemeClr val="tx1"/>
                </a:solidFill>
                <a:latin typeface="+mn-lt"/>
              </a:rPr>
              <a:t>Training &amp; development</a:t>
            </a:r>
          </a:p>
          <a:p>
            <a:pPr marL="682625" lvl="1" indent="-225425" algn="l" eaLnBrk="0" hangingPunct="0">
              <a:lnSpc>
                <a:spcPct val="90000"/>
              </a:lnSpc>
              <a:spcBef>
                <a:spcPct val="20000"/>
              </a:spcBef>
              <a:buFont typeface="Wingdings" pitchFamily="2" charset="2"/>
              <a:buChar char="§"/>
              <a:defRPr/>
            </a:pPr>
            <a:r>
              <a:rPr lang="en-US" sz="1800" dirty="0">
                <a:solidFill>
                  <a:schemeClr val="tx1"/>
                </a:solidFill>
                <a:latin typeface="+mn-lt"/>
              </a:rPr>
              <a:t>Employee health</a:t>
            </a:r>
          </a:p>
          <a:p>
            <a:pPr marL="682625" lvl="1" indent="-225425" algn="l" eaLnBrk="0" hangingPunct="0">
              <a:lnSpc>
                <a:spcPct val="90000"/>
              </a:lnSpc>
              <a:spcBef>
                <a:spcPct val="20000"/>
              </a:spcBef>
              <a:buFont typeface="Wingdings" pitchFamily="2" charset="2"/>
              <a:buChar char="§"/>
              <a:defRPr/>
            </a:pPr>
            <a:r>
              <a:rPr lang="en-US" sz="1800" dirty="0">
                <a:solidFill>
                  <a:schemeClr val="tx1"/>
                </a:solidFill>
                <a:latin typeface="+mn-lt"/>
              </a:rPr>
              <a:t>Reporting of key measures</a:t>
            </a:r>
          </a:p>
          <a:p>
            <a:pPr marL="682625" lvl="1" indent="-225425" algn="l" eaLnBrk="0" hangingPunct="0">
              <a:lnSpc>
                <a:spcPct val="90000"/>
              </a:lnSpc>
              <a:spcBef>
                <a:spcPct val="20000"/>
              </a:spcBef>
              <a:buFont typeface="Wingdings" pitchFamily="2" charset="2"/>
              <a:buChar char="§"/>
              <a:defRPr/>
            </a:pPr>
            <a:r>
              <a:rPr lang="en-US" sz="1800" dirty="0">
                <a:solidFill>
                  <a:schemeClr val="tx1"/>
                </a:solidFill>
                <a:latin typeface="+mn-lt"/>
              </a:rPr>
              <a:t>Assessing employee engagement</a:t>
            </a:r>
          </a:p>
          <a:p>
            <a:pPr marL="682625" lvl="1" indent="-225425" algn="l" eaLnBrk="0" hangingPunct="0">
              <a:lnSpc>
                <a:spcPct val="90000"/>
              </a:lnSpc>
              <a:spcBef>
                <a:spcPct val="20000"/>
              </a:spcBef>
              <a:buFont typeface="Wingdings" pitchFamily="2" charset="2"/>
              <a:buChar char="§"/>
              <a:defRPr/>
            </a:pPr>
            <a:r>
              <a:rPr lang="en-US" sz="1800" dirty="0">
                <a:solidFill>
                  <a:schemeClr val="tx1"/>
                </a:solidFill>
                <a:latin typeface="+mn-lt"/>
              </a:rPr>
              <a:t>Strategic planning </a:t>
            </a:r>
            <a:r>
              <a:rPr lang="en-US" sz="1800" dirty="0" smtClean="0">
                <a:solidFill>
                  <a:schemeClr val="tx1"/>
                </a:solidFill>
                <a:latin typeface="+mn-lt"/>
              </a:rPr>
              <a:t>process</a:t>
            </a:r>
          </a:p>
          <a:p>
            <a:pPr marL="682625" lvl="1" indent="-225425" algn="l" eaLnBrk="0" hangingPunct="0">
              <a:lnSpc>
                <a:spcPct val="90000"/>
              </a:lnSpc>
              <a:spcBef>
                <a:spcPct val="20000"/>
              </a:spcBef>
              <a:buFont typeface="Wingdings" pitchFamily="2" charset="2"/>
              <a:buChar char="§"/>
              <a:defRPr/>
            </a:pPr>
            <a:r>
              <a:rPr lang="en-US" sz="1800" dirty="0" smtClean="0">
                <a:solidFill>
                  <a:schemeClr val="tx1"/>
                </a:solidFill>
                <a:latin typeface="+mn-lt"/>
              </a:rPr>
              <a:t>Limited standardized process </a:t>
            </a:r>
            <a:r>
              <a:rPr lang="en-US" sz="1800" dirty="0">
                <a:solidFill>
                  <a:schemeClr val="tx1"/>
                </a:solidFill>
                <a:latin typeface="+mn-lt"/>
              </a:rPr>
              <a:t>and clinical </a:t>
            </a:r>
            <a:r>
              <a:rPr lang="en-US" sz="1800" dirty="0" smtClean="0">
                <a:solidFill>
                  <a:schemeClr val="tx1"/>
                </a:solidFill>
                <a:latin typeface="+mn-lt"/>
              </a:rPr>
              <a:t>measures</a:t>
            </a:r>
            <a:endParaRPr lang="en-US" sz="1800" dirty="0">
              <a:solidFill>
                <a:schemeClr val="tx1"/>
              </a:solidFill>
              <a:latin typeface="+mn-lt"/>
            </a:endParaRPr>
          </a:p>
          <a:p>
            <a:pPr marL="233363" marR="0" lvl="0" indent="-233363" algn="l" defTabSz="914400" rtl="0" eaLnBrk="0" fontAlgn="base" latinLnBrk="0" hangingPunct="0">
              <a:lnSpc>
                <a:spcPct val="90000"/>
              </a:lnSpc>
              <a:spcBef>
                <a:spcPct val="20000"/>
              </a:spcBef>
              <a:spcAft>
                <a:spcPct val="0"/>
              </a:spcAft>
              <a:buClrTx/>
              <a:buSzTx/>
              <a:buFont typeface="Wingdings" pitchFamily="2" charset="2"/>
              <a:buChar char="§"/>
              <a:tabLst/>
              <a:defRPr/>
            </a:pPr>
            <a:endParaRPr lang="en-US" sz="1800" dirty="0" smtClean="0">
              <a:solidFill>
                <a:schemeClr val="tx1"/>
              </a:solidFill>
              <a:latin typeface="+mn-lt"/>
            </a:endParaRPr>
          </a:p>
          <a:p>
            <a:pPr marL="233363" marR="0" lvl="0" indent="-233363" algn="l" defTabSz="914400" rtl="0" eaLnBrk="0" fontAlgn="base" latinLnBrk="0" hangingPunct="0">
              <a:lnSpc>
                <a:spcPct val="90000"/>
              </a:lnSpc>
              <a:spcBef>
                <a:spcPct val="20000"/>
              </a:spcBef>
              <a:spcAft>
                <a:spcPct val="0"/>
              </a:spcAft>
              <a:buClrTx/>
              <a:buSzTx/>
              <a:buFont typeface="Wingdings" pitchFamily="2" charset="2"/>
              <a:buChar char="§"/>
              <a:tabLst/>
              <a:defRPr/>
            </a:pPr>
            <a:endParaRPr lang="en-US" sz="1800" dirty="0" smtClean="0">
              <a:solidFill>
                <a:schemeClr val="tx1"/>
              </a:solidFill>
              <a:latin typeface="+mn-lt"/>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576263" marR="0" lvl="1" indent="-238125" algn="l" defTabSz="914400" rtl="0" eaLnBrk="0" fontAlgn="base" latinLnBrk="0" hangingPunct="0">
              <a:lnSpc>
                <a:spcPct val="9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endParaRPr>
          </a:p>
        </p:txBody>
      </p:sp>
    </p:spTree>
    <p:extLst>
      <p:ext uri="{BB962C8B-B14F-4D97-AF65-F5344CB8AC3E}">
        <p14:creationId xmlns:p14="http://schemas.microsoft.com/office/powerpoint/2010/main" val="4211175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Standardization across </a:t>
            </a:r>
            <a:r>
              <a:rPr lang="en-US" dirty="0" smtClean="0"/>
              <a:t>Multiple facilities</a:t>
            </a:r>
            <a:endParaRPr lang="en-US"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23</a:t>
            </a:fld>
            <a:endParaRPr lang="en-US" dirty="0"/>
          </a:p>
        </p:txBody>
      </p:sp>
      <p:sp>
        <p:nvSpPr>
          <p:cNvPr id="11" name="Rectangle 4"/>
          <p:cNvSpPr txBox="1">
            <a:spLocks noChangeArrowheads="1"/>
          </p:cNvSpPr>
          <p:nvPr/>
        </p:nvSpPr>
        <p:spPr bwMode="auto">
          <a:xfrm>
            <a:off x="609599" y="1066800"/>
            <a:ext cx="8266771"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1800" b="0" i="1" u="none" strike="noStrike" kern="1200" cap="none" spc="0" normalizeH="0" baseline="0" noProof="0" dirty="0" smtClean="0">
                <a:ln>
                  <a:noFill/>
                </a:ln>
                <a:solidFill>
                  <a:schemeClr val="tx1"/>
                </a:solidFill>
                <a:effectLst/>
                <a:uLnTx/>
                <a:uFillTx/>
                <a:latin typeface="+mn-lt"/>
                <a:ea typeface="+mn-ea"/>
              </a:rPr>
              <a:t>Criteria: Consistent deployment or different by design</a:t>
            </a:r>
            <a:endParaRPr lang="en-US" sz="1800" i="1" dirty="0" smtClean="0">
              <a:solidFill>
                <a:schemeClr val="tx1"/>
              </a:solidFill>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rPr>
              <a:t>Senior leader standard work</a:t>
            </a:r>
          </a:p>
          <a:p>
            <a:pPr marL="682625" lvl="1" indent="-225425" algn="l" eaLnBrk="0" hangingPunct="0">
              <a:lnSpc>
                <a:spcPct val="90000"/>
              </a:lnSpc>
              <a:spcBef>
                <a:spcPct val="20000"/>
              </a:spcBef>
              <a:buFont typeface="Wingdings" pitchFamily="2" charset="2"/>
              <a:buChar char="§"/>
              <a:defRPr/>
            </a:pPr>
            <a:r>
              <a:rPr lang="en-US" sz="1800" dirty="0" smtClean="0">
                <a:solidFill>
                  <a:schemeClr val="tx1"/>
                </a:solidFill>
                <a:latin typeface="+mn-lt"/>
              </a:rPr>
              <a:t>Onboarding, especially interactions with senior leaders</a:t>
            </a:r>
          </a:p>
          <a:p>
            <a:pPr marL="682625" lvl="1" indent="-225425" algn="l" eaLnBrk="0" hangingPunct="0">
              <a:lnSpc>
                <a:spcPct val="90000"/>
              </a:lnSpc>
              <a:spcBef>
                <a:spcPct val="20000"/>
              </a:spcBef>
              <a:buFont typeface="Wingdings" pitchFamily="2" charset="2"/>
              <a:buChar char="§"/>
              <a:defRPr/>
            </a:pPr>
            <a:r>
              <a:rPr lang="en-US" sz="1800" dirty="0" smtClean="0">
                <a:solidFill>
                  <a:schemeClr val="tx1"/>
                </a:solidFill>
                <a:latin typeface="+mn-lt"/>
              </a:rPr>
              <a:t>Senior leader participation in round-ups &amp; Employee Advisory Group</a:t>
            </a:r>
          </a:p>
          <a:p>
            <a:pPr marL="682625" lvl="1" indent="-225425" algn="l" eaLnBrk="0" hangingPunct="0">
              <a:lnSpc>
                <a:spcPct val="90000"/>
              </a:lnSpc>
              <a:spcBef>
                <a:spcPct val="20000"/>
              </a:spcBef>
              <a:buFont typeface="Wingdings" pitchFamily="2" charset="2"/>
              <a:buChar char="§"/>
              <a:defRPr/>
            </a:pPr>
            <a:r>
              <a:rPr lang="en-US" sz="1800" dirty="0" smtClean="0">
                <a:solidFill>
                  <a:schemeClr val="tx1"/>
                </a:solidFill>
                <a:latin typeface="+mn-lt"/>
              </a:rPr>
              <a:t>Senior leader role in sharing employee engagement results</a:t>
            </a:r>
          </a:p>
          <a:p>
            <a:pPr marL="682625" lvl="1" indent="-225425" algn="l" eaLnBrk="0" hangingPunct="0">
              <a:lnSpc>
                <a:spcPct val="90000"/>
              </a:lnSpc>
              <a:spcBef>
                <a:spcPct val="20000"/>
              </a:spcBef>
              <a:buFont typeface="Wingdings" pitchFamily="2" charset="2"/>
              <a:buChar char="§"/>
              <a:defRPr/>
            </a:pPr>
            <a:r>
              <a:rPr lang="en-US" sz="1800" dirty="0" smtClean="0">
                <a:solidFill>
                  <a:schemeClr val="tx1"/>
                </a:solidFill>
                <a:latin typeface="+mn-lt"/>
              </a:rPr>
              <a:t>Facility processes for following up on HACs and core measure fall-outs</a:t>
            </a: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rPr>
              <a:t>Process for using physician engagement survey results</a:t>
            </a: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r>
              <a:rPr lang="en-US" sz="1800" dirty="0" smtClean="0">
                <a:solidFill>
                  <a:schemeClr val="tx1"/>
                </a:solidFill>
                <a:latin typeface="+mn-lt"/>
              </a:rPr>
              <a:t>Patient Safety Council/Patient Safety Team</a:t>
            </a: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225425" marR="0" lvl="0" indent="-225425" algn="l" defTabSz="914400" rtl="0" eaLnBrk="0" fontAlgn="base" latinLnBrk="0" hangingPunct="0">
              <a:lnSpc>
                <a:spcPct val="90000"/>
              </a:lnSpc>
              <a:spcBef>
                <a:spcPct val="20000"/>
              </a:spcBef>
              <a:spcAft>
                <a:spcPct val="0"/>
              </a:spcAft>
              <a:buClrTx/>
              <a:buSzTx/>
              <a:buFont typeface="Wingdings" pitchFamily="2"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endParaRPr>
          </a:p>
          <a:p>
            <a:pPr marL="576263" marR="0" lvl="1" indent="-238125" algn="l" defTabSz="914400" rtl="0" eaLnBrk="0" fontAlgn="base" latinLnBrk="0" hangingPunct="0">
              <a:lnSpc>
                <a:spcPct val="9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endParaRPr>
          </a:p>
        </p:txBody>
      </p:sp>
    </p:spTree>
    <p:extLst>
      <p:ext uri="{BB962C8B-B14F-4D97-AF65-F5344CB8AC3E}">
        <p14:creationId xmlns:p14="http://schemas.microsoft.com/office/powerpoint/2010/main" val="2042038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Priorities</a:t>
            </a:r>
            <a:endParaRPr lang="en-US"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9668749"/>
              </p:ext>
            </p:extLst>
          </p:nvPr>
        </p:nvGraphicFramePr>
        <p:xfrm>
          <a:off x="713678" y="1040161"/>
          <a:ext cx="7696200" cy="4119880"/>
        </p:xfrm>
        <a:graphic>
          <a:graphicData uri="http://schemas.openxmlformats.org/drawingml/2006/table">
            <a:tbl>
              <a:tblPr firstRow="1" bandRow="1">
                <a:tableStyleId>{F5AB1C69-6EDB-4FF4-983F-18BD219EF322}</a:tableStyleId>
              </a:tblPr>
              <a:tblGrid>
                <a:gridCol w="1752600"/>
                <a:gridCol w="5943600"/>
              </a:tblGrid>
              <a:tr h="370840">
                <a:tc>
                  <a:txBody>
                    <a:bodyPr/>
                    <a:lstStyle/>
                    <a:p>
                      <a:r>
                        <a:rPr lang="en-US" dirty="0" smtClean="0"/>
                        <a:t>OFI</a:t>
                      </a:r>
                      <a:endParaRPr lang="en-US" dirty="0"/>
                    </a:p>
                  </a:txBody>
                  <a:tcPr/>
                </a:tc>
                <a:tc>
                  <a:txBody>
                    <a:bodyPr/>
                    <a:lstStyle/>
                    <a:p>
                      <a:r>
                        <a:rPr lang="en-US" dirty="0" smtClean="0"/>
                        <a:t>Action</a:t>
                      </a:r>
                      <a:endParaRPr lang="en-US" dirty="0"/>
                    </a:p>
                  </a:txBody>
                  <a:tcPr/>
                </a:tc>
              </a:tr>
              <a:tr h="370840">
                <a:tc>
                  <a:txBody>
                    <a:bodyPr/>
                    <a:lstStyle/>
                    <a:p>
                      <a:r>
                        <a:rPr lang="en-US" dirty="0" smtClean="0"/>
                        <a:t>Measurement</a:t>
                      </a:r>
                      <a:r>
                        <a:rPr lang="en-US" baseline="0" dirty="0" smtClean="0"/>
                        <a:t> Alignment</a:t>
                      </a:r>
                      <a:endParaRPr lang="en-US" dirty="0"/>
                    </a:p>
                  </a:txBody>
                  <a:tcPr/>
                </a:tc>
                <a:tc>
                  <a:txBody>
                    <a:bodyPr/>
                    <a:lstStyle/>
                    <a:p>
                      <a:r>
                        <a:rPr lang="en-US" dirty="0" smtClean="0"/>
                        <a:t>Link Strategic</a:t>
                      </a:r>
                      <a:r>
                        <a:rPr lang="en-US" baseline="0" dirty="0" smtClean="0"/>
                        <a:t> Plan to Performance Dashboard to key facility performance measures</a:t>
                      </a:r>
                      <a:endParaRPr lang="en-US" dirty="0"/>
                    </a:p>
                  </a:txBody>
                  <a:tcPr/>
                </a:tc>
              </a:tr>
              <a:tr h="370840">
                <a:tc>
                  <a:txBody>
                    <a:bodyPr/>
                    <a:lstStyle/>
                    <a:p>
                      <a:r>
                        <a:rPr lang="en-US" dirty="0" smtClean="0"/>
                        <a:t>Process Improvement</a:t>
                      </a:r>
                      <a:endParaRPr lang="en-US" dirty="0"/>
                    </a:p>
                  </a:txBody>
                  <a:tcPr/>
                </a:tc>
                <a:tc>
                  <a:txBody>
                    <a:bodyPr/>
                    <a:lstStyle/>
                    <a:p>
                      <a:r>
                        <a:rPr lang="en-US" dirty="0" smtClean="0"/>
                        <a:t>Develop</a:t>
                      </a:r>
                      <a:r>
                        <a:rPr lang="en-US" baseline="0" dirty="0" smtClean="0"/>
                        <a:t> standard process/tools; train leaders</a:t>
                      </a:r>
                      <a:endParaRPr lang="en-US" dirty="0"/>
                    </a:p>
                  </a:txBody>
                  <a:tcPr anchor="ctr"/>
                </a:tc>
              </a:tr>
              <a:tr h="370840">
                <a:tc>
                  <a:txBody>
                    <a:bodyPr/>
                    <a:lstStyle/>
                    <a:p>
                      <a:r>
                        <a:rPr lang="en-US" dirty="0" smtClean="0"/>
                        <a:t>Key Patient &amp; Community</a:t>
                      </a:r>
                      <a:r>
                        <a:rPr lang="en-US" baseline="0" dirty="0" smtClean="0"/>
                        <a:t> </a:t>
                      </a:r>
                      <a:r>
                        <a:rPr lang="en-US" dirty="0" smtClean="0"/>
                        <a:t>Requirements</a:t>
                      </a:r>
                      <a:endParaRPr lang="en-US" dirty="0"/>
                    </a:p>
                  </a:txBody>
                  <a:tcPr/>
                </a:tc>
                <a:tc>
                  <a:txBody>
                    <a:bodyPr/>
                    <a:lstStyle/>
                    <a:p>
                      <a:r>
                        <a:rPr lang="en-US" dirty="0" smtClean="0"/>
                        <a:t>Establish process to determine key requirements</a:t>
                      </a:r>
                      <a:endParaRPr lang="en-US" dirty="0"/>
                    </a:p>
                  </a:txBody>
                  <a:tcPr anchor="ctr"/>
                </a:tc>
              </a:tr>
              <a:tr h="370840">
                <a:tc>
                  <a:txBody>
                    <a:bodyPr/>
                    <a:lstStyle/>
                    <a:p>
                      <a:r>
                        <a:rPr lang="en-US" dirty="0" smtClean="0"/>
                        <a:t>Key Workforce Engagement Factors</a:t>
                      </a:r>
                      <a:endParaRPr lang="en-US" dirty="0"/>
                    </a:p>
                  </a:txBody>
                  <a:tcPr/>
                </a:tc>
                <a:tc>
                  <a:txBody>
                    <a:bodyPr/>
                    <a:lstStyle/>
                    <a:p>
                      <a:r>
                        <a:rPr lang="en-US" dirty="0" smtClean="0"/>
                        <a:t>Establish process to determine key employee</a:t>
                      </a:r>
                      <a:r>
                        <a:rPr lang="en-US" baseline="0" dirty="0" smtClean="0"/>
                        <a:t> and physician engagement factors</a:t>
                      </a:r>
                      <a:endParaRPr lang="en-US" dirty="0"/>
                    </a:p>
                  </a:txBody>
                  <a:tcPr anchor="ctr"/>
                </a:tc>
              </a:tr>
              <a:tr h="370840">
                <a:tc>
                  <a:txBody>
                    <a:bodyPr/>
                    <a:lstStyle/>
                    <a:p>
                      <a:r>
                        <a:rPr lang="en-US" dirty="0" smtClean="0"/>
                        <a:t>Integration of SDHMG</a:t>
                      </a:r>
                      <a:endParaRPr lang="en-US" dirty="0"/>
                    </a:p>
                  </a:txBody>
                  <a:tcPr/>
                </a:tc>
                <a:tc>
                  <a:txBody>
                    <a:bodyPr/>
                    <a:lstStyle/>
                    <a:p>
                      <a:r>
                        <a:rPr lang="en-US" dirty="0" smtClean="0"/>
                        <a:t>Incorporate</a:t>
                      </a:r>
                      <a:r>
                        <a:rPr lang="en-US" baseline="0" dirty="0" smtClean="0"/>
                        <a:t> SDHMG into quality reporting process</a:t>
                      </a:r>
                      <a:endParaRPr lang="en-US" dirty="0"/>
                    </a:p>
                  </a:txBody>
                  <a:tcPr anchor="ctr"/>
                </a:tc>
              </a:tr>
            </a:tbl>
          </a:graphicData>
        </a:graphic>
      </p:graphicFrame>
    </p:spTree>
    <p:extLst>
      <p:ext uri="{BB962C8B-B14F-4D97-AF65-F5344CB8AC3E}">
        <p14:creationId xmlns:p14="http://schemas.microsoft.com/office/powerpoint/2010/main" val="3604514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Performance Excellence Coordinator"/>
          <p:cNvPicPr>
            <a:picLocks noChangeAspect="1" noChangeArrowheads="1"/>
          </p:cNvPicPr>
          <p:nvPr/>
        </p:nvPicPr>
        <p:blipFill>
          <a:blip r:embed="rId3" cstate="print"/>
          <a:srcRect l="180" t="2966" r="1106" b="3584"/>
          <a:stretch>
            <a:fillRect/>
          </a:stretch>
        </p:blipFill>
        <p:spPr bwMode="auto">
          <a:xfrm>
            <a:off x="649571" y="1111405"/>
            <a:ext cx="8122722" cy="4800600"/>
          </a:xfrm>
          <a:prstGeom prst="rect">
            <a:avLst/>
          </a:prstGeom>
          <a:noFill/>
          <a:ln w="9525">
            <a:solidFill>
              <a:schemeClr val="tx1"/>
            </a:solidFill>
            <a:miter lim="800000"/>
            <a:headEnd/>
            <a:tailEnd/>
          </a:ln>
        </p:spPr>
      </p:pic>
      <p:sp>
        <p:nvSpPr>
          <p:cNvPr id="4" name="Title 1"/>
          <p:cNvSpPr>
            <a:spLocks noGrp="1"/>
          </p:cNvSpPr>
          <p:nvPr>
            <p:ph type="title"/>
          </p:nvPr>
        </p:nvSpPr>
        <p:spPr>
          <a:xfrm>
            <a:off x="663039" y="103652"/>
            <a:ext cx="8229600" cy="639762"/>
          </a:xfrm>
        </p:spPr>
        <p:txBody>
          <a:bodyPr/>
          <a:lstStyle/>
          <a:p>
            <a:pPr>
              <a:defRPr/>
            </a:pPr>
            <a:r>
              <a:rPr lang="en-US" dirty="0" smtClean="0"/>
              <a:t>Performance Excellence Cycle</a:t>
            </a:r>
            <a:endParaRPr lang="en-US" dirty="0"/>
          </a:p>
        </p:txBody>
      </p:sp>
      <p:sp>
        <p:nvSpPr>
          <p:cNvPr id="2" name="TextBox 1"/>
          <p:cNvSpPr txBox="1"/>
          <p:nvPr/>
        </p:nvSpPr>
        <p:spPr>
          <a:xfrm>
            <a:off x="813122" y="1126273"/>
            <a:ext cx="3384260" cy="246221"/>
          </a:xfrm>
          <a:prstGeom prst="rect">
            <a:avLst/>
          </a:prstGeom>
          <a:noFill/>
        </p:spPr>
        <p:txBody>
          <a:bodyPr wrap="none" rtlCol="0">
            <a:spAutoFit/>
          </a:bodyPr>
          <a:lstStyle/>
          <a:p>
            <a:pPr algn="l"/>
            <a:r>
              <a:rPr lang="en-US" dirty="0" smtClean="0">
                <a:solidFill>
                  <a:schemeClr val="tx1">
                    <a:lumMod val="75000"/>
                    <a:lumOff val="25000"/>
                  </a:schemeClr>
                </a:solidFill>
                <a:latin typeface="+mn-lt"/>
              </a:rPr>
              <a:t>Benchmarked Poudre Valley Health System in Fort Collins, CO</a:t>
            </a:r>
            <a:endParaRPr lang="en-US"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133061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the application “story”</a:t>
            </a:r>
            <a:endParaRPr lang="en-US" dirty="0"/>
          </a:p>
        </p:txBody>
      </p:sp>
      <p:sp>
        <p:nvSpPr>
          <p:cNvPr id="3" name="Content Placeholder 2"/>
          <p:cNvSpPr>
            <a:spLocks noGrp="1"/>
          </p:cNvSpPr>
          <p:nvPr>
            <p:ph idx="1"/>
          </p:nvPr>
        </p:nvSpPr>
        <p:spPr/>
        <p:txBody>
          <a:bodyPr/>
          <a:lstStyle/>
          <a:p>
            <a:r>
              <a:rPr lang="en-US" dirty="0" smtClean="0"/>
              <a:t>Over the years, we have learned about how to precisely communicate our story</a:t>
            </a:r>
          </a:p>
          <a:p>
            <a:r>
              <a:rPr lang="en-US" dirty="0" smtClean="0"/>
              <a:t>Lessons learned….</a:t>
            </a:r>
          </a:p>
          <a:p>
            <a:r>
              <a:rPr lang="en-US" dirty="0" smtClean="0"/>
              <a:t>The application is an invitation, not an encyclopedia that contains every single nuance of the organization</a:t>
            </a:r>
          </a:p>
          <a:p>
            <a:r>
              <a:rPr lang="en-US" dirty="0" smtClean="0"/>
              <a:t>The goal of </a:t>
            </a:r>
            <a:r>
              <a:rPr lang="en-US" dirty="0" smtClean="0"/>
              <a:t>the application is to obtain Accurate, actionable feedback to help the organization achieve it’s vision either through….</a:t>
            </a:r>
          </a:p>
          <a:p>
            <a:pPr lvl="1"/>
            <a:r>
              <a:rPr lang="en-US" dirty="0" smtClean="0"/>
              <a:t>Self-assessment</a:t>
            </a:r>
          </a:p>
          <a:p>
            <a:pPr lvl="1"/>
            <a:r>
              <a:rPr lang="en-US" dirty="0" smtClean="0"/>
              <a:t>External assessment by highly trained team of examiners</a:t>
            </a:r>
          </a:p>
          <a:p>
            <a:r>
              <a:rPr lang="en-US" dirty="0" smtClean="0"/>
              <a:t>The organizational profile sets the stage for everything else…  it is the “lens” by which the examiner team evaluates your organization</a:t>
            </a:r>
          </a:p>
          <a:p>
            <a:r>
              <a:rPr lang="en-US" dirty="0" smtClean="0"/>
              <a:t>While there may be great leaders in the organization, not all of us are great writers</a:t>
            </a:r>
          </a:p>
          <a:p>
            <a:r>
              <a:rPr lang="en-US" dirty="0" smtClean="0"/>
              <a:t>The understanding of the criteria needs to be expanded to understand the linkages between all of the criteria categories</a:t>
            </a:r>
          </a:p>
          <a:p>
            <a:r>
              <a:rPr lang="en-US" dirty="0" smtClean="0"/>
              <a:t>The examiner team will typically read the profile and then glance at the results sections of the application first to get a sense of the organization</a:t>
            </a:r>
          </a:p>
          <a:p>
            <a:endParaRPr lang="en-US" dirty="0"/>
          </a:p>
          <a:p>
            <a:endParaRPr lang="en-US" dirty="0"/>
          </a:p>
        </p:txBody>
      </p:sp>
    </p:spTree>
    <p:extLst>
      <p:ext uri="{BB962C8B-B14F-4D97-AF65-F5344CB8AC3E}">
        <p14:creationId xmlns:p14="http://schemas.microsoft.com/office/powerpoint/2010/main" val="25137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Main Healthcare Service Offerings </a:t>
            </a:r>
            <a:r>
              <a:rPr lang="en-US" sz="2400" dirty="0" smtClean="0"/>
              <a:t>[P.1a(1)]</a:t>
            </a:r>
            <a:endParaRPr lang="en-US" sz="3200" dirty="0"/>
          </a:p>
        </p:txBody>
      </p:sp>
      <p:sp>
        <p:nvSpPr>
          <p:cNvPr id="18435" name="Content Placeholder 2"/>
          <p:cNvSpPr>
            <a:spLocks noGrp="1"/>
          </p:cNvSpPr>
          <p:nvPr>
            <p:ph idx="1"/>
          </p:nvPr>
        </p:nvSpPr>
        <p:spPr>
          <a:xfrm>
            <a:off x="685800" y="1066801"/>
            <a:ext cx="8001000" cy="609600"/>
          </a:xfrm>
        </p:spPr>
        <p:txBody>
          <a:bodyPr>
            <a:noAutofit/>
          </a:bodyPr>
          <a:lstStyle/>
          <a:p>
            <a:pPr>
              <a:buNone/>
            </a:pPr>
            <a:r>
              <a:rPr lang="en-US" sz="1600" b="1" i="1" dirty="0" smtClean="0"/>
              <a:t>Baldrige definition: </a:t>
            </a:r>
            <a:r>
              <a:rPr lang="en-US" sz="1600" i="1" dirty="0" smtClean="0"/>
              <a:t>Services that your organization offers in the marketplace</a:t>
            </a:r>
          </a:p>
          <a:p>
            <a:pPr>
              <a:buNone/>
            </a:pPr>
            <a:r>
              <a:rPr lang="en-US" sz="1600" b="1" i="1" dirty="0" smtClean="0"/>
              <a:t>Implications: </a:t>
            </a:r>
            <a:r>
              <a:rPr lang="en-US" sz="1600" i="1" dirty="0" smtClean="0"/>
              <a:t>Healthcare &amp; process outcomes (7.1), support mechanisms (3.2), process management  (6.2)</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94205847"/>
              </p:ext>
            </p:extLst>
          </p:nvPr>
        </p:nvGraphicFramePr>
        <p:xfrm>
          <a:off x="734122" y="2055170"/>
          <a:ext cx="7391400" cy="2682240"/>
        </p:xfrm>
        <a:graphic>
          <a:graphicData uri="http://schemas.openxmlformats.org/drawingml/2006/table">
            <a:tbl>
              <a:tblPr firstRow="1" bandRow="1">
                <a:tableStyleId>{F5AB1C69-6EDB-4FF4-983F-18BD219EF322}</a:tableStyleId>
              </a:tblPr>
              <a:tblGrid>
                <a:gridCol w="1371600"/>
                <a:gridCol w="3124200"/>
                <a:gridCol w="2895600"/>
              </a:tblGrid>
              <a:tr h="370840">
                <a:tc>
                  <a:txBody>
                    <a:bodyPr/>
                    <a:lstStyle/>
                    <a:p>
                      <a:endParaRPr lang="en-US" dirty="0"/>
                    </a:p>
                  </a:txBody>
                  <a:tcPr/>
                </a:tc>
                <a:tc>
                  <a:txBody>
                    <a:bodyPr/>
                    <a:lstStyle/>
                    <a:p>
                      <a:pPr algn="ctr"/>
                      <a:r>
                        <a:rPr lang="en-US" dirty="0" smtClean="0"/>
                        <a:t>2011 Application</a:t>
                      </a:r>
                      <a:endParaRPr lang="en-US" dirty="0"/>
                    </a:p>
                  </a:txBody>
                  <a:tcPr/>
                </a:tc>
                <a:tc>
                  <a:txBody>
                    <a:bodyPr/>
                    <a:lstStyle/>
                    <a:p>
                      <a:pPr algn="ctr"/>
                      <a:r>
                        <a:rPr lang="en-US" baseline="0" dirty="0" smtClean="0"/>
                        <a:t>2013 Application</a:t>
                      </a:r>
                    </a:p>
                    <a:p>
                      <a:pPr algn="ctr"/>
                      <a:r>
                        <a:rPr lang="en-US" sz="1400" baseline="0" dirty="0" smtClean="0"/>
                        <a:t>Proposed</a:t>
                      </a:r>
                      <a:endParaRPr lang="en-US" sz="1400" i="1" dirty="0"/>
                    </a:p>
                  </a:txBody>
                  <a:tcPr/>
                </a:tc>
              </a:tr>
              <a:tr h="370840">
                <a:tc>
                  <a:txBody>
                    <a:bodyPr/>
                    <a:lstStyle/>
                    <a:p>
                      <a:r>
                        <a:rPr lang="en-US" dirty="0" smtClean="0"/>
                        <a:t>Service Offerings</a:t>
                      </a:r>
                      <a:endParaRPr lang="en-US" dirty="0"/>
                    </a:p>
                  </a:txBody>
                  <a:tcPr/>
                </a:tc>
                <a:tc>
                  <a:txBody>
                    <a:bodyPr/>
                    <a:lstStyle/>
                    <a:p>
                      <a:r>
                        <a:rPr lang="en-US" dirty="0" smtClean="0"/>
                        <a:t>Inpatient</a:t>
                      </a:r>
                    </a:p>
                    <a:p>
                      <a:r>
                        <a:rPr lang="en-US" dirty="0" smtClean="0"/>
                        <a:t>Emergency</a:t>
                      </a:r>
                    </a:p>
                    <a:p>
                      <a:r>
                        <a:rPr lang="en-US" dirty="0" smtClean="0"/>
                        <a:t>Same-Day</a:t>
                      </a:r>
                      <a:r>
                        <a:rPr lang="en-US" baseline="0" dirty="0" smtClean="0"/>
                        <a:t> Surgery</a:t>
                      </a:r>
                    </a:p>
                    <a:p>
                      <a:r>
                        <a:rPr lang="en-US" baseline="0" dirty="0" smtClean="0"/>
                        <a:t>Outpatient Tests &amp; Treatment</a:t>
                      </a:r>
                      <a:endParaRPr lang="en-US" dirty="0"/>
                    </a:p>
                  </a:txBody>
                  <a:tcPr/>
                </a:tc>
                <a:tc>
                  <a:txBody>
                    <a:bodyPr/>
                    <a:lstStyle/>
                    <a:p>
                      <a:r>
                        <a:rPr lang="en-US" dirty="0" smtClean="0"/>
                        <a:t>Inpatient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Emergency</a:t>
                      </a:r>
                    </a:p>
                    <a:p>
                      <a:r>
                        <a:rPr lang="en-US" dirty="0" smtClean="0"/>
                        <a:t>Outpatient </a:t>
                      </a:r>
                    </a:p>
                    <a:p>
                      <a:r>
                        <a:rPr lang="en-US" dirty="0" smtClean="0"/>
                        <a:t>Physician Practice</a:t>
                      </a:r>
                      <a:endParaRPr lang="en-US" dirty="0"/>
                    </a:p>
                  </a:txBody>
                  <a:tcPr/>
                </a:tc>
              </a:tr>
              <a:tr h="370840">
                <a:tc>
                  <a:txBody>
                    <a:bodyPr/>
                    <a:lstStyle/>
                    <a:p>
                      <a:r>
                        <a:rPr lang="en-US" dirty="0" smtClean="0"/>
                        <a:t>Delivery Mechanisms</a:t>
                      </a:r>
                      <a:endParaRPr lang="en-US" dirty="0"/>
                    </a:p>
                  </a:txBody>
                  <a:tcPr/>
                </a:tc>
                <a:tc>
                  <a:txBody>
                    <a:bodyPr/>
                    <a:lstStyle/>
                    <a:p>
                      <a:r>
                        <a:rPr lang="en-US" dirty="0" smtClean="0"/>
                        <a:t>Hospitals</a:t>
                      </a:r>
                    </a:p>
                    <a:p>
                      <a:r>
                        <a:rPr lang="en-US" dirty="0" smtClean="0"/>
                        <a:t>Outpatient Clinics</a:t>
                      </a:r>
                    </a:p>
                    <a:p>
                      <a:r>
                        <a:rPr lang="en-US" dirty="0" smtClean="0"/>
                        <a:t>Physician Offices</a:t>
                      </a:r>
                      <a:endParaRPr lang="en-US" dirty="0"/>
                    </a:p>
                  </a:txBody>
                  <a:tcPr/>
                </a:tc>
                <a:tc>
                  <a:txBody>
                    <a:bodyPr/>
                    <a:lstStyle/>
                    <a:p>
                      <a:r>
                        <a:rPr lang="en-US" dirty="0" smtClean="0"/>
                        <a:t>SDH</a:t>
                      </a:r>
                      <a:r>
                        <a:rPr lang="en-US" baseline="0" dirty="0" smtClean="0"/>
                        <a:t> Facilities</a:t>
                      </a:r>
                    </a:p>
                    <a:p>
                      <a:r>
                        <a:rPr lang="en-US" baseline="0" dirty="0" smtClean="0"/>
                        <a:t>[to match P.1a(4)]</a:t>
                      </a:r>
                      <a:endParaRPr lang="en-US" dirty="0"/>
                    </a:p>
                  </a:txBody>
                  <a:tcPr/>
                </a:tc>
              </a:tr>
            </a:tbl>
          </a:graphicData>
        </a:graphic>
      </p:graphicFrame>
    </p:spTree>
    <p:extLst>
      <p:ext uri="{BB962C8B-B14F-4D97-AF65-F5344CB8AC3E}">
        <p14:creationId xmlns:p14="http://schemas.microsoft.com/office/powerpoint/2010/main" val="2042496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Facilities </a:t>
            </a:r>
            <a:r>
              <a:rPr lang="en-US" sz="2400" dirty="0" smtClean="0"/>
              <a:t>[P.1a(4)]</a:t>
            </a:r>
            <a:endParaRPr lang="en-US" sz="3200"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68100840"/>
              </p:ext>
            </p:extLst>
          </p:nvPr>
        </p:nvGraphicFramePr>
        <p:xfrm>
          <a:off x="685800" y="964580"/>
          <a:ext cx="7315200" cy="5405120"/>
        </p:xfrm>
        <a:graphic>
          <a:graphicData uri="http://schemas.openxmlformats.org/drawingml/2006/table">
            <a:tbl>
              <a:tblPr firstRow="1" bandRow="1">
                <a:tableStyleId>{F5AB1C69-6EDB-4FF4-983F-18BD219EF322}</a:tableStyleId>
              </a:tblPr>
              <a:tblGrid>
                <a:gridCol w="1089498"/>
                <a:gridCol w="6225702"/>
              </a:tblGrid>
              <a:tr h="370840">
                <a:tc>
                  <a:txBody>
                    <a:bodyPr/>
                    <a:lstStyle/>
                    <a:p>
                      <a:r>
                        <a:rPr lang="en-US" dirty="0" smtClean="0"/>
                        <a:t>Category</a:t>
                      </a:r>
                      <a:endParaRPr lang="en-US" dirty="0"/>
                    </a:p>
                  </a:txBody>
                  <a:tcPr/>
                </a:tc>
                <a:tc>
                  <a:txBody>
                    <a:bodyPr/>
                    <a:lstStyle/>
                    <a:p>
                      <a:r>
                        <a:rPr lang="en-US" dirty="0" smtClean="0"/>
                        <a:t>Implications</a:t>
                      </a:r>
                      <a:endParaRPr lang="en-US" dirty="0"/>
                    </a:p>
                  </a:txBody>
                  <a:tcPr/>
                </a:tc>
              </a:tr>
              <a:tr h="370840">
                <a:tc>
                  <a:txBody>
                    <a:bodyPr/>
                    <a:lstStyle/>
                    <a:p>
                      <a:pPr algn="ctr"/>
                      <a:r>
                        <a:rPr lang="en-US" dirty="0" smtClean="0"/>
                        <a:t>1</a:t>
                      </a:r>
                      <a:endParaRPr lang="en-US" dirty="0"/>
                    </a:p>
                  </a:txBody>
                  <a:tcPr/>
                </a:tc>
                <a:tc>
                  <a:txBody>
                    <a:bodyPr/>
                    <a:lstStyle/>
                    <a:p>
                      <a:r>
                        <a:rPr lang="en-US" dirty="0" smtClean="0"/>
                        <a:t>How do you deploy Vision</a:t>
                      </a:r>
                      <a:r>
                        <a:rPr lang="en-US" baseline="0" dirty="0" smtClean="0"/>
                        <a:t> &amp; Mission?</a:t>
                      </a:r>
                    </a:p>
                    <a:p>
                      <a:r>
                        <a:rPr lang="en-US" baseline="0" dirty="0" smtClean="0"/>
                        <a:t>How do senior leaders encourage two-way communication?</a:t>
                      </a:r>
                      <a:endParaRPr lang="en-US" dirty="0" smtClean="0"/>
                    </a:p>
                    <a:p>
                      <a:r>
                        <a:rPr lang="en-US" dirty="0" smtClean="0"/>
                        <a:t>How do you ensure</a:t>
                      </a:r>
                      <a:r>
                        <a:rPr lang="en-US" baseline="0" dirty="0" smtClean="0"/>
                        <a:t> ethical behavior?</a:t>
                      </a:r>
                    </a:p>
                  </a:txBody>
                  <a:tcPr/>
                </a:tc>
              </a:tr>
              <a:tr h="370840">
                <a:tc>
                  <a:txBody>
                    <a:bodyPr/>
                    <a:lstStyle/>
                    <a:p>
                      <a:pPr algn="ctr"/>
                      <a:r>
                        <a:rPr lang="en-US" dirty="0" smtClean="0"/>
                        <a:t>2</a:t>
                      </a:r>
                      <a:endParaRPr lang="en-US" dirty="0"/>
                    </a:p>
                  </a:txBody>
                  <a:tcPr/>
                </a:tc>
                <a:tc>
                  <a:txBody>
                    <a:bodyPr/>
                    <a:lstStyle/>
                    <a:p>
                      <a:r>
                        <a:rPr lang="en-US" dirty="0" smtClean="0"/>
                        <a:t>How do you </a:t>
                      </a:r>
                      <a:r>
                        <a:rPr lang="en-US" baseline="0" dirty="0" smtClean="0"/>
                        <a:t>obtain &amp; consider input for strategic planning?</a:t>
                      </a:r>
                    </a:p>
                    <a:p>
                      <a:r>
                        <a:rPr lang="en-US" baseline="0" dirty="0" smtClean="0"/>
                        <a:t>How do you deploy action plans?</a:t>
                      </a:r>
                      <a:endParaRPr lang="en-US" dirty="0"/>
                    </a:p>
                  </a:txBody>
                  <a:tcPr/>
                </a:tc>
              </a:tr>
              <a:tr h="370840">
                <a:tc>
                  <a:txBody>
                    <a:bodyPr/>
                    <a:lstStyle/>
                    <a:p>
                      <a:pPr algn="ctr"/>
                      <a:r>
                        <a:rPr lang="en-US" dirty="0" smtClean="0"/>
                        <a:t>3</a:t>
                      </a:r>
                      <a:endParaRPr lang="en-US" dirty="0"/>
                    </a:p>
                  </a:txBody>
                  <a:tcPr/>
                </a:tc>
                <a:tc>
                  <a:txBody>
                    <a:bodyPr/>
                    <a:lstStyle/>
                    <a:p>
                      <a:r>
                        <a:rPr lang="en-US" baseline="0" dirty="0" smtClean="0"/>
                        <a:t>How do you listen to patients &amp; stakeholders?</a:t>
                      </a:r>
                    </a:p>
                    <a:p>
                      <a:r>
                        <a:rPr lang="en-US" baseline="0" dirty="0" smtClean="0"/>
                        <a:t>How do you support patients in seeking information &amp; support?</a:t>
                      </a:r>
                    </a:p>
                    <a:p>
                      <a:r>
                        <a:rPr lang="en-US" baseline="0" dirty="0" smtClean="0"/>
                        <a:t>How do you manage complaints?</a:t>
                      </a:r>
                    </a:p>
                  </a:txBody>
                  <a:tcPr/>
                </a:tc>
              </a:tr>
              <a:tr h="370840">
                <a:tc>
                  <a:txBody>
                    <a:bodyPr/>
                    <a:lstStyle/>
                    <a:p>
                      <a:pPr algn="ctr"/>
                      <a:r>
                        <a:rPr lang="en-US" dirty="0" smtClean="0"/>
                        <a:t>4</a:t>
                      </a:r>
                      <a:endParaRPr lang="en-US" dirty="0"/>
                    </a:p>
                  </a:txBody>
                  <a:tcPr/>
                </a:tc>
                <a:tc>
                  <a:txBody>
                    <a:bodyPr/>
                    <a:lstStyle/>
                    <a:p>
                      <a:r>
                        <a:rPr lang="en-US" dirty="0" smtClean="0"/>
                        <a:t>How do you align performance measurement</a:t>
                      </a:r>
                      <a:r>
                        <a:rPr lang="en-US" baseline="0" dirty="0" smtClean="0"/>
                        <a:t>?</a:t>
                      </a:r>
                      <a:endParaRPr lang="en-US" dirty="0" smtClean="0"/>
                    </a:p>
                    <a:p>
                      <a:r>
                        <a:rPr lang="en-US" dirty="0" smtClean="0"/>
                        <a:t>How do you make data &amp; information available?</a:t>
                      </a:r>
                    </a:p>
                    <a:p>
                      <a:r>
                        <a:rPr lang="en-US" dirty="0" smtClean="0"/>
                        <a:t>How do you share best</a:t>
                      </a:r>
                      <a:r>
                        <a:rPr lang="en-US" baseline="0" dirty="0" smtClean="0"/>
                        <a:t> practices?</a:t>
                      </a:r>
                      <a:endParaRPr lang="en-US" dirty="0"/>
                    </a:p>
                  </a:txBody>
                  <a:tcPr/>
                </a:tc>
              </a:tr>
              <a:tr h="370840">
                <a:tc>
                  <a:txBody>
                    <a:bodyPr/>
                    <a:lstStyle/>
                    <a:p>
                      <a:pPr algn="ctr"/>
                      <a:r>
                        <a:rPr lang="en-US" dirty="0" smtClean="0"/>
                        <a:t>5</a:t>
                      </a:r>
                      <a:endParaRPr lang="en-US" dirty="0"/>
                    </a:p>
                  </a:txBody>
                  <a:tcPr/>
                </a:tc>
                <a:tc>
                  <a:txBody>
                    <a:bodyPr/>
                    <a:lstStyle/>
                    <a:p>
                      <a:r>
                        <a:rPr lang="en-US" dirty="0" smtClean="0"/>
                        <a:t>How do you ensure workforce</a:t>
                      </a:r>
                      <a:r>
                        <a:rPr lang="en-US" baseline="0" dirty="0" smtClean="0"/>
                        <a:t> health, safety &amp; security?</a:t>
                      </a:r>
                    </a:p>
                    <a:p>
                      <a:r>
                        <a:rPr lang="en-US" baseline="0" dirty="0" smtClean="0"/>
                        <a:t>How do you manage workforce performance?</a:t>
                      </a:r>
                      <a:endParaRPr lang="en-US" dirty="0"/>
                    </a:p>
                  </a:txBody>
                  <a:tcPr/>
                </a:tc>
              </a:tr>
              <a:tr h="370840">
                <a:tc>
                  <a:txBody>
                    <a:bodyPr/>
                    <a:lstStyle/>
                    <a:p>
                      <a:pPr algn="ctr"/>
                      <a:r>
                        <a:rPr lang="en-US" dirty="0" smtClean="0"/>
                        <a:t>6</a:t>
                      </a:r>
                      <a:endParaRPr lang="en-US" dirty="0"/>
                    </a:p>
                  </a:txBody>
                  <a:tcPr/>
                </a:tc>
                <a:tc>
                  <a:txBody>
                    <a:bodyPr/>
                    <a:lstStyle/>
                    <a:p>
                      <a:r>
                        <a:rPr lang="en-US" dirty="0" smtClean="0"/>
                        <a:t>How do you ensure workplace preparedness</a:t>
                      </a:r>
                      <a:r>
                        <a:rPr lang="en-US" baseline="0" dirty="0" smtClean="0"/>
                        <a:t>?</a:t>
                      </a:r>
                    </a:p>
                    <a:p>
                      <a:r>
                        <a:rPr lang="en-US" baseline="0" dirty="0" smtClean="0"/>
                        <a:t>How do you design, manage &amp; improve processes?</a:t>
                      </a:r>
                      <a:endParaRPr lang="en-US" dirty="0"/>
                    </a:p>
                  </a:txBody>
                  <a:tcPr/>
                </a:tc>
              </a:tr>
              <a:tr h="370840">
                <a:tc>
                  <a:txBody>
                    <a:bodyPr/>
                    <a:lstStyle/>
                    <a:p>
                      <a:pPr algn="ctr"/>
                      <a:r>
                        <a:rPr lang="en-US" dirty="0" smtClean="0"/>
                        <a:t>7</a:t>
                      </a:r>
                      <a:endParaRPr lang="en-US" dirty="0"/>
                    </a:p>
                  </a:txBody>
                  <a:tcPr/>
                </a:tc>
                <a:tc>
                  <a:txBody>
                    <a:bodyPr/>
                    <a:lstStyle/>
                    <a:p>
                      <a:r>
                        <a:rPr lang="en-US" dirty="0" smtClean="0"/>
                        <a:t>How</a:t>
                      </a:r>
                      <a:r>
                        <a:rPr lang="en-US" baseline="0" dirty="0" smtClean="0"/>
                        <a:t> does each facility perform across all Category 7 items?</a:t>
                      </a:r>
                      <a:endParaRPr lang="en-US" dirty="0"/>
                    </a:p>
                  </a:txBody>
                  <a:tcPr/>
                </a:tc>
              </a:tr>
            </a:tbl>
          </a:graphicData>
        </a:graphic>
      </p:graphicFrame>
    </p:spTree>
    <p:extLst>
      <p:ext uri="{BB962C8B-B14F-4D97-AF65-F5344CB8AC3E}">
        <p14:creationId xmlns:p14="http://schemas.microsoft.com/office/powerpoint/2010/main" val="26969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79" y="1697872"/>
            <a:ext cx="3439234" cy="2743200"/>
          </a:xfrm>
        </p:spPr>
        <p:txBody>
          <a:bodyPr/>
          <a:lstStyle/>
          <a:p>
            <a:r>
              <a:rPr lang="en-US" b="1" spc="220" dirty="0" smtClean="0">
                <a:solidFill>
                  <a:srgbClr val="C38E41"/>
                </a:solidFill>
              </a:rPr>
              <a:t>St. David’s </a:t>
            </a:r>
            <a:r>
              <a:rPr lang="en-US" b="1" spc="220" dirty="0" smtClean="0">
                <a:solidFill>
                  <a:srgbClr val="C38E41"/>
                </a:solidFill>
              </a:rPr>
              <a:t>Pursuit</a:t>
            </a:r>
            <a:endParaRPr lang="en-US" b="1" spc="220" dirty="0">
              <a:solidFill>
                <a:srgbClr val="C38E41"/>
              </a:solidFill>
            </a:endParaRPr>
          </a:p>
        </p:txBody>
      </p:sp>
      <p:sp>
        <p:nvSpPr>
          <p:cNvPr id="5" name="Text Placeholder 4"/>
          <p:cNvSpPr>
            <a:spLocks noGrp="1"/>
          </p:cNvSpPr>
          <p:nvPr>
            <p:ph type="body" sz="quarter" idx="11"/>
          </p:nvPr>
        </p:nvSpPr>
        <p:spPr>
          <a:xfrm>
            <a:off x="3818587" y="1962768"/>
            <a:ext cx="5018762" cy="2743200"/>
          </a:xfrm>
        </p:spPr>
        <p:txBody>
          <a:bodyPr/>
          <a:lstStyle/>
          <a:p>
            <a:r>
              <a:rPr lang="en-US" sz="2800" b="1" dirty="0" smtClean="0"/>
              <a:t>Organizational context</a:t>
            </a:r>
            <a:endParaRPr lang="en-US" sz="2800" b="1" dirty="0" smtClean="0"/>
          </a:p>
          <a:p>
            <a:r>
              <a:rPr lang="en-US" dirty="0" smtClean="0">
                <a:solidFill>
                  <a:schemeClr val="bg1">
                    <a:lumMod val="65000"/>
                  </a:schemeClr>
                </a:solidFill>
              </a:rPr>
              <a:t>What our pursuit has looked like</a:t>
            </a:r>
          </a:p>
          <a:p>
            <a:r>
              <a:rPr lang="en-US" dirty="0" smtClean="0">
                <a:solidFill>
                  <a:schemeClr val="bg1">
                    <a:lumMod val="65000"/>
                  </a:schemeClr>
                </a:solidFill>
              </a:rPr>
              <a:t>Lessons learned</a:t>
            </a:r>
            <a:endParaRPr lang="en-US" dirty="0" smtClean="0">
              <a:solidFill>
                <a:schemeClr val="bg1">
                  <a:lumMod val="65000"/>
                </a:schemeClr>
              </a:solidFill>
            </a:endParaRPr>
          </a:p>
          <a:p>
            <a:r>
              <a:rPr lang="en-US" dirty="0" smtClean="0">
                <a:solidFill>
                  <a:schemeClr val="bg1">
                    <a:lumMod val="65000"/>
                  </a:schemeClr>
                </a:solidFill>
              </a:rPr>
              <a:t>Results</a:t>
            </a:r>
            <a:endParaRPr lang="en-US" dirty="0" smtClean="0">
              <a:solidFill>
                <a:schemeClr val="bg1">
                  <a:lumMod val="65000"/>
                </a:schemeClr>
              </a:solidFill>
            </a:endParaRPr>
          </a:p>
        </p:txBody>
      </p:sp>
    </p:spTree>
    <p:extLst>
      <p:ext uri="{BB962C8B-B14F-4D97-AF65-F5344CB8AC3E}">
        <p14:creationId xmlns:p14="http://schemas.microsoft.com/office/powerpoint/2010/main" val="24531776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Facilities </a:t>
            </a:r>
            <a:r>
              <a:rPr lang="en-US" sz="2400" dirty="0" smtClean="0"/>
              <a:t>[P.1a(4)]: 2011 Application</a:t>
            </a:r>
            <a:endParaRPr lang="en-US" sz="3200"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29</a:t>
            </a:fld>
            <a:endParaRPr lang="en-US" dirty="0"/>
          </a:p>
        </p:txBody>
      </p:sp>
      <p:pic>
        <p:nvPicPr>
          <p:cNvPr id="6" name="Picture 5" descr="20120627155712768_0002.jpg"/>
          <p:cNvPicPr>
            <a:picLocks noChangeAspect="1"/>
          </p:cNvPicPr>
          <p:nvPr/>
        </p:nvPicPr>
        <p:blipFill>
          <a:blip r:embed="rId2" cstate="print"/>
          <a:srcRect l="56869" t="10000" r="9646" b="48889"/>
          <a:stretch>
            <a:fillRect/>
          </a:stretch>
        </p:blipFill>
        <p:spPr>
          <a:xfrm rot="5400000">
            <a:off x="412263" y="1340337"/>
            <a:ext cx="4724400" cy="4482126"/>
          </a:xfrm>
          <a:prstGeom prst="rect">
            <a:avLst/>
          </a:prstGeom>
        </p:spPr>
      </p:pic>
      <p:sp>
        <p:nvSpPr>
          <p:cNvPr id="7" name="Rectangle 3"/>
          <p:cNvSpPr>
            <a:spLocks noGrp="1" noChangeArrowheads="1"/>
          </p:cNvSpPr>
          <p:nvPr>
            <p:ph idx="1"/>
          </p:nvPr>
        </p:nvSpPr>
        <p:spPr bwMode="auto">
          <a:xfrm>
            <a:off x="5257800" y="1371600"/>
            <a:ext cx="3657600" cy="47545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dirty="0" smtClean="0"/>
              <a:t>6 acute care hospital campuses &amp; associated services</a:t>
            </a:r>
          </a:p>
          <a:p>
            <a:pPr lvl="1">
              <a:lnSpc>
                <a:spcPct val="90000"/>
              </a:lnSpc>
            </a:pPr>
            <a:r>
              <a:rPr lang="en-US" dirty="0" smtClean="0"/>
              <a:t>St. David’s South Austin Medical Center</a:t>
            </a:r>
          </a:p>
          <a:p>
            <a:pPr lvl="1">
              <a:lnSpc>
                <a:spcPct val="90000"/>
              </a:lnSpc>
            </a:pPr>
            <a:r>
              <a:rPr lang="en-US" dirty="0" smtClean="0"/>
              <a:t>St. David’s Medical Center</a:t>
            </a:r>
          </a:p>
          <a:p>
            <a:pPr lvl="1">
              <a:lnSpc>
                <a:spcPct val="90000"/>
              </a:lnSpc>
            </a:pPr>
            <a:r>
              <a:rPr lang="en-US" dirty="0" smtClean="0"/>
              <a:t>St. David’s North Austin Medical Center </a:t>
            </a:r>
          </a:p>
          <a:p>
            <a:pPr lvl="1">
              <a:lnSpc>
                <a:spcPct val="90000"/>
              </a:lnSpc>
            </a:pPr>
            <a:r>
              <a:rPr lang="en-US" dirty="0" smtClean="0"/>
              <a:t>St. David’s Round Rock Medical Center</a:t>
            </a:r>
          </a:p>
          <a:p>
            <a:pPr lvl="1">
              <a:lnSpc>
                <a:spcPct val="90000"/>
              </a:lnSpc>
            </a:pPr>
            <a:r>
              <a:rPr lang="en-US" dirty="0" smtClean="0"/>
              <a:t>St. David’s Georgetown Hospital</a:t>
            </a:r>
          </a:p>
          <a:p>
            <a:pPr lvl="1">
              <a:lnSpc>
                <a:spcPct val="90000"/>
              </a:lnSpc>
            </a:pPr>
            <a:r>
              <a:rPr lang="en-US" dirty="0" smtClean="0"/>
              <a:t>Heart Hospital of Austin</a:t>
            </a:r>
          </a:p>
          <a:p>
            <a:pPr>
              <a:lnSpc>
                <a:spcPct val="90000"/>
              </a:lnSpc>
            </a:pPr>
            <a:r>
              <a:rPr lang="en-US" dirty="0" smtClean="0"/>
              <a:t>St. David’s Rehabilitation Hospital</a:t>
            </a:r>
          </a:p>
          <a:p>
            <a:pPr>
              <a:lnSpc>
                <a:spcPct val="90000"/>
              </a:lnSpc>
            </a:pPr>
            <a:r>
              <a:rPr lang="en-US" dirty="0" smtClean="0"/>
              <a:t>Managed Physician offices</a:t>
            </a:r>
          </a:p>
          <a:p>
            <a:pPr>
              <a:lnSpc>
                <a:spcPct val="90000"/>
              </a:lnSpc>
            </a:pPr>
            <a:r>
              <a:rPr lang="en-US" dirty="0" smtClean="0"/>
              <a:t>Corporate office</a:t>
            </a:r>
            <a:endParaRPr lang="en-US" dirty="0"/>
          </a:p>
        </p:txBody>
      </p:sp>
      <p:sp>
        <p:nvSpPr>
          <p:cNvPr id="8" name="TextBox 7"/>
          <p:cNvSpPr txBox="1"/>
          <p:nvPr/>
        </p:nvSpPr>
        <p:spPr>
          <a:xfrm>
            <a:off x="609601" y="914400"/>
            <a:ext cx="1671291" cy="338554"/>
          </a:xfrm>
          <a:prstGeom prst="rect">
            <a:avLst/>
          </a:prstGeom>
          <a:noFill/>
        </p:spPr>
        <p:txBody>
          <a:bodyPr wrap="none" rtlCol="0">
            <a:spAutoFit/>
          </a:bodyPr>
          <a:lstStyle/>
          <a:p>
            <a:r>
              <a:rPr lang="en-US" sz="1600" dirty="0" smtClean="0">
                <a:solidFill>
                  <a:schemeClr val="tx1"/>
                </a:solidFill>
              </a:rPr>
              <a:t>2011 Application</a:t>
            </a:r>
            <a:endParaRPr lang="en-US" sz="1600" dirty="0">
              <a:solidFill>
                <a:schemeClr val="tx1"/>
              </a:solidFill>
            </a:endParaRPr>
          </a:p>
        </p:txBody>
      </p:sp>
      <p:sp>
        <p:nvSpPr>
          <p:cNvPr id="9" name="TextBox 8"/>
          <p:cNvSpPr txBox="1"/>
          <p:nvPr/>
        </p:nvSpPr>
        <p:spPr>
          <a:xfrm>
            <a:off x="5238526" y="925551"/>
            <a:ext cx="1877502" cy="369332"/>
          </a:xfrm>
          <a:prstGeom prst="rect">
            <a:avLst/>
          </a:prstGeom>
          <a:noFill/>
        </p:spPr>
        <p:txBody>
          <a:bodyPr wrap="none" rtlCol="0">
            <a:spAutoFit/>
          </a:bodyPr>
          <a:lstStyle/>
          <a:p>
            <a:r>
              <a:rPr lang="en-US" sz="1800" dirty="0" smtClean="0">
                <a:solidFill>
                  <a:schemeClr val="tx1"/>
                </a:solidFill>
              </a:rPr>
              <a:t>2013 Application</a:t>
            </a:r>
            <a:endParaRPr lang="en-US" sz="1800" dirty="0">
              <a:solidFill>
                <a:schemeClr val="tx1"/>
              </a:solidFill>
            </a:endParaRPr>
          </a:p>
        </p:txBody>
      </p:sp>
    </p:spTree>
    <p:extLst>
      <p:ext uri="{BB962C8B-B14F-4D97-AF65-F5344CB8AC3E}">
        <p14:creationId xmlns:p14="http://schemas.microsoft.com/office/powerpoint/2010/main" val="1172418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Workforce Groups: SDH</a:t>
            </a:r>
            <a:endParaRPr lang="en-US" sz="3200" dirty="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4250869"/>
              </p:ext>
            </p:extLst>
          </p:nvPr>
        </p:nvGraphicFramePr>
        <p:xfrm>
          <a:off x="328961" y="1103971"/>
          <a:ext cx="4419600" cy="4572000"/>
        </p:xfrm>
        <a:graphic>
          <a:graphicData uri="http://schemas.openxmlformats.org/drawingml/2006/table">
            <a:tbl>
              <a:tblPr firstRow="1" bandRow="1">
                <a:tableStyleId>{F5AB1C69-6EDB-4FF4-983F-18BD219EF322}</a:tableStyleId>
              </a:tblPr>
              <a:tblGrid>
                <a:gridCol w="1124989"/>
                <a:gridCol w="1710226"/>
                <a:gridCol w="1584385"/>
              </a:tblGrid>
              <a:tr h="593021">
                <a:tc>
                  <a:txBody>
                    <a:bodyPr/>
                    <a:lstStyle/>
                    <a:p>
                      <a:endParaRPr lang="en-US" sz="1400" dirty="0"/>
                    </a:p>
                  </a:txBody>
                  <a:tcPr/>
                </a:tc>
                <a:tc>
                  <a:txBody>
                    <a:bodyPr/>
                    <a:lstStyle/>
                    <a:p>
                      <a:pPr algn="ctr"/>
                      <a:r>
                        <a:rPr lang="en-US" sz="1400" dirty="0" smtClean="0"/>
                        <a:t>2011 Application</a:t>
                      </a:r>
                      <a:endParaRPr lang="en-US" sz="1400" dirty="0"/>
                    </a:p>
                  </a:txBody>
                  <a:tcPr/>
                </a:tc>
                <a:tc>
                  <a:txBody>
                    <a:bodyPr/>
                    <a:lstStyle/>
                    <a:p>
                      <a:pPr algn="ctr"/>
                      <a:r>
                        <a:rPr lang="en-US" sz="1400" baseline="0" dirty="0" smtClean="0"/>
                        <a:t>2013 Application</a:t>
                      </a:r>
                    </a:p>
                    <a:p>
                      <a:pPr algn="ctr"/>
                      <a:r>
                        <a:rPr lang="en-US" sz="1100" baseline="0" dirty="0" smtClean="0"/>
                        <a:t>Proposed</a:t>
                      </a:r>
                      <a:endParaRPr lang="en-US" sz="1100" i="1" dirty="0"/>
                    </a:p>
                  </a:txBody>
                  <a:tcPr/>
                </a:tc>
              </a:tr>
              <a:tr h="1453858">
                <a:tc>
                  <a:txBody>
                    <a:bodyPr/>
                    <a:lstStyle/>
                    <a:p>
                      <a:r>
                        <a:rPr lang="en-US" sz="1400" dirty="0" smtClean="0"/>
                        <a:t>Workforce Groups</a:t>
                      </a:r>
                      <a:endParaRPr lang="en-US" sz="1400" dirty="0"/>
                    </a:p>
                  </a:txBody>
                  <a:tcPr/>
                </a:tc>
                <a:tc>
                  <a:txBody>
                    <a:bodyPr/>
                    <a:lstStyle/>
                    <a:p>
                      <a:r>
                        <a:rPr lang="en-US" sz="1400" dirty="0" smtClean="0"/>
                        <a:t>Employees</a:t>
                      </a:r>
                      <a:r>
                        <a:rPr lang="en-US" sz="1400" baseline="0" dirty="0" smtClean="0"/>
                        <a:t> </a:t>
                      </a:r>
                    </a:p>
                    <a:p>
                      <a:r>
                        <a:rPr lang="en-US" sz="1400" dirty="0" smtClean="0"/>
                        <a:t>HCA Staff</a:t>
                      </a:r>
                    </a:p>
                    <a:p>
                      <a:r>
                        <a:rPr lang="en-US" sz="1400" dirty="0" smtClean="0"/>
                        <a:t>Physicians (SDHMG, medical staff, referring)</a:t>
                      </a:r>
                    </a:p>
                    <a:p>
                      <a:r>
                        <a:rPr lang="en-US" sz="1400" dirty="0" smtClean="0"/>
                        <a:t>Volunteers</a:t>
                      </a:r>
                      <a:endParaRPr lang="en-US" sz="1400" dirty="0"/>
                    </a:p>
                  </a:txBody>
                  <a:tcPr/>
                </a:tc>
                <a:tc>
                  <a:txBody>
                    <a:bodyPr/>
                    <a:lstStyle/>
                    <a:p>
                      <a:r>
                        <a:rPr lang="en-US" sz="1400" dirty="0" smtClean="0"/>
                        <a:t>Employees</a:t>
                      </a:r>
                    </a:p>
                    <a:p>
                      <a:pPr>
                        <a:buFont typeface="Arial" pitchFamily="34" charset="0"/>
                        <a:buNone/>
                      </a:pPr>
                      <a:r>
                        <a:rPr lang="en-US" sz="1400" dirty="0" smtClean="0"/>
                        <a:t>Physicians </a:t>
                      </a:r>
                    </a:p>
                    <a:p>
                      <a:pPr>
                        <a:buFont typeface="Arial" pitchFamily="34" charset="0"/>
                        <a:buNone/>
                      </a:pPr>
                      <a:r>
                        <a:rPr lang="en-US" sz="1200" dirty="0" smtClean="0"/>
                        <a:t>(employed /contract,</a:t>
                      </a:r>
                    </a:p>
                    <a:p>
                      <a:pPr>
                        <a:buFont typeface="Arial" pitchFamily="34" charset="0"/>
                        <a:buNone/>
                      </a:pPr>
                      <a:r>
                        <a:rPr lang="en-US" sz="1200" baseline="0" dirty="0" smtClean="0"/>
                        <a:t> </a:t>
                      </a:r>
                      <a:r>
                        <a:rPr lang="en-US" sz="1200" dirty="0" smtClean="0"/>
                        <a:t>independent)</a:t>
                      </a:r>
                    </a:p>
                  </a:txBody>
                  <a:tcPr/>
                </a:tc>
              </a:tr>
              <a:tr h="2525121">
                <a:tc>
                  <a:txBody>
                    <a:bodyPr/>
                    <a:lstStyle/>
                    <a:p>
                      <a:r>
                        <a:rPr lang="en-US" sz="1400" dirty="0" smtClean="0"/>
                        <a:t>Key Workforce Engagement</a:t>
                      </a:r>
                      <a:r>
                        <a:rPr lang="en-US" sz="1400" baseline="0" dirty="0" smtClean="0"/>
                        <a:t> Factors</a:t>
                      </a:r>
                      <a:endParaRPr lang="en-US" sz="1400" dirty="0"/>
                    </a:p>
                  </a:txBody>
                  <a:tcPr/>
                </a:tc>
                <a:tc>
                  <a:txBody>
                    <a:bodyPr/>
                    <a:lstStyle/>
                    <a:p>
                      <a:r>
                        <a:rPr lang="en-US" sz="1400" dirty="0" smtClean="0"/>
                        <a:t>Employees:</a:t>
                      </a:r>
                    </a:p>
                    <a:p>
                      <a:r>
                        <a:rPr lang="en-US" sz="1400" dirty="0" smtClean="0"/>
                        <a:t>Being kept informed</a:t>
                      </a:r>
                    </a:p>
                    <a:p>
                      <a:r>
                        <a:rPr lang="en-US" sz="1400" dirty="0" smtClean="0"/>
                        <a:t>Having resources to</a:t>
                      </a:r>
                      <a:r>
                        <a:rPr lang="en-US" sz="1400" baseline="0" dirty="0" smtClean="0"/>
                        <a:t> do job</a:t>
                      </a:r>
                    </a:p>
                    <a:p>
                      <a:r>
                        <a:rPr lang="en-US" sz="1400" baseline="0" dirty="0" smtClean="0"/>
                        <a:t>Knowing job uses skills</a:t>
                      </a:r>
                    </a:p>
                    <a:p>
                      <a:endParaRPr lang="en-US" sz="1400" baseline="0" dirty="0" smtClean="0"/>
                    </a:p>
                    <a:p>
                      <a:r>
                        <a:rPr lang="en-US" sz="1400" baseline="0" dirty="0" smtClean="0"/>
                        <a:t>Physicians:</a:t>
                      </a:r>
                    </a:p>
                    <a:p>
                      <a:r>
                        <a:rPr lang="en-US" sz="1400" baseline="0" dirty="0" smtClean="0"/>
                        <a:t>Efficient processes</a:t>
                      </a:r>
                    </a:p>
                    <a:p>
                      <a:r>
                        <a:rPr lang="en-US" sz="1400" baseline="0" dirty="0" smtClean="0"/>
                        <a:t>Communication</a:t>
                      </a:r>
                    </a:p>
                    <a:p>
                      <a:r>
                        <a:rPr lang="en-US" sz="1400" baseline="0" dirty="0" smtClean="0"/>
                        <a:t>Staff competence</a:t>
                      </a:r>
                      <a:endParaRPr lang="en-US" sz="1400" i="0" dirty="0"/>
                    </a:p>
                  </a:txBody>
                  <a:tcPr/>
                </a:tc>
                <a:tc>
                  <a:txBody>
                    <a:bodyPr/>
                    <a:lstStyle/>
                    <a:p>
                      <a:r>
                        <a:rPr lang="en-US" sz="1400" dirty="0" smtClean="0"/>
                        <a:t>Validate</a:t>
                      </a:r>
                      <a:r>
                        <a:rPr lang="en-US" sz="1400" baseline="0" dirty="0" smtClean="0"/>
                        <a:t> with 2012 survey data</a:t>
                      </a:r>
                      <a:endParaRPr lang="en-US" sz="1400" dirty="0" smtClean="0"/>
                    </a:p>
                    <a:p>
                      <a:endParaRPr lang="en-US" sz="1400" dirty="0" smtClean="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93179936"/>
              </p:ext>
            </p:extLst>
          </p:nvPr>
        </p:nvGraphicFramePr>
        <p:xfrm>
          <a:off x="4817326" y="1118838"/>
          <a:ext cx="4114800" cy="4503462"/>
        </p:xfrm>
        <a:graphic>
          <a:graphicData uri="http://schemas.openxmlformats.org/drawingml/2006/table">
            <a:tbl>
              <a:tblPr firstRow="1" bandRow="1">
                <a:tableStyleId>{F5AB1C69-6EDB-4FF4-983F-18BD219EF322}</a:tableStyleId>
              </a:tblPr>
              <a:tblGrid>
                <a:gridCol w="838200"/>
                <a:gridCol w="3276600"/>
              </a:tblGrid>
              <a:tr h="460989">
                <a:tc>
                  <a:txBody>
                    <a:bodyPr/>
                    <a:lstStyle/>
                    <a:p>
                      <a:r>
                        <a:rPr lang="en-US" sz="1200" dirty="0" smtClean="0"/>
                        <a:t>Category</a:t>
                      </a:r>
                      <a:endParaRPr lang="en-US" sz="1200" dirty="0"/>
                    </a:p>
                  </a:txBody>
                  <a:tcPr/>
                </a:tc>
                <a:tc>
                  <a:txBody>
                    <a:bodyPr/>
                    <a:lstStyle/>
                    <a:p>
                      <a:r>
                        <a:rPr lang="en-US" sz="1200" dirty="0" smtClean="0"/>
                        <a:t>Implications</a:t>
                      </a:r>
                      <a:endParaRPr lang="en-US" sz="1200" dirty="0"/>
                    </a:p>
                  </a:txBody>
                  <a:tcPr/>
                </a:tc>
              </a:tr>
              <a:tr h="795680">
                <a:tc>
                  <a:txBody>
                    <a:bodyPr/>
                    <a:lstStyle/>
                    <a:p>
                      <a:pPr algn="ctr"/>
                      <a:r>
                        <a:rPr lang="en-US" sz="1200" dirty="0" smtClean="0"/>
                        <a:t>1</a:t>
                      </a:r>
                      <a:endParaRPr lang="en-US" sz="1200" dirty="0"/>
                    </a:p>
                  </a:txBody>
                  <a:tcPr/>
                </a:tc>
                <a:tc>
                  <a:txBody>
                    <a:bodyPr/>
                    <a:lstStyle/>
                    <a:p>
                      <a:r>
                        <a:rPr lang="en-US" sz="1200" dirty="0" smtClean="0"/>
                        <a:t>How do you deploy Vision</a:t>
                      </a:r>
                      <a:r>
                        <a:rPr lang="en-US" sz="1200" baseline="0" dirty="0" smtClean="0"/>
                        <a:t> &amp; Mission?</a:t>
                      </a:r>
                    </a:p>
                    <a:p>
                      <a:r>
                        <a:rPr lang="en-US" sz="1200" baseline="0" dirty="0" smtClean="0"/>
                        <a:t>How do senior leaders encourage two-way communication?</a:t>
                      </a:r>
                      <a:endParaRPr lang="en-US" sz="1200" dirty="0" smtClean="0"/>
                    </a:p>
                    <a:p>
                      <a:r>
                        <a:rPr lang="en-US" sz="1200" dirty="0" smtClean="0"/>
                        <a:t>How do you ensure</a:t>
                      </a:r>
                      <a:r>
                        <a:rPr lang="en-US" sz="1200" baseline="0" dirty="0" smtClean="0"/>
                        <a:t> ethical behavior?</a:t>
                      </a:r>
                    </a:p>
                  </a:txBody>
                  <a:tcPr/>
                </a:tc>
              </a:tr>
              <a:tr h="568343">
                <a:tc>
                  <a:txBody>
                    <a:bodyPr/>
                    <a:lstStyle/>
                    <a:p>
                      <a:pPr algn="ctr"/>
                      <a:r>
                        <a:rPr lang="en-US" sz="1200" dirty="0" smtClean="0"/>
                        <a:t>2</a:t>
                      </a:r>
                      <a:endParaRPr lang="en-US" sz="1200" dirty="0"/>
                    </a:p>
                  </a:txBody>
                  <a:tcPr/>
                </a:tc>
                <a:tc>
                  <a:txBody>
                    <a:bodyPr/>
                    <a:lstStyle/>
                    <a:p>
                      <a:r>
                        <a:rPr lang="en-US" sz="1200" dirty="0" smtClean="0"/>
                        <a:t>How do you </a:t>
                      </a:r>
                      <a:r>
                        <a:rPr lang="en-US" sz="1200" baseline="0" dirty="0" smtClean="0"/>
                        <a:t>obtain &amp; consider input from workforce groups?</a:t>
                      </a:r>
                    </a:p>
                    <a:p>
                      <a:r>
                        <a:rPr lang="en-US" sz="1200" baseline="0" dirty="0" smtClean="0"/>
                        <a:t>How do you deploy action plans?</a:t>
                      </a:r>
                      <a:endParaRPr lang="en-US" sz="1200" dirty="0"/>
                    </a:p>
                  </a:txBody>
                  <a:tcPr/>
                </a:tc>
              </a:tr>
              <a:tr h="460989">
                <a:tc>
                  <a:txBody>
                    <a:bodyPr/>
                    <a:lstStyle/>
                    <a:p>
                      <a:pPr algn="ctr"/>
                      <a:r>
                        <a:rPr lang="en-US" sz="1200" dirty="0" smtClean="0"/>
                        <a:t>3</a:t>
                      </a:r>
                      <a:endParaRPr lang="en-US" sz="1200" dirty="0"/>
                    </a:p>
                  </a:txBody>
                  <a:tcPr/>
                </a:tc>
                <a:tc>
                  <a:txBody>
                    <a:bodyPr/>
                    <a:lstStyle/>
                    <a:p>
                      <a:r>
                        <a:rPr lang="en-US" sz="1200" dirty="0" smtClean="0"/>
                        <a:t>How do you deploy AIDET &amp; service recovery?</a:t>
                      </a:r>
                    </a:p>
                  </a:txBody>
                  <a:tcPr/>
                </a:tc>
              </a:tr>
              <a:tr h="358182">
                <a:tc>
                  <a:txBody>
                    <a:bodyPr/>
                    <a:lstStyle/>
                    <a:p>
                      <a:pPr algn="ctr"/>
                      <a:r>
                        <a:rPr lang="en-US" sz="1200" dirty="0" smtClean="0"/>
                        <a:t>4</a:t>
                      </a:r>
                      <a:endParaRPr lang="en-US" sz="1200" dirty="0"/>
                    </a:p>
                  </a:txBody>
                  <a:tcPr/>
                </a:tc>
                <a:tc>
                  <a:txBody>
                    <a:bodyPr/>
                    <a:lstStyle/>
                    <a:p>
                      <a:r>
                        <a:rPr lang="en-US" sz="1200" dirty="0" smtClean="0"/>
                        <a:t>How do you make data &amp; information available?</a:t>
                      </a:r>
                    </a:p>
                  </a:txBody>
                  <a:tcPr/>
                </a:tc>
              </a:tr>
              <a:tr h="659193">
                <a:tc>
                  <a:txBody>
                    <a:bodyPr/>
                    <a:lstStyle/>
                    <a:p>
                      <a:pPr algn="ctr"/>
                      <a:r>
                        <a:rPr lang="en-US" sz="1200" dirty="0" smtClean="0"/>
                        <a:t>5</a:t>
                      </a:r>
                      <a:endParaRPr lang="en-US" sz="1200" dirty="0"/>
                    </a:p>
                  </a:txBody>
                  <a:tcPr/>
                </a:tc>
                <a:tc>
                  <a:txBody>
                    <a:bodyPr/>
                    <a:lstStyle/>
                    <a:p>
                      <a:r>
                        <a:rPr lang="en-US" sz="1200" dirty="0" smtClean="0"/>
                        <a:t>How do you assess capability &amp; capacity needs</a:t>
                      </a:r>
                      <a:r>
                        <a:rPr lang="en-US" sz="1200" baseline="0" dirty="0" smtClean="0"/>
                        <a:t>?</a:t>
                      </a:r>
                    </a:p>
                    <a:p>
                      <a:r>
                        <a:rPr lang="en-US" sz="1200" baseline="0" dirty="0" smtClean="0"/>
                        <a:t>How do you onboard?</a:t>
                      </a:r>
                    </a:p>
                    <a:p>
                      <a:r>
                        <a:rPr lang="en-US" sz="1200" baseline="0" dirty="0" smtClean="0"/>
                        <a:t>How do you manage performance?</a:t>
                      </a:r>
                      <a:endParaRPr lang="en-US" sz="1200" dirty="0"/>
                    </a:p>
                  </a:txBody>
                  <a:tcPr/>
                </a:tc>
              </a:tr>
              <a:tr h="460989">
                <a:tc>
                  <a:txBody>
                    <a:bodyPr/>
                    <a:lstStyle/>
                    <a:p>
                      <a:pPr algn="ctr"/>
                      <a:r>
                        <a:rPr lang="en-US" sz="1200" dirty="0" smtClean="0"/>
                        <a:t>6</a:t>
                      </a:r>
                      <a:endParaRPr lang="en-US" sz="1200" dirty="0"/>
                    </a:p>
                  </a:txBody>
                  <a:tcPr/>
                </a:tc>
                <a:tc>
                  <a:txBody>
                    <a:bodyPr/>
                    <a:lstStyle/>
                    <a:p>
                      <a:r>
                        <a:rPr lang="en-US" sz="1200" dirty="0" smtClean="0"/>
                        <a:t>How do you ensure workplace preparedness</a:t>
                      </a:r>
                      <a:r>
                        <a:rPr lang="en-US" sz="1200" baseline="0" dirty="0" smtClean="0"/>
                        <a:t>?</a:t>
                      </a:r>
                      <a:endParaRPr lang="en-US" sz="1200" dirty="0"/>
                    </a:p>
                  </a:txBody>
                  <a:tcPr/>
                </a:tc>
              </a:tr>
              <a:tr h="568343">
                <a:tc>
                  <a:txBody>
                    <a:bodyPr/>
                    <a:lstStyle/>
                    <a:p>
                      <a:pPr algn="ctr"/>
                      <a:r>
                        <a:rPr lang="en-US" sz="1200" dirty="0" smtClean="0"/>
                        <a:t>7</a:t>
                      </a:r>
                      <a:endParaRPr lang="en-US" sz="1200" dirty="0"/>
                    </a:p>
                  </a:txBody>
                  <a:tcPr/>
                </a:tc>
                <a:tc>
                  <a:txBody>
                    <a:bodyPr/>
                    <a:lstStyle/>
                    <a:p>
                      <a:r>
                        <a:rPr lang="en-US" sz="1200" dirty="0" smtClean="0"/>
                        <a:t>What</a:t>
                      </a:r>
                      <a:r>
                        <a:rPr lang="en-US" sz="1200" baseline="0" dirty="0" smtClean="0"/>
                        <a:t> are your results for s</a:t>
                      </a:r>
                      <a:r>
                        <a:rPr lang="en-US" sz="1200" dirty="0" smtClean="0"/>
                        <a:t>atisfaction</a:t>
                      </a:r>
                      <a:r>
                        <a:rPr lang="en-US" sz="1200" baseline="0" dirty="0" smtClean="0"/>
                        <a:t>/engagement, capability/capacity, and workforce development?</a:t>
                      </a:r>
                      <a:endParaRPr lang="en-US" sz="1200" dirty="0"/>
                    </a:p>
                  </a:txBody>
                  <a:tcPr/>
                </a:tc>
              </a:tr>
            </a:tbl>
          </a:graphicData>
        </a:graphic>
      </p:graphicFrame>
    </p:spTree>
    <p:extLst>
      <p:ext uri="{BB962C8B-B14F-4D97-AF65-F5344CB8AC3E}">
        <p14:creationId xmlns:p14="http://schemas.microsoft.com/office/powerpoint/2010/main" val="366162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Customers &amp; Stakeholders:</a:t>
            </a:r>
            <a:r>
              <a:rPr lang="en-US" sz="2400" dirty="0" smtClean="0"/>
              <a:t> SDH</a:t>
            </a:r>
            <a:endParaRPr lang="en-US" sz="3200" dirty="0"/>
          </a:p>
        </p:txBody>
      </p:sp>
      <p:sp>
        <p:nvSpPr>
          <p:cNvPr id="18435" name="Content Placeholder 2"/>
          <p:cNvSpPr>
            <a:spLocks noGrp="1"/>
          </p:cNvSpPr>
          <p:nvPr>
            <p:ph idx="1"/>
          </p:nvPr>
        </p:nvSpPr>
        <p:spPr>
          <a:xfrm>
            <a:off x="685800" y="1066801"/>
            <a:ext cx="8001000" cy="609600"/>
          </a:xfrm>
        </p:spPr>
        <p:txBody>
          <a:bodyPr>
            <a:normAutofit lnSpcReduction="10000"/>
          </a:bodyPr>
          <a:lstStyle/>
          <a:p>
            <a:pPr>
              <a:buNone/>
            </a:pPr>
            <a:r>
              <a:rPr lang="en-US" b="1" i="1" dirty="0" smtClean="0"/>
              <a:t>Baldrige definition of STAKEHOLDER: </a:t>
            </a:r>
            <a:r>
              <a:rPr lang="en-US" i="1" dirty="0" smtClean="0"/>
              <a:t>All groups that are or might be affected by an organization’s services, actions &amp; success. </a:t>
            </a:r>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19751767"/>
              </p:ext>
            </p:extLst>
          </p:nvPr>
        </p:nvGraphicFramePr>
        <p:xfrm>
          <a:off x="457200" y="1752599"/>
          <a:ext cx="4343400" cy="4352466"/>
        </p:xfrm>
        <a:graphic>
          <a:graphicData uri="http://schemas.openxmlformats.org/drawingml/2006/table">
            <a:tbl>
              <a:tblPr firstRow="1" bandRow="1">
                <a:tableStyleId>{F5AB1C69-6EDB-4FF4-983F-18BD219EF322}</a:tableStyleId>
              </a:tblPr>
              <a:tblGrid>
                <a:gridCol w="1219200"/>
                <a:gridCol w="1828800"/>
                <a:gridCol w="1295400"/>
              </a:tblGrid>
              <a:tr h="430052">
                <a:tc>
                  <a:txBody>
                    <a:bodyPr/>
                    <a:lstStyle/>
                    <a:p>
                      <a:endParaRPr lang="en-US" sz="1100" dirty="0"/>
                    </a:p>
                  </a:txBody>
                  <a:tcPr/>
                </a:tc>
                <a:tc>
                  <a:txBody>
                    <a:bodyPr/>
                    <a:lstStyle/>
                    <a:p>
                      <a:pPr algn="ctr"/>
                      <a:r>
                        <a:rPr lang="en-US" sz="1100" dirty="0" smtClean="0"/>
                        <a:t>2011 Application</a:t>
                      </a:r>
                      <a:endParaRPr lang="en-US" sz="1100" dirty="0"/>
                    </a:p>
                  </a:txBody>
                  <a:tcPr/>
                </a:tc>
                <a:tc>
                  <a:txBody>
                    <a:bodyPr/>
                    <a:lstStyle/>
                    <a:p>
                      <a:pPr algn="ctr"/>
                      <a:r>
                        <a:rPr lang="en-US" sz="1100" baseline="0" dirty="0" smtClean="0"/>
                        <a:t>2013 Application</a:t>
                      </a:r>
                    </a:p>
                    <a:p>
                      <a:pPr algn="ctr"/>
                      <a:r>
                        <a:rPr lang="en-US" sz="1000" baseline="0" dirty="0" smtClean="0"/>
                        <a:t>Proposed</a:t>
                      </a:r>
                      <a:endParaRPr lang="en-US" sz="1000" i="1" dirty="0"/>
                    </a:p>
                  </a:txBody>
                  <a:tcPr/>
                </a:tc>
              </a:tr>
              <a:tr h="481066">
                <a:tc>
                  <a:txBody>
                    <a:bodyPr/>
                    <a:lstStyle/>
                    <a:p>
                      <a:r>
                        <a:rPr lang="en-US" sz="1400" dirty="0" smtClean="0"/>
                        <a:t>Key Market Segments</a:t>
                      </a:r>
                      <a:endParaRPr lang="en-US" sz="1400" dirty="0"/>
                    </a:p>
                  </a:txBody>
                  <a:tcPr/>
                </a:tc>
                <a:tc>
                  <a:txBody>
                    <a:bodyPr/>
                    <a:lstStyle/>
                    <a:p>
                      <a:r>
                        <a:rPr lang="en-US" sz="1400" dirty="0" smtClean="0"/>
                        <a:t>Primary</a:t>
                      </a:r>
                      <a:r>
                        <a:rPr lang="en-US" sz="1400" baseline="0" dirty="0" smtClean="0"/>
                        <a:t> Service Area</a:t>
                      </a:r>
                    </a:p>
                    <a:p>
                      <a:r>
                        <a:rPr lang="en-US" sz="1400" baseline="0" dirty="0" smtClean="0"/>
                        <a:t>Secondary Service Area</a:t>
                      </a:r>
                      <a:endParaRPr lang="en-US" sz="1400" dirty="0"/>
                    </a:p>
                  </a:txBody>
                  <a:tcPr/>
                </a:tc>
                <a:tc>
                  <a:txBody>
                    <a:bodyPr/>
                    <a:lstStyle/>
                    <a:p>
                      <a:r>
                        <a:rPr lang="en-US" sz="1400" dirty="0" smtClean="0"/>
                        <a:t>Service Lines</a:t>
                      </a:r>
                    </a:p>
                  </a:txBody>
                  <a:tcPr/>
                </a:tc>
              </a:tr>
              <a:tr h="815766">
                <a:tc>
                  <a:txBody>
                    <a:bodyPr/>
                    <a:lstStyle/>
                    <a:p>
                      <a:r>
                        <a:rPr lang="en-US" sz="1400" dirty="0" smtClean="0"/>
                        <a:t>Key Patient Groups</a:t>
                      </a:r>
                      <a:endParaRPr lang="en-US" sz="1400" dirty="0"/>
                    </a:p>
                  </a:txBody>
                  <a:tcPr/>
                </a:tc>
                <a:tc>
                  <a:txBody>
                    <a:bodyPr/>
                    <a:lstStyle/>
                    <a:p>
                      <a:endParaRPr lang="en-US" sz="1400" dirty="0"/>
                    </a:p>
                  </a:txBody>
                  <a:tcPr/>
                </a:tc>
                <a:tc>
                  <a:txBody>
                    <a:bodyPr/>
                    <a:lstStyle/>
                    <a:p>
                      <a:r>
                        <a:rPr lang="en-US" sz="1400" dirty="0" smtClean="0"/>
                        <a:t>Inpatient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Emergency</a:t>
                      </a:r>
                    </a:p>
                    <a:p>
                      <a:r>
                        <a:rPr lang="en-US" sz="1400" dirty="0" smtClean="0"/>
                        <a:t>Outpatient </a:t>
                      </a:r>
                    </a:p>
                    <a:p>
                      <a:r>
                        <a:rPr lang="en-US" sz="1400" dirty="0" smtClean="0"/>
                        <a:t>Physician Practice</a:t>
                      </a:r>
                    </a:p>
                  </a:txBody>
                  <a:tcPr/>
                </a:tc>
              </a:tr>
              <a:tr h="629582">
                <a:tc>
                  <a:txBody>
                    <a:bodyPr/>
                    <a:lstStyle/>
                    <a:p>
                      <a:r>
                        <a:rPr lang="en-US" sz="1400" dirty="0" smtClean="0"/>
                        <a:t>Key Stakeholder Groups</a:t>
                      </a:r>
                      <a:endParaRPr lang="en-US" sz="1400" dirty="0"/>
                    </a:p>
                  </a:txBody>
                  <a:tcPr/>
                </a:tc>
                <a:tc>
                  <a:txBody>
                    <a:bodyPr/>
                    <a:lstStyle/>
                    <a:p>
                      <a:r>
                        <a:rPr lang="en-US" sz="1400" dirty="0" smtClean="0"/>
                        <a:t>Sponsors/Partners</a:t>
                      </a:r>
                    </a:p>
                    <a:p>
                      <a:r>
                        <a:rPr lang="en-US" sz="1400" dirty="0" smtClean="0"/>
                        <a:t>Physicians</a:t>
                      </a:r>
                    </a:p>
                    <a:p>
                      <a:r>
                        <a:rPr lang="en-US" sz="1400" dirty="0" smtClean="0"/>
                        <a:t>Community</a:t>
                      </a:r>
                      <a:endParaRPr lang="en-US" sz="1400" dirty="0"/>
                    </a:p>
                  </a:txBody>
                  <a:tcPr/>
                </a:tc>
                <a:tc>
                  <a:txBody>
                    <a:bodyPr/>
                    <a:lstStyle/>
                    <a:p>
                      <a:r>
                        <a:rPr lang="en-US" sz="1400" dirty="0" smtClean="0"/>
                        <a:t>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US" sz="1400" dirty="0" smtClean="0"/>
                    </a:p>
                  </a:txBody>
                  <a:tcPr/>
                </a:tc>
              </a:tr>
              <a:tr h="1301134">
                <a:tc>
                  <a:txBody>
                    <a:bodyPr/>
                    <a:lstStyle/>
                    <a:p>
                      <a:r>
                        <a:rPr lang="en-US" sz="1400" dirty="0" smtClean="0"/>
                        <a:t>Key Requirements</a:t>
                      </a:r>
                      <a:endParaRPr lang="en-US" sz="1400" dirty="0"/>
                    </a:p>
                  </a:txBody>
                  <a:tcPr/>
                </a:tc>
                <a:tc>
                  <a:txBody>
                    <a:bodyPr/>
                    <a:lstStyle/>
                    <a:p>
                      <a:r>
                        <a:rPr lang="en-US" sz="1400" dirty="0" smtClean="0"/>
                        <a:t>Community:</a:t>
                      </a:r>
                    </a:p>
                    <a:p>
                      <a:r>
                        <a:rPr lang="en-US" sz="1400" dirty="0" smtClean="0"/>
                        <a:t>Accessibility</a:t>
                      </a:r>
                    </a:p>
                    <a:p>
                      <a:r>
                        <a:rPr lang="en-US" sz="1400" dirty="0" smtClean="0"/>
                        <a:t>Contributions to community</a:t>
                      </a:r>
                      <a:endParaRPr lang="en-US" sz="1400" i="0" dirty="0"/>
                    </a:p>
                  </a:txBody>
                  <a:tcPr/>
                </a:tc>
                <a:tc>
                  <a:txBody>
                    <a:bodyPr/>
                    <a:lstStyle/>
                    <a:p>
                      <a:r>
                        <a:rPr lang="en-US" sz="1400" dirty="0" smtClean="0"/>
                        <a:t>Patients</a:t>
                      </a:r>
                      <a:endParaRPr lang="en-US" sz="1400" baseline="0" dirty="0" smtClean="0"/>
                    </a:p>
                    <a:p>
                      <a:r>
                        <a:rPr lang="en-US" sz="1400" baseline="0" dirty="0" smtClean="0"/>
                        <a:t>Community</a:t>
                      </a:r>
                    </a:p>
                    <a:p>
                      <a:r>
                        <a:rPr lang="en-US" sz="1400" baseline="0" dirty="0" smtClean="0"/>
                        <a:t>Same</a:t>
                      </a:r>
                      <a:r>
                        <a:rPr lang="en-US" sz="1400" baseline="0" dirty="0" smtClean="0"/>
                        <a:t>?</a:t>
                      </a:r>
                      <a:endParaRPr lang="en-US" sz="1400" i="0" baseline="0" dirty="0" smtClean="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89142097"/>
              </p:ext>
            </p:extLst>
          </p:nvPr>
        </p:nvGraphicFramePr>
        <p:xfrm>
          <a:off x="4876800" y="1752600"/>
          <a:ext cx="4038600" cy="3657600"/>
        </p:xfrm>
        <a:graphic>
          <a:graphicData uri="http://schemas.openxmlformats.org/drawingml/2006/table">
            <a:tbl>
              <a:tblPr firstRow="1" bandRow="1">
                <a:tableStyleId>{F5AB1C69-6EDB-4FF4-983F-18BD219EF322}</a:tableStyleId>
              </a:tblPr>
              <a:tblGrid>
                <a:gridCol w="706755"/>
                <a:gridCol w="3331845"/>
              </a:tblGrid>
              <a:tr h="388609">
                <a:tc>
                  <a:txBody>
                    <a:bodyPr/>
                    <a:lstStyle/>
                    <a:p>
                      <a:r>
                        <a:rPr lang="en-US" sz="1100" dirty="0" smtClean="0"/>
                        <a:t>Category</a:t>
                      </a:r>
                      <a:endParaRPr lang="en-US" sz="1100" dirty="0"/>
                    </a:p>
                  </a:txBody>
                  <a:tcPr/>
                </a:tc>
                <a:tc>
                  <a:txBody>
                    <a:bodyPr/>
                    <a:lstStyle/>
                    <a:p>
                      <a:r>
                        <a:rPr lang="en-US" sz="1100" dirty="0" smtClean="0"/>
                        <a:t>Implications</a:t>
                      </a:r>
                      <a:endParaRPr lang="en-US" sz="1100" dirty="0"/>
                    </a:p>
                  </a:txBody>
                  <a:tcPr/>
                </a:tc>
              </a:tr>
              <a:tr h="388609">
                <a:tc>
                  <a:txBody>
                    <a:bodyPr/>
                    <a:lstStyle/>
                    <a:p>
                      <a:pPr algn="ctr"/>
                      <a:r>
                        <a:rPr lang="en-US" sz="1100" dirty="0" smtClean="0"/>
                        <a:t>1</a:t>
                      </a:r>
                      <a:endParaRPr lang="en-US" sz="1100" dirty="0"/>
                    </a:p>
                  </a:txBody>
                  <a:tcPr/>
                </a:tc>
                <a:tc>
                  <a:txBody>
                    <a:bodyPr/>
                    <a:lstStyle/>
                    <a:p>
                      <a:r>
                        <a:rPr lang="en-US" sz="1100" dirty="0" smtClean="0"/>
                        <a:t>How do you ensure</a:t>
                      </a:r>
                      <a:r>
                        <a:rPr lang="en-US" sz="1100" baseline="0" dirty="0" smtClean="0"/>
                        <a:t> ethical behavior?</a:t>
                      </a:r>
                    </a:p>
                  </a:txBody>
                  <a:tcPr/>
                </a:tc>
              </a:tr>
              <a:tr h="478769">
                <a:tc>
                  <a:txBody>
                    <a:bodyPr/>
                    <a:lstStyle/>
                    <a:p>
                      <a:pPr algn="ctr"/>
                      <a:r>
                        <a:rPr lang="en-US" sz="1100" dirty="0" smtClean="0"/>
                        <a:t>2</a:t>
                      </a:r>
                      <a:endParaRPr lang="en-US" sz="1100" dirty="0"/>
                    </a:p>
                  </a:txBody>
                  <a:tcPr/>
                </a:tc>
                <a:tc>
                  <a:txBody>
                    <a:bodyPr/>
                    <a:lstStyle/>
                    <a:p>
                      <a:r>
                        <a:rPr lang="en-US" sz="1100" dirty="0" smtClean="0"/>
                        <a:t>How do you systematically</a:t>
                      </a:r>
                      <a:r>
                        <a:rPr lang="en-US" sz="1100" baseline="0" dirty="0" smtClean="0"/>
                        <a:t> obtain &amp; consider input from customers?</a:t>
                      </a:r>
                      <a:endParaRPr lang="en-US" sz="1100" dirty="0"/>
                    </a:p>
                  </a:txBody>
                  <a:tcPr/>
                </a:tc>
              </a:tr>
              <a:tr h="478769">
                <a:tc>
                  <a:txBody>
                    <a:bodyPr/>
                    <a:lstStyle/>
                    <a:p>
                      <a:pPr algn="ctr"/>
                      <a:r>
                        <a:rPr lang="en-US" sz="1100" dirty="0" smtClean="0"/>
                        <a:t>3</a:t>
                      </a:r>
                      <a:endParaRPr lang="en-US" sz="1100" dirty="0"/>
                    </a:p>
                  </a:txBody>
                  <a:tcPr/>
                </a:tc>
                <a:tc>
                  <a:txBody>
                    <a:bodyPr/>
                    <a:lstStyle/>
                    <a:p>
                      <a:r>
                        <a:rPr lang="en-US" sz="1100" dirty="0" smtClean="0"/>
                        <a:t>How do you listen to them? </a:t>
                      </a:r>
                    </a:p>
                    <a:p>
                      <a:r>
                        <a:rPr lang="en-US" sz="1100" dirty="0" smtClean="0"/>
                        <a:t>How</a:t>
                      </a:r>
                      <a:r>
                        <a:rPr lang="en-US" sz="1100" baseline="0" dirty="0" smtClean="0"/>
                        <a:t> do you build relationships with them?</a:t>
                      </a:r>
                      <a:endParaRPr lang="en-US" sz="1100" dirty="0"/>
                    </a:p>
                  </a:txBody>
                  <a:tcPr/>
                </a:tc>
              </a:tr>
              <a:tr h="388609">
                <a:tc>
                  <a:txBody>
                    <a:bodyPr/>
                    <a:lstStyle/>
                    <a:p>
                      <a:pPr algn="ctr"/>
                      <a:r>
                        <a:rPr lang="en-US" sz="1100" dirty="0" smtClean="0"/>
                        <a:t>4</a:t>
                      </a:r>
                      <a:endParaRPr lang="en-US" sz="1100" dirty="0"/>
                    </a:p>
                  </a:txBody>
                  <a:tcPr/>
                </a:tc>
                <a:tc>
                  <a:txBody>
                    <a:bodyPr/>
                    <a:lstStyle/>
                    <a:p>
                      <a:r>
                        <a:rPr lang="en-US" sz="1100" dirty="0" smtClean="0"/>
                        <a:t>How do you make data &amp; information available?</a:t>
                      </a:r>
                      <a:endParaRPr lang="en-US" sz="1100" dirty="0"/>
                    </a:p>
                  </a:txBody>
                  <a:tcPr/>
                </a:tc>
              </a:tr>
              <a:tr h="478769">
                <a:tc>
                  <a:txBody>
                    <a:bodyPr/>
                    <a:lstStyle/>
                    <a:p>
                      <a:pPr algn="ctr"/>
                      <a:r>
                        <a:rPr lang="en-US" sz="1100" dirty="0" smtClean="0"/>
                        <a:t>5</a:t>
                      </a:r>
                      <a:endParaRPr lang="en-US" sz="1100" dirty="0"/>
                    </a:p>
                  </a:txBody>
                  <a:tcPr/>
                </a:tc>
                <a:tc>
                  <a:txBody>
                    <a:bodyPr/>
                    <a:lstStyle/>
                    <a:p>
                      <a:r>
                        <a:rPr lang="en-US" sz="1100" dirty="0" smtClean="0"/>
                        <a:t>How do you</a:t>
                      </a:r>
                      <a:r>
                        <a:rPr lang="en-US" sz="1100" baseline="0" dirty="0" smtClean="0"/>
                        <a:t> manage your workforce to reinforce a customer focus?</a:t>
                      </a:r>
                      <a:endParaRPr lang="en-US" sz="1100" dirty="0"/>
                    </a:p>
                  </a:txBody>
                  <a:tcPr/>
                </a:tc>
              </a:tr>
              <a:tr h="388609">
                <a:tc>
                  <a:txBody>
                    <a:bodyPr/>
                    <a:lstStyle/>
                    <a:p>
                      <a:pPr algn="ctr"/>
                      <a:r>
                        <a:rPr lang="en-US" sz="1100" dirty="0" smtClean="0"/>
                        <a:t>6</a:t>
                      </a:r>
                      <a:endParaRPr lang="en-US" sz="1100" dirty="0"/>
                    </a:p>
                  </a:txBody>
                  <a:tcPr/>
                </a:tc>
                <a:tc>
                  <a:txBody>
                    <a:bodyPr/>
                    <a:lstStyle/>
                    <a:p>
                      <a:r>
                        <a:rPr lang="en-US" sz="1100" dirty="0" smtClean="0"/>
                        <a:t>How do you design</a:t>
                      </a:r>
                      <a:r>
                        <a:rPr lang="en-US" sz="1100" baseline="0" dirty="0" smtClean="0"/>
                        <a:t> processes to meet customer needs?</a:t>
                      </a:r>
                      <a:endParaRPr lang="en-US" sz="1100" dirty="0"/>
                    </a:p>
                  </a:txBody>
                  <a:tcPr/>
                </a:tc>
              </a:tr>
              <a:tr h="666857">
                <a:tc>
                  <a:txBody>
                    <a:bodyPr/>
                    <a:lstStyle/>
                    <a:p>
                      <a:pPr algn="ctr"/>
                      <a:r>
                        <a:rPr lang="en-US" sz="1100" dirty="0" smtClean="0"/>
                        <a:t>7</a:t>
                      </a:r>
                      <a:endParaRPr lang="en-US" sz="1100" dirty="0"/>
                    </a:p>
                  </a:txBody>
                  <a:tcPr/>
                </a:tc>
                <a:tc>
                  <a:txBody>
                    <a:bodyPr/>
                    <a:lstStyle/>
                    <a:p>
                      <a:r>
                        <a:rPr lang="en-US" sz="1100" dirty="0" smtClean="0"/>
                        <a:t>What</a:t>
                      </a:r>
                      <a:r>
                        <a:rPr lang="en-US" sz="1100" baseline="0" dirty="0" smtClean="0"/>
                        <a:t> are your c</a:t>
                      </a:r>
                      <a:r>
                        <a:rPr lang="en-US" sz="1100" dirty="0" smtClean="0"/>
                        <a:t>linical outcomes?</a:t>
                      </a:r>
                    </a:p>
                    <a:p>
                      <a:r>
                        <a:rPr lang="en-US" sz="1100" dirty="0" smtClean="0"/>
                        <a:t>What</a:t>
                      </a:r>
                      <a:r>
                        <a:rPr lang="en-US" sz="1100" baseline="0" dirty="0" smtClean="0"/>
                        <a:t> are your results for s</a:t>
                      </a:r>
                      <a:r>
                        <a:rPr lang="en-US" sz="1100" dirty="0" smtClean="0"/>
                        <a:t>atisfaction,</a:t>
                      </a:r>
                      <a:r>
                        <a:rPr lang="en-US" sz="1100" baseline="0" dirty="0" smtClean="0"/>
                        <a:t> engagement, &amp; dissatisfaction?</a:t>
                      </a:r>
                      <a:endParaRPr lang="en-US" sz="1100" dirty="0"/>
                    </a:p>
                  </a:txBody>
                  <a:tcPr/>
                </a:tc>
              </a:tr>
            </a:tbl>
          </a:graphicData>
        </a:graphic>
      </p:graphicFrame>
    </p:spTree>
    <p:extLst>
      <p:ext uri="{BB962C8B-B14F-4D97-AF65-F5344CB8AC3E}">
        <p14:creationId xmlns:p14="http://schemas.microsoft.com/office/powerpoint/2010/main" val="1566728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Suppliers &amp; Partners </a:t>
            </a:r>
            <a:r>
              <a:rPr lang="en-US" sz="2400" dirty="0" smtClean="0"/>
              <a:t>[P.1b(3)]</a:t>
            </a:r>
            <a:endParaRPr lang="en-US" sz="3200" dirty="0"/>
          </a:p>
        </p:txBody>
      </p:sp>
      <p:sp>
        <p:nvSpPr>
          <p:cNvPr id="18435" name="Content Placeholder 2"/>
          <p:cNvSpPr>
            <a:spLocks noGrp="1"/>
          </p:cNvSpPr>
          <p:nvPr>
            <p:ph idx="1"/>
          </p:nvPr>
        </p:nvSpPr>
        <p:spPr>
          <a:xfrm>
            <a:off x="685800" y="1066801"/>
            <a:ext cx="8001000" cy="609600"/>
          </a:xfrm>
        </p:spPr>
        <p:txBody>
          <a:bodyPr>
            <a:noAutofit/>
          </a:bodyPr>
          <a:lstStyle/>
          <a:p>
            <a:pPr>
              <a:buNone/>
            </a:pPr>
            <a:r>
              <a:rPr lang="en-US" sz="1400" b="1" i="1" dirty="0" smtClean="0"/>
              <a:t>Baldrige definition of PARTNERS: </a:t>
            </a:r>
            <a:r>
              <a:rPr lang="en-US" sz="1400" i="1" dirty="0" smtClean="0"/>
              <a:t>Key organizations who are working in concert with your organization to achieve a common goal, typically involving a formal arrangement with a clear understanding of individual/mutual roles</a:t>
            </a:r>
          </a:p>
          <a:p>
            <a:pPr>
              <a:buNone/>
            </a:pPr>
            <a:r>
              <a:rPr lang="en-US" sz="1400" b="1" i="1" dirty="0" smtClean="0"/>
              <a:t>Implications: </a:t>
            </a:r>
            <a:r>
              <a:rPr lang="en-US" sz="1400" i="1" dirty="0" smtClean="0"/>
              <a:t>Deploying MVVG (1.1), ensuring ethical behavior (1.2), strategy development &amp; deployment (Category 2), customer engagement (3.2), data availability (4.2), supply-chain management (6.2), operational effectiveness results (7.1)</a:t>
            </a:r>
          </a:p>
          <a:p>
            <a:pPr>
              <a:buNone/>
            </a:pPr>
            <a:endParaRPr lang="en-US" sz="1400" i="1" dirty="0" smtClean="0"/>
          </a:p>
          <a:p>
            <a:pPr>
              <a:buNone/>
            </a:pPr>
            <a:r>
              <a:rPr lang="en-US" sz="1400" i="1" dirty="0" smtClean="0"/>
              <a:t> </a:t>
            </a:r>
          </a:p>
          <a:p>
            <a:pPr>
              <a:buNone/>
            </a:pPr>
            <a:endParaRPr lang="en-US" sz="1600" dirty="0" smtClean="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77029876"/>
              </p:ext>
            </p:extLst>
          </p:nvPr>
        </p:nvGraphicFramePr>
        <p:xfrm>
          <a:off x="695092" y="2510883"/>
          <a:ext cx="7620001" cy="2778760"/>
        </p:xfrm>
        <a:graphic>
          <a:graphicData uri="http://schemas.openxmlformats.org/drawingml/2006/table">
            <a:tbl>
              <a:tblPr firstRow="1" bandRow="1">
                <a:tableStyleId>{F5AB1C69-6EDB-4FF4-983F-18BD219EF322}</a:tableStyleId>
              </a:tblPr>
              <a:tblGrid>
                <a:gridCol w="1447801"/>
                <a:gridCol w="3187045"/>
                <a:gridCol w="2985155"/>
              </a:tblGrid>
              <a:tr h="370840">
                <a:tc>
                  <a:txBody>
                    <a:bodyPr/>
                    <a:lstStyle/>
                    <a:p>
                      <a:endParaRPr lang="en-US" dirty="0"/>
                    </a:p>
                  </a:txBody>
                  <a:tcPr/>
                </a:tc>
                <a:tc>
                  <a:txBody>
                    <a:bodyPr/>
                    <a:lstStyle/>
                    <a:p>
                      <a:pPr algn="ctr"/>
                      <a:r>
                        <a:rPr lang="en-US" dirty="0" smtClean="0"/>
                        <a:t>2011 Application</a:t>
                      </a:r>
                      <a:endParaRPr lang="en-US" dirty="0"/>
                    </a:p>
                  </a:txBody>
                  <a:tcPr/>
                </a:tc>
                <a:tc>
                  <a:txBody>
                    <a:bodyPr/>
                    <a:lstStyle/>
                    <a:p>
                      <a:pPr algn="ctr"/>
                      <a:r>
                        <a:rPr lang="en-US" baseline="0" dirty="0" smtClean="0"/>
                        <a:t>2013 Application</a:t>
                      </a:r>
                    </a:p>
                    <a:p>
                      <a:pPr algn="ctr"/>
                      <a:r>
                        <a:rPr lang="en-US" sz="1400" baseline="0" dirty="0" smtClean="0"/>
                        <a:t>Proposed</a:t>
                      </a:r>
                      <a:endParaRPr lang="en-US" sz="1400" i="1" dirty="0"/>
                    </a:p>
                  </a:txBody>
                  <a:tcPr/>
                </a:tc>
              </a:tr>
              <a:tr h="370840">
                <a:tc>
                  <a:txBody>
                    <a:bodyPr/>
                    <a:lstStyle/>
                    <a:p>
                      <a:r>
                        <a:rPr lang="en-US" dirty="0" smtClean="0"/>
                        <a:t>Suppliers</a:t>
                      </a:r>
                      <a:endParaRPr lang="en-US" dirty="0"/>
                    </a:p>
                  </a:txBody>
                  <a:tcPr/>
                </a:tc>
                <a:tc>
                  <a:txBody>
                    <a:bodyPr/>
                    <a:lstStyle/>
                    <a:p>
                      <a:r>
                        <a:rPr lang="en-US" dirty="0" smtClean="0"/>
                        <a:t>HPG,</a:t>
                      </a:r>
                      <a:r>
                        <a:rPr lang="en-US" baseline="0" dirty="0" smtClean="0"/>
                        <a:t> </a:t>
                      </a:r>
                      <a:r>
                        <a:rPr lang="en-US" dirty="0" smtClean="0"/>
                        <a:t>Cardinal Health,</a:t>
                      </a:r>
                      <a:r>
                        <a:rPr lang="en-US" baseline="0" dirty="0" smtClean="0"/>
                        <a:t> </a:t>
                      </a:r>
                      <a:r>
                        <a:rPr lang="en-US" dirty="0" smtClean="0"/>
                        <a:t>Hospira,</a:t>
                      </a:r>
                      <a:r>
                        <a:rPr lang="en-US" baseline="0" dirty="0" smtClean="0"/>
                        <a:t> </a:t>
                      </a:r>
                      <a:r>
                        <a:rPr lang="en-US" dirty="0" smtClean="0"/>
                        <a:t>Mid-Line,</a:t>
                      </a:r>
                      <a:r>
                        <a:rPr lang="en-US" baseline="0" dirty="0" smtClean="0"/>
                        <a:t> </a:t>
                      </a:r>
                      <a:r>
                        <a:rPr lang="en-US" dirty="0" smtClean="0"/>
                        <a:t>Bard Medical,</a:t>
                      </a:r>
                      <a:r>
                        <a:rPr lang="en-US" baseline="0" dirty="0" smtClean="0"/>
                        <a:t> </a:t>
                      </a:r>
                      <a:r>
                        <a:rPr lang="en-US" dirty="0" smtClean="0"/>
                        <a:t>Johnson &amp; Johnson,</a:t>
                      </a:r>
                      <a:r>
                        <a:rPr lang="en-US" baseline="0" dirty="0" smtClean="0"/>
                        <a:t> </a:t>
                      </a:r>
                      <a:r>
                        <a:rPr lang="en-US" dirty="0" smtClean="0"/>
                        <a:t>DePuy Orthopaedics</a:t>
                      </a:r>
                      <a:endParaRPr lang="en-US" dirty="0"/>
                    </a:p>
                  </a:txBody>
                  <a:tcPr/>
                </a:tc>
                <a:tc>
                  <a:txBody>
                    <a:bodyPr/>
                    <a:lstStyle/>
                    <a:p>
                      <a:r>
                        <a:rPr lang="en-US" dirty="0" smtClean="0"/>
                        <a:t>HPG (supplies)</a:t>
                      </a:r>
                    </a:p>
                    <a:p>
                      <a:r>
                        <a:rPr lang="en-US" dirty="0" smtClean="0"/>
                        <a:t>HCA (staff)</a:t>
                      </a:r>
                    </a:p>
                  </a:txBody>
                  <a:tcPr/>
                </a:tc>
              </a:tr>
              <a:tr h="370840">
                <a:tc>
                  <a:txBody>
                    <a:bodyPr/>
                    <a:lstStyle/>
                    <a:p>
                      <a:r>
                        <a:rPr lang="en-US" dirty="0" smtClean="0"/>
                        <a:t>Partners</a:t>
                      </a:r>
                      <a:endParaRPr lang="en-US" dirty="0"/>
                    </a:p>
                  </a:txBody>
                  <a:tcPr/>
                </a:tc>
                <a:tc>
                  <a:txBody>
                    <a:bodyPr/>
                    <a:lstStyle/>
                    <a:p>
                      <a:r>
                        <a:rPr lang="en-US" dirty="0" smtClean="0"/>
                        <a:t>Referring physicians</a:t>
                      </a:r>
                      <a:endParaRPr lang="en-US" dirty="0"/>
                    </a:p>
                  </a:txBody>
                  <a:tcPr/>
                </a:tc>
                <a:tc>
                  <a:txBody>
                    <a:bodyPr/>
                    <a:lstStyle/>
                    <a:p>
                      <a:r>
                        <a:rPr lang="en-US" dirty="0" smtClean="0"/>
                        <a:t>HCA,</a:t>
                      </a:r>
                      <a:r>
                        <a:rPr lang="en-US" baseline="0" dirty="0" smtClean="0"/>
                        <a:t> </a:t>
                      </a:r>
                      <a:r>
                        <a:rPr lang="en-US" dirty="0" smtClean="0"/>
                        <a:t>SDF,</a:t>
                      </a:r>
                      <a:r>
                        <a:rPr lang="en-US" baseline="0" dirty="0" smtClean="0"/>
                        <a:t> Georgetown</a:t>
                      </a:r>
                      <a:endParaRPr lang="en-US" dirty="0"/>
                    </a:p>
                  </a:txBody>
                  <a:tcPr/>
                </a:tc>
              </a:tr>
              <a:tr h="370840">
                <a:tc>
                  <a:txBody>
                    <a:bodyPr/>
                    <a:lstStyle/>
                    <a:p>
                      <a:r>
                        <a:rPr lang="en-US" dirty="0" smtClean="0"/>
                        <a:t>Collaborators</a:t>
                      </a:r>
                      <a:endParaRPr lang="en-US" dirty="0"/>
                    </a:p>
                  </a:txBody>
                  <a:tcPr/>
                </a:tc>
                <a:tc>
                  <a:txBody>
                    <a:bodyPr/>
                    <a:lstStyle/>
                    <a:p>
                      <a:r>
                        <a:rPr lang="en-US" dirty="0" smtClean="0"/>
                        <a:t>ARA,</a:t>
                      </a:r>
                      <a:r>
                        <a:rPr lang="en-US" baseline="0" dirty="0" smtClean="0"/>
                        <a:t> h</a:t>
                      </a:r>
                      <a:r>
                        <a:rPr lang="en-US" dirty="0" smtClean="0"/>
                        <a:t>ouse-based physicians </a:t>
                      </a:r>
                    </a:p>
                    <a:p>
                      <a:r>
                        <a:rPr lang="en-US" dirty="0" smtClean="0"/>
                        <a:t>(ED, HIA, Anesthesia)</a:t>
                      </a:r>
                      <a:endParaRPr lang="en-US" dirty="0"/>
                    </a:p>
                  </a:txBody>
                  <a:tcPr/>
                </a:tc>
                <a:tc>
                  <a:txBody>
                    <a:bodyPr/>
                    <a:lstStyle/>
                    <a:p>
                      <a:r>
                        <a:rPr lang="en-US" dirty="0" smtClean="0"/>
                        <a:t>EMS – To be discussed</a:t>
                      </a:r>
                    </a:p>
                    <a:p>
                      <a:r>
                        <a:rPr lang="en-US" dirty="0" smtClean="0"/>
                        <a:t>Other - ?</a:t>
                      </a:r>
                    </a:p>
                  </a:txBody>
                  <a:tcPr/>
                </a:tc>
              </a:tr>
            </a:tbl>
          </a:graphicData>
        </a:graphic>
      </p:graphicFrame>
    </p:spTree>
    <p:extLst>
      <p:ext uri="{BB962C8B-B14F-4D97-AF65-F5344CB8AC3E}">
        <p14:creationId xmlns:p14="http://schemas.microsoft.com/office/powerpoint/2010/main" val="124291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Key Competitiveness Changes </a:t>
            </a:r>
            <a:r>
              <a:rPr lang="en-US" sz="2400" dirty="0" smtClean="0"/>
              <a:t>[P.2a(2)]</a:t>
            </a:r>
            <a:endParaRPr lang="en-US" sz="3200" dirty="0"/>
          </a:p>
        </p:txBody>
      </p:sp>
      <p:sp>
        <p:nvSpPr>
          <p:cNvPr id="18435" name="Content Placeholder 2"/>
          <p:cNvSpPr>
            <a:spLocks noGrp="1"/>
          </p:cNvSpPr>
          <p:nvPr>
            <p:ph idx="1"/>
          </p:nvPr>
        </p:nvSpPr>
        <p:spPr>
          <a:xfrm>
            <a:off x="685800" y="1066801"/>
            <a:ext cx="8001000" cy="609600"/>
          </a:xfrm>
        </p:spPr>
        <p:txBody>
          <a:bodyPr/>
          <a:lstStyle/>
          <a:p>
            <a:pPr>
              <a:buNone/>
            </a:pPr>
            <a:r>
              <a:rPr lang="en-US" b="1" i="1" dirty="0" smtClean="0"/>
              <a:t>Implications: </a:t>
            </a:r>
            <a:r>
              <a:rPr lang="en-US" i="1" dirty="0" smtClean="0"/>
              <a:t>Action plan development (2.2), others depending on nature of changes</a:t>
            </a:r>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FF9A2E79-D78F-40E9-AC20-90663989946E}" type="slidenum">
              <a:rPr lang="en-US" smtClean="0"/>
              <a:pPr>
                <a:defRPr/>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5839297"/>
              </p:ext>
            </p:extLst>
          </p:nvPr>
        </p:nvGraphicFramePr>
        <p:xfrm>
          <a:off x="713678" y="1576039"/>
          <a:ext cx="7315200" cy="2870200"/>
        </p:xfrm>
        <a:graphic>
          <a:graphicData uri="http://schemas.openxmlformats.org/drawingml/2006/table">
            <a:tbl>
              <a:tblPr firstRow="1" bandRow="1">
                <a:tableStyleId>{F5AB1C69-6EDB-4FF4-983F-18BD219EF322}</a:tableStyleId>
              </a:tblPr>
              <a:tblGrid>
                <a:gridCol w="3796496"/>
                <a:gridCol w="3518704"/>
              </a:tblGrid>
              <a:tr h="370840">
                <a:tc>
                  <a:txBody>
                    <a:bodyPr/>
                    <a:lstStyle/>
                    <a:p>
                      <a:pPr algn="ctr"/>
                      <a:r>
                        <a:rPr lang="en-US" dirty="0" smtClean="0"/>
                        <a:t>2011 Application</a:t>
                      </a:r>
                      <a:endParaRPr lang="en-US" dirty="0"/>
                    </a:p>
                  </a:txBody>
                  <a:tcPr/>
                </a:tc>
                <a:tc>
                  <a:txBody>
                    <a:bodyPr/>
                    <a:lstStyle/>
                    <a:p>
                      <a:pPr algn="ctr"/>
                      <a:r>
                        <a:rPr lang="en-US" baseline="0" dirty="0" smtClean="0"/>
                        <a:t>2013 Application</a:t>
                      </a:r>
                    </a:p>
                    <a:p>
                      <a:pPr algn="ctr"/>
                      <a:r>
                        <a:rPr lang="en-US" sz="1400" baseline="0" dirty="0" smtClean="0"/>
                        <a:t>Proposed</a:t>
                      </a:r>
                      <a:endParaRPr lang="en-US" sz="1400" i="1" dirty="0"/>
                    </a:p>
                  </a:txBody>
                  <a:tcPr/>
                </a:tc>
              </a:tr>
              <a:tr h="370840">
                <a:tc>
                  <a:txBody>
                    <a:bodyPr/>
                    <a:lstStyle/>
                    <a:p>
                      <a:pPr>
                        <a:buFont typeface="Arial" pitchFamily="34" charset="0"/>
                        <a:buNone/>
                      </a:pPr>
                      <a:r>
                        <a:rPr lang="en-US" dirty="0" smtClean="0"/>
                        <a:t>Acquisition of Austin</a:t>
                      </a:r>
                      <a:r>
                        <a:rPr lang="en-US" baseline="0" dirty="0" smtClean="0"/>
                        <a:t> Heart  Medical Group (2009)</a:t>
                      </a:r>
                    </a:p>
                  </a:txBody>
                  <a:tcPr/>
                </a:tc>
                <a:tc rowSpan="4">
                  <a:txBody>
                    <a:bodyPr/>
                    <a:lstStyle/>
                    <a:p>
                      <a:pPr algn="ctr"/>
                      <a:r>
                        <a:rPr lang="en-US" dirty="0" smtClean="0"/>
                        <a:t>TBD based on strategic planning retreat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Acquisition of Austin Heart Hospital (2010)</a:t>
                      </a:r>
                    </a:p>
                  </a:txBody>
                  <a:tcPr/>
                </a:tc>
                <a:tc vMerge="1">
                  <a:txBody>
                    <a:bodyPr/>
                    <a:lstStyle/>
                    <a:p>
                      <a:pPr algn="ct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National/state changes in physician &amp; hospital reimbursement</a:t>
                      </a:r>
                    </a:p>
                  </a:txBody>
                  <a:tcPr/>
                </a:tc>
                <a:tc vMerge="1">
                  <a:txBody>
                    <a:bodyPr/>
                    <a:lstStyle/>
                    <a:p>
                      <a:pPr algn="ctr"/>
                      <a:endParaRPr lang="en-US" dirty="0"/>
                    </a:p>
                  </a:txBody>
                  <a:tcPr/>
                </a:tc>
              </a:tr>
              <a:tr h="370840">
                <a:tc>
                  <a:txBody>
                    <a:bodyPr/>
                    <a:lstStyle/>
                    <a:p>
                      <a:pPr>
                        <a:buFont typeface="Arial" pitchFamily="34" charset="0"/>
                        <a:buNone/>
                      </a:pPr>
                      <a:r>
                        <a:rPr lang="en-US" baseline="0" dirty="0" smtClean="0"/>
                        <a:t>5 new hospitals in PSA</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605110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Baldrige – are we improving?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14321655"/>
              </p:ext>
            </p:extLst>
          </p:nvPr>
        </p:nvGraphicFramePr>
        <p:xfrm>
          <a:off x="617033" y="980688"/>
          <a:ext cx="8088351" cy="1553047"/>
        </p:xfrm>
        <a:graphic>
          <a:graphicData uri="http://schemas.openxmlformats.org/drawingml/2006/table">
            <a:tbl>
              <a:tblPr firstRow="1" bandRow="1">
                <a:tableStyleId>{F5AB1C69-6EDB-4FF4-983F-18BD219EF322}</a:tableStyleId>
              </a:tblPr>
              <a:tblGrid>
                <a:gridCol w="3944655"/>
                <a:gridCol w="1420438"/>
                <a:gridCol w="1296634"/>
                <a:gridCol w="1426624"/>
              </a:tblGrid>
              <a:tr h="361488">
                <a:tc>
                  <a:txBody>
                    <a:bodyPr/>
                    <a:lstStyle/>
                    <a:p>
                      <a:r>
                        <a:rPr lang="en-US" dirty="0" smtClean="0"/>
                        <a:t>Feedback report summary</a:t>
                      </a:r>
                      <a:endParaRPr lang="en-US" dirty="0"/>
                    </a:p>
                  </a:txBody>
                  <a:tcPr/>
                </a:tc>
                <a:tc>
                  <a:txBody>
                    <a:bodyPr/>
                    <a:lstStyle/>
                    <a:p>
                      <a:pPr algn="r"/>
                      <a:r>
                        <a:rPr lang="en-US" dirty="0" smtClean="0"/>
                        <a:t>2009</a:t>
                      </a:r>
                      <a:endParaRPr lang="en-US" dirty="0"/>
                    </a:p>
                  </a:txBody>
                  <a:tcPr/>
                </a:tc>
                <a:tc>
                  <a:txBody>
                    <a:bodyPr/>
                    <a:lstStyle/>
                    <a:p>
                      <a:pPr algn="r"/>
                      <a:r>
                        <a:rPr lang="en-US" dirty="0" smtClean="0"/>
                        <a:t>2010</a:t>
                      </a:r>
                      <a:endParaRPr lang="en-US" dirty="0"/>
                    </a:p>
                  </a:txBody>
                  <a:tcPr/>
                </a:tc>
                <a:tc>
                  <a:txBody>
                    <a:bodyPr/>
                    <a:lstStyle/>
                    <a:p>
                      <a:pPr algn="r"/>
                      <a:r>
                        <a:rPr lang="en-US" dirty="0" smtClean="0"/>
                        <a:t>2011</a:t>
                      </a:r>
                      <a:endParaRPr lang="en-US" dirty="0"/>
                    </a:p>
                  </a:txBody>
                  <a:tcPr/>
                </a:tc>
              </a:tr>
              <a:tr h="425287">
                <a:tc>
                  <a:txBody>
                    <a:bodyPr/>
                    <a:lstStyle/>
                    <a:p>
                      <a:r>
                        <a:rPr lang="en-US" dirty="0" smtClean="0"/>
                        <a:t>Process Categories</a:t>
                      </a:r>
                      <a:endParaRPr lang="en-US" dirty="0"/>
                    </a:p>
                  </a:txBody>
                  <a:tcPr/>
                </a:tc>
                <a:tc>
                  <a:txBody>
                    <a:bodyPr/>
                    <a:lstStyle/>
                    <a:p>
                      <a:pPr algn="r"/>
                      <a:r>
                        <a:rPr lang="en-US" dirty="0" smtClean="0"/>
                        <a:t>4</a:t>
                      </a:r>
                      <a:endParaRPr lang="en-US" dirty="0"/>
                    </a:p>
                  </a:txBody>
                  <a:tcPr/>
                </a:tc>
                <a:tc>
                  <a:txBody>
                    <a:bodyPr/>
                    <a:lstStyle/>
                    <a:p>
                      <a:pPr algn="r"/>
                      <a:r>
                        <a:rPr lang="en-US" dirty="0" smtClean="0"/>
                        <a:t>3</a:t>
                      </a:r>
                      <a:endParaRPr lang="en-US" dirty="0"/>
                    </a:p>
                  </a:txBody>
                  <a:tcPr/>
                </a:tc>
                <a:tc>
                  <a:txBody>
                    <a:bodyPr/>
                    <a:lstStyle/>
                    <a:p>
                      <a:pPr algn="r"/>
                      <a:r>
                        <a:rPr lang="en-US" dirty="0" smtClean="0"/>
                        <a:t>5</a:t>
                      </a:r>
                      <a:endParaRPr lang="en-US" dirty="0"/>
                    </a:p>
                  </a:txBody>
                  <a:tcPr/>
                </a:tc>
              </a:tr>
              <a:tr h="361488">
                <a:tc>
                  <a:txBody>
                    <a:bodyPr/>
                    <a:lstStyle/>
                    <a:p>
                      <a:r>
                        <a:rPr lang="en-US" dirty="0" smtClean="0"/>
                        <a:t>Results </a:t>
                      </a:r>
                      <a:endParaRPr lang="en-US" dirty="0"/>
                    </a:p>
                  </a:txBody>
                  <a:tcPr/>
                </a:tc>
                <a:tc>
                  <a:txBody>
                    <a:bodyPr/>
                    <a:lstStyle/>
                    <a:p>
                      <a:pPr algn="r"/>
                      <a:r>
                        <a:rPr lang="en-US" dirty="0" smtClean="0"/>
                        <a:t>4</a:t>
                      </a:r>
                      <a:endParaRPr lang="en-US" dirty="0"/>
                    </a:p>
                  </a:txBody>
                  <a:tcPr/>
                </a:tc>
                <a:tc>
                  <a:txBody>
                    <a:bodyPr/>
                    <a:lstStyle/>
                    <a:p>
                      <a:pPr algn="r"/>
                      <a:r>
                        <a:rPr lang="en-US" dirty="0" smtClean="0"/>
                        <a:t>2</a:t>
                      </a:r>
                      <a:endParaRPr lang="en-US" dirty="0"/>
                    </a:p>
                  </a:txBody>
                  <a:tcPr/>
                </a:tc>
                <a:tc>
                  <a:txBody>
                    <a:bodyPr/>
                    <a:lstStyle/>
                    <a:p>
                      <a:pPr algn="r"/>
                      <a:r>
                        <a:rPr lang="en-US" dirty="0" smtClean="0"/>
                        <a:t>4</a:t>
                      </a:r>
                      <a:endParaRPr lang="en-US" dirty="0"/>
                    </a:p>
                  </a:txBody>
                  <a:tcPr/>
                </a:tc>
              </a:tr>
              <a:tr h="361488">
                <a:tc>
                  <a:txBody>
                    <a:bodyPr/>
                    <a:lstStyle/>
                    <a:p>
                      <a:r>
                        <a:rPr lang="en-US" sz="2000" dirty="0" smtClean="0"/>
                        <a:t>Total</a:t>
                      </a:r>
                      <a:endParaRPr lang="en-US" sz="2000" b="1" dirty="0"/>
                    </a:p>
                  </a:txBody>
                  <a:tcPr/>
                </a:tc>
                <a:tc>
                  <a:txBody>
                    <a:bodyPr/>
                    <a:lstStyle/>
                    <a:p>
                      <a:pPr algn="r"/>
                      <a:r>
                        <a:rPr lang="en-US" sz="2000" dirty="0" smtClean="0"/>
                        <a:t>8</a:t>
                      </a:r>
                      <a:endParaRPr lang="en-US" sz="2000" b="1" dirty="0"/>
                    </a:p>
                  </a:txBody>
                  <a:tcPr/>
                </a:tc>
                <a:tc>
                  <a:txBody>
                    <a:bodyPr/>
                    <a:lstStyle/>
                    <a:p>
                      <a:pPr algn="r"/>
                      <a:r>
                        <a:rPr lang="en-US" sz="2000" dirty="0" smtClean="0"/>
                        <a:t>5</a:t>
                      </a:r>
                      <a:endParaRPr lang="en-US" sz="2000" b="1" dirty="0"/>
                    </a:p>
                  </a:txBody>
                  <a:tcPr/>
                </a:tc>
                <a:tc>
                  <a:txBody>
                    <a:bodyPr/>
                    <a:lstStyle/>
                    <a:p>
                      <a:pPr algn="r"/>
                      <a:r>
                        <a:rPr lang="en-US" sz="2000" dirty="0" smtClean="0"/>
                        <a:t>9</a:t>
                      </a:r>
                      <a:endParaRPr lang="en-US" sz="2000" b="1" dirty="0"/>
                    </a:p>
                  </a:txBody>
                  <a:tcPr/>
                </a:tc>
              </a:tr>
            </a:tbl>
          </a:graphicData>
        </a:graphic>
      </p:graphicFrame>
      <p:graphicFrame>
        <p:nvGraphicFramePr>
          <p:cNvPr id="4" name="Chart 3"/>
          <p:cNvGraphicFramePr/>
          <p:nvPr>
            <p:extLst>
              <p:ext uri="{D42A27DB-BD31-4B8C-83A1-F6EECF244321}">
                <p14:modId xmlns:p14="http://schemas.microsoft.com/office/powerpoint/2010/main" val="3411086404"/>
              </p:ext>
            </p:extLst>
          </p:nvPr>
        </p:nvGraphicFramePr>
        <p:xfrm>
          <a:off x="631903" y="2832410"/>
          <a:ext cx="7969404" cy="37393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04839" y="4803955"/>
            <a:ext cx="577402" cy="369332"/>
          </a:xfrm>
          <a:prstGeom prst="rect">
            <a:avLst/>
          </a:prstGeom>
          <a:solidFill>
            <a:srgbClr val="E2A700"/>
          </a:solidFill>
        </p:spPr>
        <p:txBody>
          <a:bodyPr wrap="none" rtlCol="0">
            <a:spAutoFit/>
          </a:bodyPr>
          <a:lstStyle/>
          <a:p>
            <a:pPr algn="l"/>
            <a:r>
              <a:rPr lang="en-US" sz="1800" dirty="0" smtClean="0">
                <a:solidFill>
                  <a:schemeClr val="tx1">
                    <a:lumMod val="75000"/>
                    <a:lumOff val="25000"/>
                  </a:schemeClr>
                </a:solidFill>
                <a:latin typeface="+mn-lt"/>
              </a:rPr>
              <a:t>SDH</a:t>
            </a:r>
            <a:endParaRPr lang="en-US" sz="1800" dirty="0" smtClean="0">
              <a:solidFill>
                <a:schemeClr val="tx1">
                  <a:lumMod val="75000"/>
                  <a:lumOff val="25000"/>
                </a:schemeClr>
              </a:solidFill>
              <a:latin typeface="+mn-lt"/>
            </a:endParaRPr>
          </a:p>
        </p:txBody>
      </p:sp>
      <p:sp>
        <p:nvSpPr>
          <p:cNvPr id="7" name="TextBox 6"/>
          <p:cNvSpPr txBox="1"/>
          <p:nvPr/>
        </p:nvSpPr>
        <p:spPr>
          <a:xfrm>
            <a:off x="6538333" y="4623160"/>
            <a:ext cx="577402" cy="369332"/>
          </a:xfrm>
          <a:prstGeom prst="rect">
            <a:avLst/>
          </a:prstGeom>
          <a:solidFill>
            <a:srgbClr val="E2A700"/>
          </a:solidFill>
        </p:spPr>
        <p:txBody>
          <a:bodyPr wrap="none" rtlCol="0">
            <a:spAutoFit/>
          </a:bodyPr>
          <a:lstStyle/>
          <a:p>
            <a:pPr algn="l"/>
            <a:r>
              <a:rPr lang="en-US" sz="1800" dirty="0" smtClean="0">
                <a:solidFill>
                  <a:schemeClr val="tx1">
                    <a:lumMod val="75000"/>
                    <a:lumOff val="25000"/>
                  </a:schemeClr>
                </a:solidFill>
                <a:latin typeface="+mn-lt"/>
              </a:rPr>
              <a:t>SDH</a:t>
            </a:r>
            <a:endParaRPr lang="en-US" sz="1800"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25137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Baldrige – to fulfill the vision, reach higher bands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210355"/>
              </p:ext>
            </p:extLst>
          </p:nvPr>
        </p:nvGraphicFramePr>
        <p:xfrm>
          <a:off x="685800" y="990600"/>
          <a:ext cx="8229600" cy="5034280"/>
        </p:xfrm>
        <a:graphic>
          <a:graphicData uri="http://schemas.openxmlformats.org/drawingml/2006/table">
            <a:tbl>
              <a:tblPr firstRow="1" bandRow="1">
                <a:tableStyleId>{F5AB1C69-6EDB-4FF4-983F-18BD219EF322}</a:tableStyleId>
              </a:tblPr>
              <a:tblGrid>
                <a:gridCol w="392151"/>
                <a:gridCol w="3226420"/>
                <a:gridCol w="208280"/>
                <a:gridCol w="408754"/>
                <a:gridCol w="3993995"/>
              </a:tblGrid>
              <a:tr h="370840">
                <a:tc gridSpan="2">
                  <a:txBody>
                    <a:bodyPr/>
                    <a:lstStyle/>
                    <a:p>
                      <a:r>
                        <a:rPr lang="en-US" dirty="0" smtClean="0"/>
                        <a:t>Process Categories</a:t>
                      </a:r>
                      <a:endParaRPr lang="en-US" dirty="0"/>
                    </a:p>
                  </a:txBody>
                  <a:tcPr/>
                </a:tc>
                <a:tc hMerge="1">
                  <a:txBody>
                    <a:bodyPr/>
                    <a:lstStyle/>
                    <a:p>
                      <a:endParaRPr lang="en-US" dirty="0"/>
                    </a:p>
                  </a:txBody>
                  <a:tcPr/>
                </a:tc>
                <a:tc>
                  <a:txBody>
                    <a:bodyPr/>
                    <a:lstStyle/>
                    <a:p>
                      <a:endParaRPr lang="en-US" dirty="0"/>
                    </a:p>
                  </a:txBody>
                  <a:tcPr>
                    <a:noFill/>
                  </a:tcPr>
                </a:tc>
                <a:tc gridSpan="2">
                  <a:txBody>
                    <a:bodyPr/>
                    <a:lstStyle/>
                    <a:p>
                      <a:r>
                        <a:rPr lang="en-US" dirty="0" smtClean="0"/>
                        <a:t>Results Categories</a:t>
                      </a:r>
                      <a:endParaRPr lang="en-US" dirty="0"/>
                    </a:p>
                  </a:txBody>
                  <a:tcPr/>
                </a:tc>
                <a:tc hMerge="1">
                  <a:txBody>
                    <a:bodyPr/>
                    <a:lstStyle/>
                    <a:p>
                      <a:endParaRPr lang="en-US" dirty="0"/>
                    </a:p>
                  </a:txBody>
                  <a:tcPr/>
                </a:tc>
              </a:tr>
              <a:tr h="370840">
                <a:tc>
                  <a:txBody>
                    <a:bodyPr/>
                    <a:lstStyle/>
                    <a:p>
                      <a:r>
                        <a:rPr lang="en-US" dirty="0" smtClean="0"/>
                        <a:t>4</a:t>
                      </a:r>
                      <a:endParaRPr lang="en-US" dirty="0"/>
                    </a:p>
                  </a:txBody>
                  <a:tcPr/>
                </a:tc>
                <a:tc>
                  <a:txBody>
                    <a:bodyPr/>
                    <a:lstStyle/>
                    <a:p>
                      <a:r>
                        <a:rPr lang="en-US" sz="1200" dirty="0" smtClean="0"/>
                        <a:t>Demonstrates effective, systematic</a:t>
                      </a:r>
                      <a:r>
                        <a:rPr lang="en-US" sz="1200" baseline="0" dirty="0" smtClean="0"/>
                        <a:t> approaches responsive to the overall requirements of the criteria, but deployment may vary in some areas or work units.  Key processes benefit from fact-based evaluation and improvement, and approaches are being aligned with overall organizational needs</a:t>
                      </a:r>
                      <a:endParaRPr lang="en-US" sz="1200" dirty="0"/>
                    </a:p>
                  </a:txBody>
                  <a:tcPr/>
                </a:tc>
                <a:tc>
                  <a:txBody>
                    <a:bodyPr/>
                    <a:lstStyle/>
                    <a:p>
                      <a:endParaRPr lang="en-US" dirty="0"/>
                    </a:p>
                  </a:txBody>
                  <a:tcPr>
                    <a:noFill/>
                  </a:tcPr>
                </a:tc>
                <a:tc>
                  <a:txBody>
                    <a:bodyPr/>
                    <a:lstStyle/>
                    <a:p>
                      <a:r>
                        <a:rPr lang="en-US" dirty="0" smtClean="0"/>
                        <a:t>3</a:t>
                      </a:r>
                      <a:endParaRPr lang="en-US" dirty="0"/>
                    </a:p>
                  </a:txBody>
                  <a:tcPr/>
                </a:tc>
                <a:tc>
                  <a:txBody>
                    <a:bodyPr/>
                    <a:lstStyle/>
                    <a:p>
                      <a:r>
                        <a:rPr lang="en-US" sz="1200" dirty="0" smtClean="0"/>
                        <a:t>Results address areas of importance to the basic criteria</a:t>
                      </a:r>
                      <a:r>
                        <a:rPr lang="en-US" sz="1200" baseline="0" dirty="0" smtClean="0"/>
                        <a:t> requirements and accomplishment of the organization’s mission with good performance being achieved.  Comparative and trend data are available for some of these important results areas, and some beneficial trends are evident.</a:t>
                      </a:r>
                      <a:endParaRPr lang="en-US" sz="1200" dirty="0"/>
                    </a:p>
                  </a:txBody>
                  <a:tcPr/>
                </a:tc>
              </a:tr>
              <a:tr h="370840">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Demonstrates effective, systematic, well deployed</a:t>
                      </a:r>
                      <a:r>
                        <a:rPr lang="en-US" sz="1200" baseline="0" dirty="0" smtClean="0"/>
                        <a:t> approaches responsive to the overall requirements of most criteria items. The organization demonstrates a fact-based systematic evaluation and improvement process and organizational learning, including innovation, that result in improving the effectiveness and efficiency of key processes.</a:t>
                      </a:r>
                      <a:endParaRPr lang="en-US" sz="1200" dirty="0"/>
                    </a:p>
                  </a:txBody>
                  <a:tcPr/>
                </a:tc>
                <a:tc>
                  <a:txBody>
                    <a:bodyPr/>
                    <a:lstStyle/>
                    <a:p>
                      <a:endParaRPr lang="en-US" dirty="0"/>
                    </a:p>
                  </a:txBody>
                  <a:tcPr>
                    <a:noFill/>
                  </a:tcPr>
                </a:tc>
                <a:tc>
                  <a:txBody>
                    <a:bodyPr/>
                    <a:lstStyle/>
                    <a:p>
                      <a:r>
                        <a:rPr lang="en-US" dirty="0" smtClean="0"/>
                        <a:t>4</a:t>
                      </a:r>
                      <a:endParaRPr lang="en-US" dirty="0"/>
                    </a:p>
                  </a:txBody>
                  <a:tcPr/>
                </a:tc>
                <a:tc>
                  <a:txBody>
                    <a:bodyPr/>
                    <a:lstStyle/>
                    <a:p>
                      <a:r>
                        <a:rPr lang="en-US" sz="1200" dirty="0" smtClean="0"/>
                        <a:t>Results address some key customer/stakeholder, market and process requirements, and they demonstrate good relative performance against relevant comparisons.  There are no patterns of adverse trends or</a:t>
                      </a:r>
                      <a:r>
                        <a:rPr lang="en-US" sz="1200" baseline="0" dirty="0" smtClean="0"/>
                        <a:t> poor performance in areas of importance to the overall criteria requirements and the accomplishment of the organization’s mission.</a:t>
                      </a:r>
                      <a:endParaRPr lang="en-US" sz="1200" dirty="0"/>
                    </a:p>
                  </a:txBody>
                  <a:tcPr/>
                </a:tc>
              </a:tr>
              <a:tr h="370840">
                <a:tc>
                  <a:txBody>
                    <a:bodyPr/>
                    <a:lstStyle/>
                    <a:p>
                      <a:r>
                        <a:rPr lang="en-US" dirty="0" smtClean="0"/>
                        <a:t>6</a:t>
                      </a:r>
                      <a:endParaRPr lang="en-US" dirty="0"/>
                    </a:p>
                  </a:txBody>
                  <a:tcPr/>
                </a:tc>
                <a:tc>
                  <a:txBody>
                    <a:bodyPr/>
                    <a:lstStyle/>
                    <a:p>
                      <a:r>
                        <a:rPr lang="en-US" sz="1200" dirty="0" smtClean="0"/>
                        <a:t>Demonstrates refined </a:t>
                      </a:r>
                      <a:r>
                        <a:rPr lang="en-US" sz="1200" baseline="0" dirty="0" smtClean="0"/>
                        <a:t>approaches responsive to the multiple requirements of the criteria. These approaches are characterized by the use of key measures, good deployment and evidence of innovation in most areas. Organizational learning, including innovation and sharing of best practices, is a key business tool, and integration of approaches with current and future organizational needs is evident.</a:t>
                      </a:r>
                      <a:endParaRPr lang="en-US" sz="1200" dirty="0"/>
                    </a:p>
                  </a:txBody>
                  <a:tcPr/>
                </a:tc>
                <a:tc>
                  <a:txBody>
                    <a:bodyPr/>
                    <a:lstStyle/>
                    <a:p>
                      <a:endParaRPr lang="en-US" dirty="0"/>
                    </a:p>
                  </a:txBody>
                  <a:tcPr>
                    <a:noFill/>
                  </a:tcPr>
                </a:tc>
                <a:tc>
                  <a:txBody>
                    <a:bodyPr/>
                    <a:lstStyle/>
                    <a:p>
                      <a:r>
                        <a:rPr lang="en-US" dirty="0" smtClean="0"/>
                        <a:t>5</a:t>
                      </a:r>
                      <a:endParaRPr lang="en-US" dirty="0"/>
                    </a:p>
                  </a:txBody>
                  <a:tcPr/>
                </a:tc>
                <a:tc>
                  <a:txBody>
                    <a:bodyPr/>
                    <a:lstStyle/>
                    <a:p>
                      <a:r>
                        <a:rPr lang="en-US" sz="1200" dirty="0" smtClean="0"/>
                        <a:t>Results address most key customer/stakeholder, market and process requirements, and they demonstrate areas of strength against relevant comparisons and/or benchmarks.  Improvement trends and/or good performance are reported for most areas of importance to the overall criteria requirements and the accomplishment of the organization’s mission.</a:t>
                      </a:r>
                      <a:endParaRPr lang="en-US" sz="1200" dirty="0"/>
                    </a:p>
                  </a:txBody>
                  <a:tcPr/>
                </a:tc>
              </a:tr>
            </a:tbl>
          </a:graphicData>
        </a:graphic>
      </p:graphicFrame>
    </p:spTree>
    <p:extLst>
      <p:ext uri="{BB962C8B-B14F-4D97-AF65-F5344CB8AC3E}">
        <p14:creationId xmlns:p14="http://schemas.microsoft.com/office/powerpoint/2010/main" val="25137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79" y="1697872"/>
            <a:ext cx="3439234" cy="2743200"/>
          </a:xfrm>
        </p:spPr>
        <p:txBody>
          <a:bodyPr/>
          <a:lstStyle/>
          <a:p>
            <a:r>
              <a:rPr lang="en-US" b="1" spc="220" dirty="0" smtClean="0">
                <a:solidFill>
                  <a:srgbClr val="C38E41"/>
                </a:solidFill>
              </a:rPr>
              <a:t>St. David’s </a:t>
            </a:r>
            <a:r>
              <a:rPr lang="en-US" b="1" spc="220" dirty="0" smtClean="0">
                <a:solidFill>
                  <a:srgbClr val="C38E41"/>
                </a:solidFill>
              </a:rPr>
              <a:t>Pursuit</a:t>
            </a:r>
            <a:endParaRPr lang="en-US" b="1" spc="220" dirty="0">
              <a:solidFill>
                <a:srgbClr val="C38E41"/>
              </a:solidFill>
            </a:endParaRPr>
          </a:p>
        </p:txBody>
      </p:sp>
      <p:sp>
        <p:nvSpPr>
          <p:cNvPr id="5" name="Text Placeholder 4"/>
          <p:cNvSpPr>
            <a:spLocks noGrp="1"/>
          </p:cNvSpPr>
          <p:nvPr>
            <p:ph type="body" sz="quarter" idx="11"/>
          </p:nvPr>
        </p:nvSpPr>
        <p:spPr>
          <a:xfrm>
            <a:off x="3818587" y="1962768"/>
            <a:ext cx="5018762" cy="2743200"/>
          </a:xfrm>
        </p:spPr>
        <p:txBody>
          <a:bodyPr/>
          <a:lstStyle/>
          <a:p>
            <a:r>
              <a:rPr lang="en-US" dirty="0" smtClean="0">
                <a:solidFill>
                  <a:schemeClr val="bg1">
                    <a:lumMod val="65000"/>
                  </a:schemeClr>
                </a:solidFill>
              </a:rPr>
              <a:t>Organizational context</a:t>
            </a:r>
            <a:endParaRPr lang="en-US" dirty="0" smtClean="0">
              <a:solidFill>
                <a:schemeClr val="bg1">
                  <a:lumMod val="65000"/>
                </a:schemeClr>
              </a:solidFill>
            </a:endParaRPr>
          </a:p>
          <a:p>
            <a:r>
              <a:rPr lang="en-US" dirty="0" smtClean="0">
                <a:solidFill>
                  <a:schemeClr val="bg1">
                    <a:lumMod val="65000"/>
                  </a:schemeClr>
                </a:solidFill>
              </a:rPr>
              <a:t>What our pursuit has looked like</a:t>
            </a:r>
          </a:p>
          <a:p>
            <a:r>
              <a:rPr lang="en-US" dirty="0" smtClean="0">
                <a:solidFill>
                  <a:schemeClr val="bg1">
                    <a:lumMod val="65000"/>
                  </a:schemeClr>
                </a:solidFill>
              </a:rPr>
              <a:t>Lessons learned</a:t>
            </a:r>
            <a:endParaRPr lang="en-US" dirty="0" smtClean="0">
              <a:solidFill>
                <a:schemeClr val="bg1">
                  <a:lumMod val="65000"/>
                </a:schemeClr>
              </a:solidFill>
            </a:endParaRPr>
          </a:p>
          <a:p>
            <a:r>
              <a:rPr lang="en-US" b="1" dirty="0" smtClean="0"/>
              <a:t>Results</a:t>
            </a:r>
            <a:endParaRPr lang="en-US" b="1" dirty="0" smtClean="0"/>
          </a:p>
        </p:txBody>
      </p:sp>
    </p:spTree>
    <p:extLst>
      <p:ext uri="{BB962C8B-B14F-4D97-AF65-F5344CB8AC3E}">
        <p14:creationId xmlns:p14="http://schemas.microsoft.com/office/powerpoint/2010/main" val="41121716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833258" y="3193143"/>
            <a:ext cx="4078513" cy="3222171"/>
          </a:xfrm>
          <a:prstGeom prst="roundRect">
            <a:avLst/>
          </a:prstGeom>
          <a:solidFill>
            <a:srgbClr val="C38E41"/>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Gill Sans" charset="0"/>
                <a:ea typeface="ヒラギノ角ゴ Pro W3" charset="-128"/>
                <a:sym typeface="Gill Sans" charset="0"/>
              </a:rPr>
              <a:t>Growth – sustainability</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5% admissions growth</a:t>
            </a: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3% Rehab admits</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6% growth in deliveries</a:t>
            </a: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4%</a:t>
            </a:r>
            <a:r>
              <a:rPr kumimoji="0" lang="en-US" sz="1600" i="0" u="none" strike="noStrike" cap="none" normalizeH="0" dirty="0" smtClean="0">
                <a:ln>
                  <a:noFill/>
                </a:ln>
                <a:solidFill>
                  <a:srgbClr val="FFFFFF"/>
                </a:solidFill>
                <a:effectLst/>
                <a:latin typeface="Gill Sans" charset="0"/>
                <a:ea typeface="ヒラギノ角ゴ Pro W3" charset="-128"/>
                <a:sym typeface="Gill Sans" charset="0"/>
              </a:rPr>
              <a:t> growth in inpatient surgeries</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baseline="0" dirty="0" smtClean="0">
                <a:solidFill>
                  <a:srgbClr val="FFFFFF"/>
                </a:solidFill>
                <a:latin typeface="Gill Sans" charset="0"/>
                <a:ea typeface="ヒラギノ角ゴ Pro W3" charset="-128"/>
                <a:sym typeface="Gill Sans" charset="0"/>
              </a:rPr>
              <a:t>3%</a:t>
            </a:r>
            <a:r>
              <a:rPr lang="en-US" sz="1600" dirty="0" smtClean="0">
                <a:solidFill>
                  <a:srgbClr val="FFFFFF"/>
                </a:solidFill>
                <a:latin typeface="Gill Sans" charset="0"/>
                <a:ea typeface="ヒラギノ角ゴ Pro W3" charset="-128"/>
                <a:sym typeface="Gill Sans" charset="0"/>
              </a:rPr>
              <a:t> growth in outpatient surgeries</a:t>
            </a: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10%</a:t>
            </a:r>
            <a:r>
              <a:rPr kumimoji="0" lang="en-US" sz="1600" i="0" u="none" strike="noStrike" cap="none" normalizeH="0" dirty="0" smtClean="0">
                <a:ln>
                  <a:noFill/>
                </a:ln>
                <a:solidFill>
                  <a:srgbClr val="FFFFFF"/>
                </a:solidFill>
                <a:effectLst/>
                <a:latin typeface="Gill Sans" charset="0"/>
                <a:ea typeface="ヒラギノ角ゴ Pro W3" charset="-128"/>
                <a:sym typeface="Gill Sans" charset="0"/>
              </a:rPr>
              <a:t> growth in ED visits</a:t>
            </a:r>
            <a:endPar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endParaRPr>
          </a:p>
        </p:txBody>
      </p:sp>
      <p:sp>
        <p:nvSpPr>
          <p:cNvPr id="21" name="Rounded Rectangle 20"/>
          <p:cNvSpPr/>
          <p:nvPr/>
        </p:nvSpPr>
        <p:spPr bwMode="auto">
          <a:xfrm>
            <a:off x="362857" y="3251200"/>
            <a:ext cx="4368800" cy="3207657"/>
          </a:xfrm>
          <a:prstGeom prst="roundRect">
            <a:avLst/>
          </a:prstGeom>
          <a:solidFill>
            <a:srgbClr val="C38E41"/>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Gill Sans" charset="0"/>
                <a:ea typeface="ヒラギノ角ゴ Pro W3" charset="-128"/>
                <a:sym typeface="Gill Sans" charset="0"/>
              </a:rPr>
              <a:t>Financial Strength</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15% CAGR in gross revenue</a:t>
            </a: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13%</a:t>
            </a:r>
            <a:r>
              <a:rPr kumimoji="0" lang="en-US" sz="1600" i="0" u="none" strike="noStrike" cap="none" normalizeH="0" dirty="0" smtClean="0">
                <a:ln>
                  <a:noFill/>
                </a:ln>
                <a:solidFill>
                  <a:srgbClr val="FFFFFF"/>
                </a:solidFill>
                <a:effectLst/>
                <a:latin typeface="Gill Sans" charset="0"/>
                <a:ea typeface="ヒラギノ角ゴ Pro W3" charset="-128"/>
                <a:sym typeface="Gill Sans" charset="0"/>
              </a:rPr>
              <a:t> CAGR in EBITDA</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baseline="0" dirty="0" smtClean="0">
                <a:solidFill>
                  <a:srgbClr val="FFFFFF"/>
                </a:solidFill>
                <a:latin typeface="Gill Sans" charset="0"/>
                <a:ea typeface="ヒラギノ角ゴ Pro W3" charset="-128"/>
                <a:sym typeface="Gill Sans" charset="0"/>
              </a:rPr>
              <a:t>$780</a:t>
            </a:r>
            <a:r>
              <a:rPr lang="en-US" sz="1600" dirty="0" smtClean="0">
                <a:solidFill>
                  <a:srgbClr val="FFFFFF"/>
                </a:solidFill>
                <a:latin typeface="Gill Sans" charset="0"/>
                <a:ea typeface="ヒラギノ角ゴ Pro W3" charset="-128"/>
                <a:sym typeface="Gill Sans" charset="0"/>
              </a:rPr>
              <a:t>M in capital investment with no debt</a:t>
            </a: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24%</a:t>
            </a:r>
            <a:r>
              <a:rPr kumimoji="0" lang="en-US" sz="1600" i="0" u="none" strike="noStrike" cap="none" normalizeH="0" dirty="0" smtClean="0">
                <a:ln>
                  <a:noFill/>
                </a:ln>
                <a:solidFill>
                  <a:srgbClr val="FFFFFF"/>
                </a:solidFill>
                <a:effectLst/>
                <a:latin typeface="Gill Sans" charset="0"/>
                <a:ea typeface="ヒラギノ角ゴ Pro W3" charset="-128"/>
                <a:sym typeface="Gill Sans" charset="0"/>
              </a:rPr>
              <a:t> operating margin</a:t>
            </a:r>
            <a:endPar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endParaRPr>
          </a:p>
        </p:txBody>
      </p:sp>
      <p:sp>
        <p:nvSpPr>
          <p:cNvPr id="19" name="Rounded Rectangle 18"/>
          <p:cNvSpPr/>
          <p:nvPr/>
        </p:nvSpPr>
        <p:spPr bwMode="auto">
          <a:xfrm>
            <a:off x="4775201" y="812800"/>
            <a:ext cx="4194628" cy="2307771"/>
          </a:xfrm>
          <a:prstGeom prst="roundRect">
            <a:avLst/>
          </a:prstGeom>
          <a:solidFill>
            <a:srgbClr val="C38E41"/>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Gill Sans" charset="0"/>
                <a:ea typeface="ヒラギノ角ゴ Pro W3" charset="-128"/>
                <a:sym typeface="Gill Sans" charset="0"/>
              </a:rPr>
              <a:t>Customer Loyalty</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Patient satisfaction HCAHPS composite improved from 60% to  75.8% (national top 25%)</a:t>
            </a:r>
            <a:endParaRPr lang="en-US" sz="1600" b="1" dirty="0">
              <a:solidFill>
                <a:srgbClr val="FFFFFF"/>
              </a:solidFill>
              <a:latin typeface="Gill Sans" charset="0"/>
              <a:ea typeface="ヒラギノ角ゴ Pro W3" charset="-128"/>
              <a:sym typeface="Gill Sans" charset="0"/>
            </a:endParaRP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Employee engagement at 83% (highest in HCA)</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Physician engagement – (Highest in PRC database)</a:t>
            </a:r>
          </a:p>
        </p:txBody>
      </p:sp>
      <p:sp>
        <p:nvSpPr>
          <p:cNvPr id="18" name="Rounded Rectangle 17"/>
          <p:cNvSpPr/>
          <p:nvPr/>
        </p:nvSpPr>
        <p:spPr bwMode="auto">
          <a:xfrm>
            <a:off x="377371" y="841828"/>
            <a:ext cx="4383315" cy="2351315"/>
          </a:xfrm>
          <a:prstGeom prst="roundRect">
            <a:avLst/>
          </a:prstGeom>
          <a:solidFill>
            <a:srgbClr val="C38E41"/>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642938"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Gill Sans" charset="0"/>
                <a:ea typeface="ヒラギノ角ゴ Pro W3" charset="-128"/>
                <a:sym typeface="Gill Sans" charset="0"/>
              </a:rPr>
              <a:t>Exceptional Care</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22% reduction in mortality index</a:t>
            </a:r>
            <a:endParaRPr lang="en-US" sz="1200" dirty="0">
              <a:solidFill>
                <a:srgbClr val="FFFFFF"/>
              </a:solidFill>
              <a:latin typeface="Gill Sans" charset="0"/>
              <a:ea typeface="ヒラギノ角ゴ Pro W3" charset="-128"/>
              <a:sym typeface="Gill Sans" charset="0"/>
            </a:endParaRP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20% reduction in complication index</a:t>
            </a:r>
          </a:p>
          <a:p>
            <a:pPr marL="285750" marR="0" indent="-285750" algn="l" defTabSz="642938" rtl="0" eaLnBrk="1" fontAlgn="base" latinLnBrk="0" hangingPunct="1">
              <a:lnSpc>
                <a:spcPct val="100000"/>
              </a:lnSpc>
              <a:spcBef>
                <a:spcPct val="0"/>
              </a:spcBef>
              <a:spcAft>
                <a:spcPct val="0"/>
              </a:spcAft>
              <a:buClrTx/>
              <a:buSzTx/>
              <a:buFontTx/>
              <a:buChar char="-"/>
              <a:tabLst/>
            </a:pPr>
            <a:r>
              <a:rPr lang="en-US" sz="1600" dirty="0" smtClean="0">
                <a:solidFill>
                  <a:srgbClr val="FFFFFF"/>
                </a:solidFill>
                <a:latin typeface="Gill Sans" charset="0"/>
                <a:ea typeface="ヒラギノ角ゴ Pro W3" charset="-128"/>
                <a:sym typeface="Gill Sans" charset="0"/>
              </a:rPr>
              <a:t>Top </a:t>
            </a:r>
            <a:r>
              <a:rPr lang="en-US" sz="1600" dirty="0" err="1" smtClean="0">
                <a:solidFill>
                  <a:srgbClr val="FFFFFF"/>
                </a:solidFill>
                <a:latin typeface="Gill Sans" charset="0"/>
                <a:ea typeface="ヒラギノ角ゴ Pro W3" charset="-128"/>
                <a:sym typeface="Gill Sans" charset="0"/>
              </a:rPr>
              <a:t>decile</a:t>
            </a:r>
            <a:r>
              <a:rPr lang="en-US" sz="1600" dirty="0" smtClean="0">
                <a:solidFill>
                  <a:srgbClr val="FFFFFF"/>
                </a:solidFill>
                <a:latin typeface="Gill Sans" charset="0"/>
                <a:ea typeface="ヒラギノ角ゴ Pro W3" charset="-128"/>
                <a:sym typeface="Gill Sans" charset="0"/>
              </a:rPr>
              <a:t> performance across all core measures</a:t>
            </a:r>
          </a:p>
          <a:p>
            <a:pPr marL="285750" marR="0" indent="-285750" algn="l" defTabSz="642938" rtl="0" eaLnBrk="1" fontAlgn="base" latinLnBrk="0" hangingPunct="1">
              <a:lnSpc>
                <a:spcPct val="100000"/>
              </a:lnSpc>
              <a:spcBef>
                <a:spcPct val="0"/>
              </a:spcBef>
              <a:spcAft>
                <a:spcPct val="0"/>
              </a:spcAft>
              <a:buClrTx/>
              <a:buSzTx/>
              <a:buFontTx/>
              <a:buChar char="-"/>
              <a:tabLst/>
            </a:pPr>
            <a:r>
              <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rPr>
              <a:t>Decreased</a:t>
            </a:r>
            <a:r>
              <a:rPr kumimoji="0" lang="en-US" sz="1600" i="0" u="none" strike="noStrike" cap="none" normalizeH="0" dirty="0" smtClean="0">
                <a:ln>
                  <a:noFill/>
                </a:ln>
                <a:solidFill>
                  <a:srgbClr val="FFFFFF"/>
                </a:solidFill>
                <a:effectLst/>
                <a:latin typeface="Gill Sans" charset="0"/>
                <a:ea typeface="ヒラギノ角ゴ Pro W3" charset="-128"/>
                <a:sym typeface="Gill Sans" charset="0"/>
              </a:rPr>
              <a:t> ED wait times by an hour and arrival to greet by 50%</a:t>
            </a:r>
            <a:endParaRPr kumimoji="0" lang="en-US" sz="1600" i="0" u="none" strike="noStrike" cap="none" normalizeH="0" baseline="0" dirty="0" smtClean="0">
              <a:ln>
                <a:noFill/>
              </a:ln>
              <a:solidFill>
                <a:srgbClr val="FFFFFF"/>
              </a:solidFill>
              <a:effectLst/>
              <a:latin typeface="Gill Sans" charset="0"/>
              <a:ea typeface="ヒラギノ角ゴ Pro W3" charset="-128"/>
              <a:sym typeface="Gill Sans" charset="0"/>
            </a:endParaRPr>
          </a:p>
        </p:txBody>
      </p:sp>
      <p:sp>
        <p:nvSpPr>
          <p:cNvPr id="2" name="Title 1"/>
          <p:cNvSpPr>
            <a:spLocks noGrp="1"/>
          </p:cNvSpPr>
          <p:nvPr>
            <p:ph type="title"/>
          </p:nvPr>
        </p:nvSpPr>
        <p:spPr/>
        <p:txBody>
          <a:bodyPr/>
          <a:lstStyle/>
          <a:p>
            <a:r>
              <a:rPr lang="en-US" dirty="0" smtClean="0"/>
              <a:t>St. David’s Healthcare Executive Summary</a:t>
            </a:r>
            <a:endParaRPr lang="en-US" dirty="0"/>
          </a:p>
        </p:txBody>
      </p:sp>
    </p:spTree>
    <p:extLst>
      <p:ext uri="{BB962C8B-B14F-4D97-AF65-F5344CB8AC3E}">
        <p14:creationId xmlns:p14="http://schemas.microsoft.com/office/powerpoint/2010/main" val="352202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448" y="1302851"/>
            <a:ext cx="3439234" cy="2743200"/>
          </a:xfrm>
        </p:spPr>
        <p:txBody>
          <a:bodyPr/>
          <a:lstStyle/>
          <a:p>
            <a:r>
              <a:rPr lang="en-US" b="1" spc="220" dirty="0" smtClean="0">
                <a:solidFill>
                  <a:srgbClr val="CCA15F"/>
                </a:solidFill>
              </a:rPr>
              <a:t>Honors and accolades</a:t>
            </a:r>
            <a:endParaRPr lang="en-US" b="1" spc="220" dirty="0">
              <a:solidFill>
                <a:srgbClr val="CCA15F"/>
              </a:solidFill>
            </a:endParaRPr>
          </a:p>
        </p:txBody>
      </p:sp>
      <p:sp>
        <p:nvSpPr>
          <p:cNvPr id="5" name="Text Placeholder 4"/>
          <p:cNvSpPr>
            <a:spLocks noGrp="1"/>
          </p:cNvSpPr>
          <p:nvPr>
            <p:ph type="body" sz="quarter" idx="11"/>
          </p:nvPr>
        </p:nvSpPr>
        <p:spPr>
          <a:xfrm>
            <a:off x="3725340" y="1330147"/>
            <a:ext cx="5018762" cy="2743200"/>
          </a:xfrm>
        </p:spPr>
        <p:txBody>
          <a:bodyPr/>
          <a:lstStyle/>
          <a:p>
            <a:r>
              <a:rPr lang="en-US" dirty="0" smtClean="0"/>
              <a:t>St. David’s HealthCare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4304" y="3106442"/>
            <a:ext cx="8229600" cy="707886"/>
          </a:xfrm>
          <a:prstGeom prst="rect">
            <a:avLst/>
          </a:prstGeom>
          <a:noFill/>
        </p:spPr>
        <p:txBody>
          <a:bodyPr wrap="square" rtlCol="0">
            <a:spAutoFit/>
          </a:bodyPr>
          <a:lstStyle/>
          <a:p>
            <a:pPr algn="l"/>
            <a:r>
              <a:rPr lang="en-US" sz="2000" dirty="0" smtClean="0">
                <a:solidFill>
                  <a:schemeClr val="tx1">
                    <a:lumMod val="75000"/>
                    <a:lumOff val="25000"/>
                  </a:schemeClr>
                </a:solidFill>
                <a:latin typeface="Calibri" pitchFamily="34" charset="0"/>
              </a:rPr>
              <a:t>To Provide Exceptional Care to Every Patient, Every Day</a:t>
            </a:r>
          </a:p>
          <a:p>
            <a:pPr algn="l"/>
            <a:r>
              <a:rPr lang="en-US" sz="2000" dirty="0" smtClean="0">
                <a:solidFill>
                  <a:schemeClr val="tx1">
                    <a:lumMod val="75000"/>
                    <a:lumOff val="25000"/>
                  </a:schemeClr>
                </a:solidFill>
                <a:latin typeface="Calibri" pitchFamily="34" charset="0"/>
              </a:rPr>
              <a:t>with a Spirit of Warmth, Friendliness and Personal Pride</a:t>
            </a:r>
          </a:p>
        </p:txBody>
      </p:sp>
      <p:sp>
        <p:nvSpPr>
          <p:cNvPr id="5" name="TextBox 4"/>
          <p:cNvSpPr txBox="1"/>
          <p:nvPr/>
        </p:nvSpPr>
        <p:spPr>
          <a:xfrm>
            <a:off x="524100" y="2420636"/>
            <a:ext cx="7239000" cy="707886"/>
          </a:xfrm>
          <a:prstGeom prst="rect">
            <a:avLst/>
          </a:prstGeom>
          <a:noFill/>
        </p:spPr>
        <p:txBody>
          <a:bodyPr wrap="square" rtlCol="0">
            <a:spAutoFit/>
          </a:bodyPr>
          <a:lstStyle/>
          <a:p>
            <a:pPr algn="l"/>
            <a:r>
              <a:rPr lang="en-US" sz="4000" b="1" spc="300" dirty="0" smtClean="0">
                <a:solidFill>
                  <a:schemeClr val="tx1">
                    <a:lumMod val="75000"/>
                    <a:lumOff val="25000"/>
                  </a:schemeClr>
                </a:solidFill>
                <a:latin typeface="Calibri" pitchFamily="34" charset="0"/>
                <a:cs typeface="Times New Roman" pitchFamily="18" charset="0"/>
              </a:rPr>
              <a:t>Mission:</a:t>
            </a:r>
          </a:p>
        </p:txBody>
      </p:sp>
      <p:sp>
        <p:nvSpPr>
          <p:cNvPr id="9" name="TextBox 8"/>
          <p:cNvSpPr txBox="1"/>
          <p:nvPr/>
        </p:nvSpPr>
        <p:spPr>
          <a:xfrm>
            <a:off x="4964277" y="4015513"/>
            <a:ext cx="5181600" cy="707886"/>
          </a:xfrm>
          <a:prstGeom prst="rect">
            <a:avLst/>
          </a:prstGeom>
          <a:noFill/>
        </p:spPr>
        <p:txBody>
          <a:bodyPr wrap="square" rtlCol="0">
            <a:spAutoFit/>
          </a:bodyPr>
          <a:lstStyle/>
          <a:p>
            <a:pPr algn="l"/>
            <a:r>
              <a:rPr lang="en-US" sz="4000" b="1" spc="300" dirty="0" smtClean="0">
                <a:solidFill>
                  <a:schemeClr val="tx1">
                    <a:lumMod val="75000"/>
                    <a:lumOff val="25000"/>
                  </a:schemeClr>
                </a:solidFill>
                <a:latin typeface="Calibri" pitchFamily="34" charset="0"/>
                <a:cs typeface="Times New Roman" pitchFamily="18" charset="0"/>
              </a:rPr>
              <a:t>Goals:</a:t>
            </a:r>
          </a:p>
        </p:txBody>
      </p:sp>
      <p:sp>
        <p:nvSpPr>
          <p:cNvPr id="10" name="TextBox 9"/>
          <p:cNvSpPr txBox="1"/>
          <p:nvPr/>
        </p:nvSpPr>
        <p:spPr>
          <a:xfrm>
            <a:off x="5377439" y="4698657"/>
            <a:ext cx="4528136" cy="1015663"/>
          </a:xfrm>
          <a:prstGeom prst="rect">
            <a:avLst/>
          </a:prstGeom>
          <a:noFill/>
        </p:spPr>
        <p:txBody>
          <a:bodyPr wrap="square" rtlCol="0">
            <a:spAutoFit/>
          </a:bodyPr>
          <a:lstStyle/>
          <a:p>
            <a:pPr algn="l"/>
            <a:r>
              <a:rPr lang="en-US" sz="2000" dirty="0" smtClean="0">
                <a:solidFill>
                  <a:schemeClr val="tx1">
                    <a:lumMod val="75000"/>
                    <a:lumOff val="25000"/>
                  </a:schemeClr>
                </a:solidFill>
                <a:latin typeface="Calibri" pitchFamily="34" charset="0"/>
              </a:rPr>
              <a:t>Exceptional Care</a:t>
            </a:r>
          </a:p>
          <a:p>
            <a:pPr algn="l"/>
            <a:r>
              <a:rPr lang="en-US" sz="2000" dirty="0" smtClean="0">
                <a:solidFill>
                  <a:schemeClr val="tx1">
                    <a:lumMod val="75000"/>
                    <a:lumOff val="25000"/>
                  </a:schemeClr>
                </a:solidFill>
                <a:latin typeface="Calibri" pitchFamily="34" charset="0"/>
              </a:rPr>
              <a:t>Customer Loyalty</a:t>
            </a:r>
          </a:p>
          <a:p>
            <a:pPr algn="l"/>
            <a:r>
              <a:rPr lang="en-US" sz="2000" dirty="0" smtClean="0">
                <a:solidFill>
                  <a:schemeClr val="tx1">
                    <a:lumMod val="75000"/>
                    <a:lumOff val="25000"/>
                  </a:schemeClr>
                </a:solidFill>
                <a:latin typeface="Calibri" pitchFamily="34" charset="0"/>
              </a:rPr>
              <a:t>Financial Strength</a:t>
            </a:r>
          </a:p>
        </p:txBody>
      </p:sp>
      <p:sp>
        <p:nvSpPr>
          <p:cNvPr id="7" name="TextBox 6"/>
          <p:cNvSpPr txBox="1"/>
          <p:nvPr/>
        </p:nvSpPr>
        <p:spPr>
          <a:xfrm>
            <a:off x="524100" y="861387"/>
            <a:ext cx="7239000" cy="707886"/>
          </a:xfrm>
          <a:prstGeom prst="rect">
            <a:avLst/>
          </a:prstGeom>
          <a:noFill/>
        </p:spPr>
        <p:txBody>
          <a:bodyPr wrap="square" rtlCol="0">
            <a:spAutoFit/>
          </a:bodyPr>
          <a:lstStyle/>
          <a:p>
            <a:pPr algn="l"/>
            <a:r>
              <a:rPr lang="en-US" sz="4000" b="1" spc="300" dirty="0" smtClean="0">
                <a:solidFill>
                  <a:schemeClr val="tx1">
                    <a:lumMod val="75000"/>
                    <a:lumOff val="25000"/>
                  </a:schemeClr>
                </a:solidFill>
                <a:latin typeface="Calibri" pitchFamily="34" charset="0"/>
                <a:cs typeface="Times New Roman" pitchFamily="18" charset="0"/>
              </a:rPr>
              <a:t>Vision:</a:t>
            </a:r>
          </a:p>
        </p:txBody>
      </p:sp>
      <p:sp>
        <p:nvSpPr>
          <p:cNvPr id="8" name="TextBox 7"/>
          <p:cNvSpPr txBox="1"/>
          <p:nvPr/>
        </p:nvSpPr>
        <p:spPr>
          <a:xfrm>
            <a:off x="854304" y="1580007"/>
            <a:ext cx="8458200" cy="461665"/>
          </a:xfrm>
          <a:prstGeom prst="rect">
            <a:avLst/>
          </a:prstGeom>
          <a:noFill/>
        </p:spPr>
        <p:txBody>
          <a:bodyPr wrap="square" rtlCol="0">
            <a:spAutoFit/>
          </a:bodyPr>
          <a:lstStyle/>
          <a:p>
            <a:pPr algn="l"/>
            <a:r>
              <a:rPr lang="en-US" sz="2400" dirty="0" smtClean="0">
                <a:solidFill>
                  <a:schemeClr val="tx1">
                    <a:lumMod val="75000"/>
                    <a:lumOff val="25000"/>
                  </a:schemeClr>
                </a:solidFill>
                <a:latin typeface="Calibri" pitchFamily="34" charset="0"/>
              </a:rPr>
              <a:t>To be the Finest Care and Service Organization in the world</a:t>
            </a:r>
          </a:p>
        </p:txBody>
      </p:sp>
      <p:sp>
        <p:nvSpPr>
          <p:cNvPr id="11" name="TextBox 10"/>
          <p:cNvSpPr txBox="1"/>
          <p:nvPr/>
        </p:nvSpPr>
        <p:spPr>
          <a:xfrm>
            <a:off x="595173" y="4015513"/>
            <a:ext cx="4766994" cy="707886"/>
          </a:xfrm>
          <a:prstGeom prst="rect">
            <a:avLst/>
          </a:prstGeom>
          <a:noFill/>
        </p:spPr>
        <p:txBody>
          <a:bodyPr wrap="square" rtlCol="0">
            <a:spAutoFit/>
          </a:bodyPr>
          <a:lstStyle/>
          <a:p>
            <a:pPr algn="l"/>
            <a:r>
              <a:rPr lang="en-US" sz="4000" b="1" spc="300" dirty="0" smtClean="0">
                <a:solidFill>
                  <a:schemeClr val="tx1">
                    <a:lumMod val="75000"/>
                    <a:lumOff val="25000"/>
                  </a:schemeClr>
                </a:solidFill>
                <a:latin typeface="Calibri" pitchFamily="34" charset="0"/>
                <a:cs typeface="Times New Roman" pitchFamily="18" charset="0"/>
              </a:rPr>
              <a:t>Values:</a:t>
            </a:r>
          </a:p>
        </p:txBody>
      </p:sp>
      <p:sp>
        <p:nvSpPr>
          <p:cNvPr id="12" name="TextBox 11"/>
          <p:cNvSpPr txBox="1"/>
          <p:nvPr/>
        </p:nvSpPr>
        <p:spPr>
          <a:xfrm>
            <a:off x="1157587" y="4698657"/>
            <a:ext cx="4528136" cy="1631216"/>
          </a:xfrm>
          <a:prstGeom prst="rect">
            <a:avLst/>
          </a:prstGeom>
          <a:noFill/>
        </p:spPr>
        <p:txBody>
          <a:bodyPr wrap="square" rtlCol="0">
            <a:spAutoFit/>
          </a:bodyPr>
          <a:lstStyle/>
          <a:p>
            <a:pPr algn="l"/>
            <a:r>
              <a:rPr lang="en-US" sz="2000" dirty="0" smtClean="0">
                <a:solidFill>
                  <a:schemeClr val="tx1">
                    <a:lumMod val="75000"/>
                    <a:lumOff val="25000"/>
                  </a:schemeClr>
                </a:solidFill>
                <a:latin typeface="Calibri" pitchFamily="34" charset="0"/>
              </a:rPr>
              <a:t>I  ntegrity</a:t>
            </a:r>
          </a:p>
          <a:p>
            <a:pPr algn="l"/>
            <a:r>
              <a:rPr lang="en-US" sz="2000" dirty="0" smtClean="0">
                <a:solidFill>
                  <a:schemeClr val="tx1">
                    <a:lumMod val="75000"/>
                    <a:lumOff val="25000"/>
                  </a:schemeClr>
                </a:solidFill>
                <a:latin typeface="Calibri" pitchFamily="34" charset="0"/>
              </a:rPr>
              <a:t>C ompassion</a:t>
            </a:r>
          </a:p>
          <a:p>
            <a:pPr algn="l"/>
            <a:r>
              <a:rPr lang="en-US" sz="2000" dirty="0" smtClean="0">
                <a:solidFill>
                  <a:schemeClr val="tx1">
                    <a:lumMod val="75000"/>
                    <a:lumOff val="25000"/>
                  </a:schemeClr>
                </a:solidFill>
                <a:latin typeface="Calibri" pitchFamily="34" charset="0"/>
              </a:rPr>
              <a:t>A ccountability</a:t>
            </a:r>
          </a:p>
          <a:p>
            <a:pPr algn="l"/>
            <a:r>
              <a:rPr lang="en-US" sz="2000" dirty="0" smtClean="0">
                <a:solidFill>
                  <a:schemeClr val="tx1">
                    <a:lumMod val="75000"/>
                    <a:lumOff val="25000"/>
                  </a:schemeClr>
                </a:solidFill>
                <a:latin typeface="Calibri" pitchFamily="34" charset="0"/>
              </a:rPr>
              <a:t>R espect</a:t>
            </a:r>
          </a:p>
          <a:p>
            <a:pPr algn="l"/>
            <a:r>
              <a:rPr lang="en-US" sz="2000" dirty="0" smtClean="0">
                <a:solidFill>
                  <a:schemeClr val="tx1">
                    <a:lumMod val="75000"/>
                    <a:lumOff val="25000"/>
                  </a:schemeClr>
                </a:solidFill>
                <a:latin typeface="Calibri" pitchFamily="34" charset="0"/>
              </a:rPr>
              <a:t>E xcellence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Gill Sans" charset="0"/>
              </a:rPr>
              <a:t>NAMED </a:t>
            </a:r>
            <a:r>
              <a:rPr lang="en-US" dirty="0" smtClean="0">
                <a:sym typeface="Gill Sans" charset="0"/>
              </a:rPr>
              <a:t> </a:t>
            </a:r>
            <a:r>
              <a:rPr lang="en-US" dirty="0" smtClean="0">
                <a:sym typeface="Gill Sans" charset="0"/>
              </a:rPr>
              <a:t>“15 Top Health System” in 2012</a:t>
            </a:r>
          </a:p>
        </p:txBody>
      </p:sp>
      <p:sp>
        <p:nvSpPr>
          <p:cNvPr id="29699" name="Content Placeholder 7"/>
          <p:cNvSpPr>
            <a:spLocks noGrp="1"/>
          </p:cNvSpPr>
          <p:nvPr>
            <p:ph idx="1"/>
          </p:nvPr>
        </p:nvSpPr>
        <p:spPr/>
        <p:txBody>
          <a:bodyPr/>
          <a:lstStyle/>
          <a:p>
            <a:pPr>
              <a:lnSpc>
                <a:spcPct val="100000"/>
              </a:lnSpc>
              <a:spcBef>
                <a:spcPts val="1200"/>
              </a:spcBef>
            </a:pPr>
            <a:r>
              <a:rPr lang="en-US" dirty="0" smtClean="0"/>
              <a:t>Top five large, medium, and small health systems  recognized by Thomson Reuters, NOW Truven Health Analytics</a:t>
            </a:r>
          </a:p>
          <a:p>
            <a:pPr lvl="1">
              <a:lnSpc>
                <a:spcPct val="100000"/>
              </a:lnSpc>
              <a:spcBef>
                <a:spcPts val="600"/>
              </a:spcBef>
            </a:pPr>
            <a:r>
              <a:rPr lang="en-US" dirty="0" smtClean="0"/>
              <a:t>HCA Central and West Texas Division named in medium category</a:t>
            </a:r>
          </a:p>
          <a:p>
            <a:pPr lvl="2">
              <a:lnSpc>
                <a:spcPct val="100000"/>
              </a:lnSpc>
              <a:spcBef>
                <a:spcPts val="0"/>
              </a:spcBef>
            </a:pPr>
            <a:r>
              <a:rPr lang="en-US" dirty="0" smtClean="0"/>
              <a:t>St. David’s HealthCare (Austin) </a:t>
            </a:r>
          </a:p>
          <a:p>
            <a:pPr lvl="2">
              <a:lnSpc>
                <a:spcPct val="100000"/>
              </a:lnSpc>
              <a:spcBef>
                <a:spcPts val="0"/>
              </a:spcBef>
            </a:pPr>
            <a:r>
              <a:rPr lang="en-US" dirty="0" smtClean="0"/>
              <a:t>Las Palmas Del Sol Healthcare (El Paso)</a:t>
            </a:r>
          </a:p>
          <a:p>
            <a:pPr>
              <a:lnSpc>
                <a:spcPct val="100000"/>
              </a:lnSpc>
              <a:spcBef>
                <a:spcPts val="1200"/>
              </a:spcBef>
            </a:pPr>
            <a:r>
              <a:rPr lang="en-US" dirty="0" smtClean="0"/>
              <a:t>Selected from 321 health systems in US</a:t>
            </a:r>
          </a:p>
          <a:p>
            <a:pPr lvl="1">
              <a:lnSpc>
                <a:spcPct val="100000"/>
              </a:lnSpc>
              <a:spcBef>
                <a:spcPts val="600"/>
              </a:spcBef>
            </a:pPr>
            <a:r>
              <a:rPr lang="en-US" dirty="0" smtClean="0"/>
              <a:t>The “15 Top Health Systems” along with 49 other health systems represent the top quintile of the 321 systems in the study</a:t>
            </a:r>
          </a:p>
          <a:p>
            <a:pPr>
              <a:lnSpc>
                <a:spcPct val="100000"/>
              </a:lnSpc>
              <a:spcBef>
                <a:spcPts val="1200"/>
              </a:spcBef>
            </a:pPr>
            <a:r>
              <a:rPr lang="en-US" dirty="0" smtClean="0"/>
              <a:t>Only system recognized from Central Texas</a:t>
            </a:r>
          </a:p>
          <a:p>
            <a:pPr>
              <a:lnSpc>
                <a:spcPct val="100000"/>
              </a:lnSpc>
              <a:spcBef>
                <a:spcPts val="1200"/>
              </a:spcBef>
            </a:pPr>
            <a:r>
              <a:rPr lang="en-US" dirty="0" smtClean="0"/>
              <a:t>One of two health systems in Texas to receive designation</a:t>
            </a: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82528" y="4646434"/>
            <a:ext cx="4244284" cy="207157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Gill Sans" charset="0"/>
              </a:rPr>
              <a:t>“15 Top Health Systems” PERFORMANCE MEASURES</a:t>
            </a:r>
            <a:endParaRPr lang="en-US" dirty="0">
              <a:sym typeface="Gill Sans" charset="0"/>
            </a:endParaRPr>
          </a:p>
        </p:txBody>
      </p:sp>
      <p:sp>
        <p:nvSpPr>
          <p:cNvPr id="8" name="Content Placeholder 7"/>
          <p:cNvSpPr>
            <a:spLocks noGrp="1"/>
          </p:cNvSpPr>
          <p:nvPr>
            <p:ph idx="1"/>
          </p:nvPr>
        </p:nvSpPr>
        <p:spPr>
          <a:xfrm>
            <a:off x="433420" y="850659"/>
            <a:ext cx="8686800" cy="5678487"/>
          </a:xfrm>
        </p:spPr>
        <p:txBody>
          <a:bodyPr/>
          <a:lstStyle/>
          <a:p>
            <a:pPr>
              <a:lnSpc>
                <a:spcPct val="100000"/>
              </a:lnSpc>
            </a:pPr>
            <a:r>
              <a:rPr lang="en-US" dirty="0" smtClean="0">
                <a:sym typeface="Gill Sans" charset="0"/>
              </a:rPr>
              <a:t>Recognition based on eight performance measures of quality, safety, efficiency and consumer satisfaction:</a:t>
            </a:r>
          </a:p>
          <a:p>
            <a:pPr lvl="1">
              <a:lnSpc>
                <a:spcPct val="100000"/>
              </a:lnSpc>
              <a:spcBef>
                <a:spcPts val="300"/>
              </a:spcBef>
            </a:pPr>
            <a:r>
              <a:rPr lang="en-US" dirty="0" smtClean="0">
                <a:sym typeface="Gill Sans" charset="0"/>
              </a:rPr>
              <a:t>Risk-adjusted mortality index (in-hospital)</a:t>
            </a:r>
          </a:p>
          <a:p>
            <a:pPr lvl="1">
              <a:lnSpc>
                <a:spcPct val="100000"/>
              </a:lnSpc>
              <a:spcBef>
                <a:spcPts val="300"/>
              </a:spcBef>
            </a:pPr>
            <a:r>
              <a:rPr lang="en-US" dirty="0" smtClean="0">
                <a:sym typeface="Gill Sans" charset="0"/>
              </a:rPr>
              <a:t>Risk-adjusted complications index</a:t>
            </a:r>
          </a:p>
          <a:p>
            <a:pPr lvl="1">
              <a:lnSpc>
                <a:spcPct val="100000"/>
              </a:lnSpc>
              <a:spcBef>
                <a:spcPts val="300"/>
              </a:spcBef>
            </a:pPr>
            <a:r>
              <a:rPr lang="en-US" dirty="0" smtClean="0">
                <a:sym typeface="Gill Sans" charset="0"/>
              </a:rPr>
              <a:t>Risk-adjusted patient safety index</a:t>
            </a:r>
          </a:p>
          <a:p>
            <a:pPr lvl="1">
              <a:lnSpc>
                <a:spcPct val="100000"/>
              </a:lnSpc>
              <a:spcBef>
                <a:spcPts val="300"/>
              </a:spcBef>
            </a:pPr>
            <a:r>
              <a:rPr lang="en-US" dirty="0" smtClean="0">
                <a:sym typeface="Gill Sans" charset="0"/>
              </a:rPr>
              <a:t>Core measures mean percent</a:t>
            </a:r>
          </a:p>
          <a:p>
            <a:pPr lvl="1">
              <a:lnSpc>
                <a:spcPct val="100000"/>
              </a:lnSpc>
              <a:spcBef>
                <a:spcPts val="300"/>
              </a:spcBef>
            </a:pPr>
            <a:r>
              <a:rPr lang="en-US" dirty="0" smtClean="0">
                <a:sym typeface="Gill Sans" charset="0"/>
              </a:rPr>
              <a:t>30-day risk-adjusted mortality rate</a:t>
            </a:r>
          </a:p>
          <a:p>
            <a:pPr lvl="1">
              <a:lnSpc>
                <a:spcPct val="100000"/>
              </a:lnSpc>
              <a:spcBef>
                <a:spcPts val="300"/>
              </a:spcBef>
            </a:pPr>
            <a:r>
              <a:rPr lang="en-US" dirty="0" smtClean="0">
                <a:sym typeface="Gill Sans" charset="0"/>
              </a:rPr>
              <a:t>30-day risk-adjusted readmission rate </a:t>
            </a:r>
          </a:p>
          <a:p>
            <a:pPr lvl="1">
              <a:lnSpc>
                <a:spcPct val="100000"/>
              </a:lnSpc>
              <a:spcBef>
                <a:spcPts val="300"/>
              </a:spcBef>
            </a:pPr>
            <a:r>
              <a:rPr lang="en-US" dirty="0" smtClean="0">
                <a:sym typeface="Gill Sans" charset="0"/>
              </a:rPr>
              <a:t>Severity-adjusted average length of stay</a:t>
            </a:r>
          </a:p>
          <a:p>
            <a:pPr lvl="1">
              <a:lnSpc>
                <a:spcPct val="100000"/>
              </a:lnSpc>
              <a:spcBef>
                <a:spcPts val="300"/>
              </a:spcBef>
            </a:pPr>
            <a:r>
              <a:rPr lang="en-US" dirty="0" smtClean="0">
                <a:sym typeface="Gill Sans" charset="0"/>
              </a:rPr>
              <a:t>Inpatient patient satisfaction score (patient rating of overall hospital performance)</a:t>
            </a:r>
          </a:p>
          <a:p>
            <a:pPr>
              <a:lnSpc>
                <a:spcPct val="100000"/>
              </a:lnSpc>
              <a:spcBef>
                <a:spcPts val="1200"/>
              </a:spcBef>
            </a:pPr>
            <a:r>
              <a:rPr lang="en-US" dirty="0" smtClean="0"/>
              <a:t>Notable Top Quintile Health Systems:</a:t>
            </a:r>
          </a:p>
          <a:p>
            <a:pPr lvl="1">
              <a:lnSpc>
                <a:spcPct val="100000"/>
              </a:lnSpc>
              <a:spcBef>
                <a:spcPts val="0"/>
              </a:spcBef>
            </a:pPr>
            <a:r>
              <a:rPr lang="en-US" dirty="0" smtClean="0"/>
              <a:t>Baylor Health Care System – Dallas, TX</a:t>
            </a:r>
          </a:p>
          <a:p>
            <a:pPr lvl="1">
              <a:lnSpc>
                <a:spcPct val="100000"/>
              </a:lnSpc>
              <a:spcBef>
                <a:spcPts val="0"/>
              </a:spcBef>
            </a:pPr>
            <a:r>
              <a:rPr lang="en-US" dirty="0" smtClean="0"/>
              <a:t>Mayo Foundation – Rochester, MN</a:t>
            </a:r>
          </a:p>
          <a:p>
            <a:pPr lvl="1">
              <a:lnSpc>
                <a:spcPct val="100000"/>
              </a:lnSpc>
              <a:spcBef>
                <a:spcPts val="0"/>
              </a:spcBef>
            </a:pPr>
            <a:r>
              <a:rPr lang="en-US" dirty="0" smtClean="0"/>
              <a:t>Methodist Hospital System – Houston, TX</a:t>
            </a:r>
          </a:p>
          <a:p>
            <a:pPr lvl="1">
              <a:lnSpc>
                <a:spcPct val="100000"/>
              </a:lnSpc>
              <a:spcBef>
                <a:spcPts val="0"/>
              </a:spcBef>
            </a:pPr>
            <a:r>
              <a:rPr lang="en-US" dirty="0" smtClean="0"/>
              <a:t>Partners HealthCare – Boston, MA</a:t>
            </a:r>
          </a:p>
          <a:p>
            <a:pPr lvl="1">
              <a:lnSpc>
                <a:spcPct val="100000"/>
              </a:lnSpc>
              <a:spcBef>
                <a:spcPts val="0"/>
              </a:spcBef>
            </a:pPr>
            <a:r>
              <a:rPr lang="en-US" dirty="0" smtClean="0"/>
              <a:t>Ochsner Health System – New Orleans, LA</a:t>
            </a:r>
          </a:p>
          <a:p>
            <a:pPr lvl="1">
              <a:lnSpc>
                <a:spcPct val="100000"/>
              </a:lnSpc>
              <a:spcBef>
                <a:spcPts val="0"/>
              </a:spcBef>
            </a:pPr>
            <a:r>
              <a:rPr lang="en-US" dirty="0" smtClean="0"/>
              <a:t>Scott &amp; White Healthcare – Temple, TX</a:t>
            </a:r>
          </a:p>
          <a:p>
            <a:pPr lvl="1">
              <a:lnSpc>
                <a:spcPct val="100000"/>
              </a:lnSpc>
              <a:spcBef>
                <a:spcPts val="0"/>
              </a:spcBef>
            </a:pPr>
            <a:r>
              <a:rPr lang="en-US" dirty="0" smtClean="0"/>
              <a:t>Scripps Health – San Diego, CA</a:t>
            </a:r>
            <a:endParaRPr lang="en-US" dirty="0" smtClean="0">
              <a:sym typeface="Gill Sans" charset="0"/>
            </a:endParaRPr>
          </a:p>
          <a:p>
            <a:pPr>
              <a:lnSpc>
                <a:spcPct val="100000"/>
              </a:lnSpc>
            </a:pPr>
            <a:endParaRPr lang="en-US" dirty="0" smtClean="0">
              <a:sym typeface="Gill Sans" charset="0"/>
            </a:endParaRP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4180" y="4026896"/>
            <a:ext cx="4244284" cy="207157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Other Recognitions</a:t>
            </a:r>
            <a:endParaRPr lang="en-US" dirty="0"/>
          </a:p>
        </p:txBody>
      </p:sp>
      <p:sp>
        <p:nvSpPr>
          <p:cNvPr id="10" name="Content Placeholder 9"/>
          <p:cNvSpPr>
            <a:spLocks noGrp="1"/>
          </p:cNvSpPr>
          <p:nvPr>
            <p:ph idx="1"/>
          </p:nvPr>
        </p:nvSpPr>
        <p:spPr/>
        <p:txBody>
          <a:bodyPr>
            <a:normAutofit lnSpcReduction="10000"/>
          </a:bodyPr>
          <a:lstStyle/>
          <a:p>
            <a:r>
              <a:rPr lang="en-US" i="1" dirty="0" err="1" smtClean="0"/>
              <a:t>Truven</a:t>
            </a:r>
            <a:r>
              <a:rPr lang="en-US" i="1" dirty="0" smtClean="0"/>
              <a:t> Health (Thomsen Reuters) </a:t>
            </a:r>
            <a:r>
              <a:rPr lang="en-US" dirty="0" smtClean="0"/>
              <a:t>“100 Top Hospitals”</a:t>
            </a:r>
          </a:p>
          <a:p>
            <a:pPr lvl="1">
              <a:spcBef>
                <a:spcPts val="0"/>
              </a:spcBef>
            </a:pPr>
            <a:r>
              <a:rPr lang="en-US" dirty="0" smtClean="0"/>
              <a:t>Four SDH hospitals* recognized in 2012, two in 2013</a:t>
            </a:r>
          </a:p>
          <a:p>
            <a:pPr lvl="1">
              <a:spcBef>
                <a:spcPts val="0"/>
              </a:spcBef>
            </a:pPr>
            <a:r>
              <a:rPr lang="en-US" dirty="0" smtClean="0"/>
              <a:t>SDMC ranked for four consecutive years</a:t>
            </a:r>
          </a:p>
          <a:p>
            <a:pPr lvl="1">
              <a:spcBef>
                <a:spcPts val="0"/>
              </a:spcBef>
            </a:pPr>
            <a:r>
              <a:rPr lang="en-US" dirty="0" smtClean="0"/>
              <a:t>SDNAMC ranked for two consecutive years</a:t>
            </a:r>
          </a:p>
          <a:p>
            <a:pPr lvl="0">
              <a:spcBef>
                <a:spcPts val="1200"/>
              </a:spcBef>
            </a:pPr>
            <a:r>
              <a:rPr lang="en-US" i="1" dirty="0" err="1" smtClean="0"/>
              <a:t>Truven</a:t>
            </a:r>
            <a:r>
              <a:rPr lang="en-US" i="1" dirty="0" smtClean="0"/>
              <a:t> Health (Thomsen Reuters)</a:t>
            </a:r>
            <a:r>
              <a:rPr lang="en-US" dirty="0" smtClean="0"/>
              <a:t> “Top 50 Cardiovascular Hospitals”</a:t>
            </a:r>
          </a:p>
          <a:p>
            <a:pPr lvl="1">
              <a:spcBef>
                <a:spcPts val="0"/>
              </a:spcBef>
            </a:pPr>
            <a:r>
              <a:rPr lang="en-US" dirty="0" smtClean="0"/>
              <a:t>HHA, seven year recipient</a:t>
            </a:r>
          </a:p>
          <a:p>
            <a:pPr>
              <a:spcBef>
                <a:spcPts val="600"/>
              </a:spcBef>
            </a:pPr>
            <a:r>
              <a:rPr lang="en-US" i="1" dirty="0" smtClean="0"/>
              <a:t>Joint Commission “</a:t>
            </a:r>
            <a:r>
              <a:rPr lang="en-US" dirty="0" smtClean="0"/>
              <a:t>Top Performer of Key Quality Measures”</a:t>
            </a:r>
          </a:p>
          <a:p>
            <a:pPr lvl="1">
              <a:spcBef>
                <a:spcPts val="0"/>
              </a:spcBef>
            </a:pPr>
            <a:r>
              <a:rPr lang="en-US" dirty="0" smtClean="0"/>
              <a:t>Three SDH hospitals recognized as Top Performers in 2012</a:t>
            </a:r>
          </a:p>
          <a:p>
            <a:pPr lvl="1">
              <a:spcBef>
                <a:spcPts val="0"/>
              </a:spcBef>
            </a:pPr>
            <a:r>
              <a:rPr lang="en-US" dirty="0" smtClean="0"/>
              <a:t>SDNAMC recognized for two consecutive years</a:t>
            </a:r>
          </a:p>
          <a:p>
            <a:pPr>
              <a:spcBef>
                <a:spcPts val="600"/>
              </a:spcBef>
            </a:pPr>
            <a:r>
              <a:rPr lang="en-US" i="1" dirty="0" smtClean="0">
                <a:sym typeface="Wingdings" pitchFamily="2" charset="2"/>
              </a:rPr>
              <a:t>Texas Medical Foundation “</a:t>
            </a:r>
            <a:r>
              <a:rPr lang="en-US" dirty="0" smtClean="0">
                <a:sym typeface="Wingdings" pitchFamily="2" charset="2"/>
              </a:rPr>
              <a:t>Texas Healthcare Quality Improvement Award”</a:t>
            </a:r>
          </a:p>
          <a:p>
            <a:pPr lvl="1">
              <a:spcBef>
                <a:spcPts val="0"/>
              </a:spcBef>
            </a:pPr>
            <a:r>
              <a:rPr lang="en-US" dirty="0" smtClean="0">
                <a:sym typeface="Wingdings" pitchFamily="2" charset="2"/>
              </a:rPr>
              <a:t>F</a:t>
            </a:r>
            <a:r>
              <a:rPr lang="en-US" dirty="0" smtClean="0"/>
              <a:t>our SDH hospitals recognized with Silver Quality Improvement Award in 2012</a:t>
            </a:r>
          </a:p>
          <a:p>
            <a:pPr>
              <a:spcBef>
                <a:spcPts val="600"/>
              </a:spcBef>
            </a:pPr>
            <a:r>
              <a:rPr lang="en-US" i="1" dirty="0" smtClean="0">
                <a:sym typeface="Wingdings" pitchFamily="2" charset="2"/>
              </a:rPr>
              <a:t>U.S. News &amp; World Report </a:t>
            </a:r>
            <a:r>
              <a:rPr lang="en-US" dirty="0" smtClean="0">
                <a:sym typeface="Wingdings" pitchFamily="2" charset="2"/>
              </a:rPr>
              <a:t>“Best Hospitals” </a:t>
            </a:r>
          </a:p>
          <a:p>
            <a:pPr lvl="1">
              <a:spcBef>
                <a:spcPts val="0"/>
              </a:spcBef>
            </a:pPr>
            <a:r>
              <a:rPr lang="en-US" dirty="0" smtClean="0">
                <a:sym typeface="Wingdings" pitchFamily="2" charset="2"/>
              </a:rPr>
              <a:t>SDNAMC: “High Performer” in nephrology, neurology &amp; neurosurgery</a:t>
            </a:r>
          </a:p>
          <a:p>
            <a:pPr lvl="1">
              <a:spcBef>
                <a:spcPts val="0"/>
              </a:spcBef>
            </a:pPr>
            <a:r>
              <a:rPr lang="en-US" dirty="0" smtClean="0">
                <a:sym typeface="Wingdings" pitchFamily="2" charset="2"/>
              </a:rPr>
              <a:t>SDSAMC: “High Performer” in nephrology</a:t>
            </a:r>
            <a:endParaRPr lang="en-US" i="1" dirty="0" smtClean="0">
              <a:sym typeface="Wingdings" pitchFamily="2" charset="2"/>
            </a:endParaRPr>
          </a:p>
          <a:p>
            <a:pPr>
              <a:spcBef>
                <a:spcPts val="600"/>
              </a:spcBef>
            </a:pPr>
            <a:r>
              <a:rPr lang="en-US" i="1" dirty="0" smtClean="0"/>
              <a:t>American Heart Association</a:t>
            </a:r>
            <a:r>
              <a:rPr lang="en-US" dirty="0" smtClean="0"/>
              <a:t> “Mission Lifeline”</a:t>
            </a:r>
          </a:p>
          <a:p>
            <a:pPr lvl="1">
              <a:spcBef>
                <a:spcPts val="0"/>
              </a:spcBef>
            </a:pPr>
            <a:r>
              <a:rPr lang="en-US" dirty="0" smtClean="0"/>
              <a:t>SDNAMC: Silver Level Recognition</a:t>
            </a:r>
          </a:p>
          <a:p>
            <a:pPr lvl="1">
              <a:spcBef>
                <a:spcPts val="0"/>
              </a:spcBef>
            </a:pPr>
            <a:r>
              <a:rPr lang="en-US" dirty="0" smtClean="0"/>
              <a:t>HHA: Bronze Level Recognition</a:t>
            </a:r>
          </a:p>
          <a:p>
            <a:pPr lvl="1">
              <a:spcBef>
                <a:spcPts val="0"/>
              </a:spcBef>
            </a:pPr>
            <a:r>
              <a:rPr lang="en-US" dirty="0" smtClean="0"/>
              <a:t>SDRRMC: Bronze Level Recognition</a:t>
            </a:r>
          </a:p>
          <a:p>
            <a:pPr lvl="1">
              <a:spcBef>
                <a:spcPts val="0"/>
              </a:spcBef>
            </a:pPr>
            <a:endParaRPr lang="en-US" dirty="0" smtClean="0"/>
          </a:p>
        </p:txBody>
      </p:sp>
      <p:sp>
        <p:nvSpPr>
          <p:cNvPr id="12" name="TextBox 11"/>
          <p:cNvSpPr txBox="1"/>
          <p:nvPr/>
        </p:nvSpPr>
        <p:spPr>
          <a:xfrm>
            <a:off x="-43065" y="6480312"/>
            <a:ext cx="5708369" cy="400110"/>
          </a:xfrm>
          <a:prstGeom prst="rect">
            <a:avLst/>
          </a:prstGeom>
          <a:noFill/>
        </p:spPr>
        <p:txBody>
          <a:bodyPr wrap="square" rtlCol="0">
            <a:spAutoFit/>
          </a:bodyPr>
          <a:lstStyle/>
          <a:p>
            <a:pPr marL="115888" indent="-115888" algn="l"/>
            <a:r>
              <a:rPr lang="en-US" b="0" dirty="0" smtClean="0">
                <a:latin typeface="Calibri" pitchFamily="34" charset="0"/>
              </a:rPr>
              <a:t>* St. David’s Medical Center, St. David’s North Austin Medical Center, St. David’s Round Rock Medical Center and St. David’s Georgetown Hospital (A Facility of St. David’s Medical Center)</a:t>
            </a:r>
            <a:endParaRPr lang="en-US" b="0" dirty="0">
              <a:latin typeface="Calibri" pitchFamily="34" charset="0"/>
            </a:endParaRPr>
          </a:p>
        </p:txBody>
      </p:sp>
      <p:pic>
        <p:nvPicPr>
          <p:cNvPr id="582661" name="Picture 5"/>
          <p:cNvPicPr>
            <a:picLocks noChangeAspect="1" noChangeArrowheads="1"/>
          </p:cNvPicPr>
          <p:nvPr/>
        </p:nvPicPr>
        <p:blipFill>
          <a:blip r:embed="rId3" cstate="print"/>
          <a:srcRect/>
          <a:stretch>
            <a:fillRect/>
          </a:stretch>
        </p:blipFill>
        <p:spPr bwMode="auto">
          <a:xfrm>
            <a:off x="6184172" y="114978"/>
            <a:ext cx="2835136" cy="2187104"/>
          </a:xfrm>
          <a:prstGeom prst="rect">
            <a:avLst/>
          </a:prstGeom>
          <a:noFill/>
          <a:ln w="9525">
            <a:noFill/>
            <a:miter lim="800000"/>
            <a:headEnd/>
            <a:tailEnd/>
          </a:ln>
          <a:effectLst/>
        </p:spPr>
      </p:pic>
      <p:pic>
        <p:nvPicPr>
          <p:cNvPr id="16" name="Picture 15" descr="usnw.png"/>
          <p:cNvPicPr>
            <a:picLocks noChangeAspect="1"/>
          </p:cNvPicPr>
          <p:nvPr/>
        </p:nvPicPr>
        <p:blipFill>
          <a:blip r:embed="rId4" cstate="print"/>
          <a:stretch>
            <a:fillRect/>
          </a:stretch>
        </p:blipFill>
        <p:spPr>
          <a:xfrm>
            <a:off x="5850081" y="4715225"/>
            <a:ext cx="1452219" cy="1340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Other Recognitions</a:t>
            </a:r>
            <a:endParaRPr lang="en-US" dirty="0"/>
          </a:p>
        </p:txBody>
      </p:sp>
      <p:sp>
        <p:nvSpPr>
          <p:cNvPr id="10" name="Content Placeholder 9"/>
          <p:cNvSpPr>
            <a:spLocks noGrp="1"/>
          </p:cNvSpPr>
          <p:nvPr>
            <p:ph idx="1"/>
          </p:nvPr>
        </p:nvSpPr>
        <p:spPr>
          <a:xfrm>
            <a:off x="537056" y="916200"/>
            <a:ext cx="8229600" cy="5410200"/>
          </a:xfrm>
        </p:spPr>
        <p:txBody>
          <a:bodyPr>
            <a:normAutofit lnSpcReduction="10000"/>
          </a:bodyPr>
          <a:lstStyle/>
          <a:p>
            <a:r>
              <a:rPr lang="en-US" i="1" dirty="0" err="1" smtClean="0"/>
              <a:t>HealthGrades</a:t>
            </a:r>
            <a:endParaRPr lang="en-US" i="1" dirty="0" smtClean="0"/>
          </a:p>
          <a:p>
            <a:pPr lvl="1"/>
            <a:r>
              <a:rPr lang="en-US" dirty="0" smtClean="0"/>
              <a:t>SDMC received 14 Quality Awards in 2012 (most in Central Texas)</a:t>
            </a:r>
          </a:p>
          <a:p>
            <a:pPr lvl="2"/>
            <a:r>
              <a:rPr lang="en-US" dirty="0" smtClean="0"/>
              <a:t>“Distinguished Hospital Award for Clinical Excellence </a:t>
            </a:r>
          </a:p>
          <a:p>
            <a:pPr lvl="2">
              <a:spcBef>
                <a:spcPts val="0"/>
              </a:spcBef>
              <a:buNone/>
            </a:pPr>
            <a:r>
              <a:rPr lang="en-US" dirty="0" smtClean="0"/>
              <a:t>	(Top 5% in US) </a:t>
            </a:r>
          </a:p>
          <a:p>
            <a:pPr lvl="2"/>
            <a:r>
              <a:rPr lang="en-US" dirty="0" smtClean="0"/>
              <a:t>Top 5% in US for Neurosciences, Neurosurgery, Stroke, </a:t>
            </a:r>
          </a:p>
          <a:p>
            <a:pPr lvl="2">
              <a:spcBef>
                <a:spcPts val="0"/>
              </a:spcBef>
              <a:buNone/>
            </a:pPr>
            <a:r>
              <a:rPr lang="en-US" dirty="0" smtClean="0"/>
              <a:t>	Pulmonary Care, and Maternity Care</a:t>
            </a:r>
          </a:p>
          <a:p>
            <a:pPr lvl="2"/>
            <a:r>
              <a:rPr lang="en-US" dirty="0" smtClean="0"/>
              <a:t>Top 10% in US for GYN surgery</a:t>
            </a:r>
          </a:p>
          <a:p>
            <a:pPr lvl="2"/>
            <a:r>
              <a:rPr lang="en-US" dirty="0" smtClean="0"/>
              <a:t>5-Star Ratings in 12 clinical areas </a:t>
            </a:r>
          </a:p>
          <a:p>
            <a:pPr lvl="1"/>
            <a:r>
              <a:rPr lang="en-US" dirty="0" smtClean="0"/>
              <a:t>SDSAMC received two Excellence Awards (Cardiac Surgery, Maternity Care)</a:t>
            </a:r>
          </a:p>
          <a:p>
            <a:pPr lvl="2"/>
            <a:r>
              <a:rPr lang="en-US" dirty="0" smtClean="0"/>
              <a:t>5-Star Ratings in four clinical areas </a:t>
            </a:r>
          </a:p>
          <a:p>
            <a:pPr lvl="1"/>
            <a:r>
              <a:rPr lang="en-US" dirty="0" smtClean="0"/>
              <a:t>SDNAMC received six Quality Awards</a:t>
            </a:r>
          </a:p>
          <a:p>
            <a:pPr lvl="2"/>
            <a:r>
              <a:rPr lang="en-US" dirty="0" smtClean="0"/>
              <a:t>Top 5% in US for General Surgery, GI Medical and Overall GI Services</a:t>
            </a:r>
          </a:p>
          <a:p>
            <a:pPr lvl="2"/>
            <a:r>
              <a:rPr lang="en-US" dirty="0" smtClean="0"/>
              <a:t>Ranked in Top 10% in US for Prostatectomy</a:t>
            </a:r>
          </a:p>
          <a:p>
            <a:pPr lvl="2"/>
            <a:r>
              <a:rPr lang="en-US" dirty="0" smtClean="0"/>
              <a:t>5-Star Ratings in 10 clinical areas</a:t>
            </a:r>
          </a:p>
          <a:p>
            <a:pPr lvl="1"/>
            <a:r>
              <a:rPr lang="en-US" dirty="0" smtClean="0"/>
              <a:t>SDRRMC received 5-Star Ratings in three clinical areas</a:t>
            </a:r>
          </a:p>
          <a:p>
            <a:pPr lvl="1"/>
            <a:r>
              <a:rPr lang="en-US" dirty="0" smtClean="0"/>
              <a:t>HHA received Pulmonary Care Excellence award for 3rd consecutive year</a:t>
            </a:r>
          </a:p>
          <a:p>
            <a:pPr lvl="2"/>
            <a:r>
              <a:rPr lang="en-US" dirty="0" smtClean="0"/>
              <a:t>Top 10% in U.S. for Overall Pulmonary Services for 3rd consecutive year</a:t>
            </a:r>
          </a:p>
          <a:p>
            <a:pPr lvl="2"/>
            <a:r>
              <a:rPr lang="en-US" dirty="0" smtClean="0"/>
              <a:t>5-Star rating in Valve Surgery and Heart Failure</a:t>
            </a:r>
          </a:p>
          <a:p>
            <a:endParaRPr lang="en-US" dirty="0" smtClean="0"/>
          </a:p>
          <a:p>
            <a:endParaRPr lang="en-US" dirty="0" smtClean="0"/>
          </a:p>
          <a:p>
            <a:endParaRPr lang="en-US" dirty="0" smtClean="0"/>
          </a:p>
          <a:p>
            <a:endParaRPr lang="en-US" dirty="0" smtClean="0"/>
          </a:p>
          <a:p>
            <a:endParaRPr lang="en-US" dirty="0" smtClean="0"/>
          </a:p>
        </p:txBody>
      </p:sp>
      <p:pic>
        <p:nvPicPr>
          <p:cNvPr id="20" name="Picture 5" descr="HealthGrades%20logo(2)"/>
          <p:cNvPicPr>
            <a:picLocks noChangeAspect="1" noChangeArrowheads="1"/>
          </p:cNvPicPr>
          <p:nvPr/>
        </p:nvPicPr>
        <p:blipFill>
          <a:blip r:embed="rId3" cstate="print"/>
          <a:srcRect/>
          <a:stretch>
            <a:fillRect/>
          </a:stretch>
        </p:blipFill>
        <p:spPr bwMode="auto">
          <a:xfrm>
            <a:off x="6235625" y="5950124"/>
            <a:ext cx="2596867" cy="788975"/>
          </a:xfrm>
          <a:prstGeom prst="rect">
            <a:avLst/>
          </a:prstGeom>
          <a:noFill/>
          <a:ln w="9525">
            <a:noFill/>
            <a:miter lim="800000"/>
            <a:headEnd/>
            <a:tailEnd/>
          </a:ln>
        </p:spPr>
      </p:pic>
      <p:pic>
        <p:nvPicPr>
          <p:cNvPr id="21" name="Picture 7" descr="http://beebemed.org/news/wp-content/uploads/2012/01/DHA_Medallion_2012.jpg"/>
          <p:cNvPicPr>
            <a:picLocks noChangeAspect="1" noChangeArrowheads="1"/>
          </p:cNvPicPr>
          <p:nvPr/>
        </p:nvPicPr>
        <p:blipFill>
          <a:blip r:embed="rId4" cstate="print"/>
          <a:srcRect/>
          <a:stretch>
            <a:fillRect/>
          </a:stretch>
        </p:blipFill>
        <p:spPr bwMode="auto">
          <a:xfrm>
            <a:off x="7003021" y="1684734"/>
            <a:ext cx="1600200" cy="1600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Other Recognitions</a:t>
            </a:r>
            <a:endParaRPr lang="en-US" dirty="0"/>
          </a:p>
        </p:txBody>
      </p:sp>
      <p:sp>
        <p:nvSpPr>
          <p:cNvPr id="10" name="Content Placeholder 9"/>
          <p:cNvSpPr>
            <a:spLocks noGrp="1"/>
          </p:cNvSpPr>
          <p:nvPr>
            <p:ph idx="1"/>
          </p:nvPr>
        </p:nvSpPr>
        <p:spPr/>
        <p:txBody>
          <a:bodyPr>
            <a:normAutofit lnSpcReduction="10000"/>
          </a:bodyPr>
          <a:lstStyle/>
          <a:p>
            <a:pPr>
              <a:spcBef>
                <a:spcPts val="600"/>
              </a:spcBef>
            </a:pPr>
            <a:r>
              <a:rPr lang="en-US" i="1" dirty="0" smtClean="0"/>
              <a:t>Consumer Reports </a:t>
            </a:r>
            <a:r>
              <a:rPr lang="en-US" dirty="0" smtClean="0"/>
              <a:t>“Safest Hospitals” </a:t>
            </a:r>
          </a:p>
          <a:p>
            <a:pPr lvl="1">
              <a:spcBef>
                <a:spcPts val="0"/>
              </a:spcBef>
            </a:pPr>
            <a:r>
              <a:rPr lang="en-US" dirty="0" smtClean="0"/>
              <a:t>SDMC recognized as 2</a:t>
            </a:r>
            <a:r>
              <a:rPr lang="en-US" baseline="30000" dirty="0" smtClean="0"/>
              <a:t>nd</a:t>
            </a:r>
            <a:r>
              <a:rPr lang="en-US" dirty="0" smtClean="0"/>
              <a:t> “Safest Hospital in Texas”</a:t>
            </a:r>
          </a:p>
          <a:p>
            <a:pPr lvl="1">
              <a:spcBef>
                <a:spcPts val="0"/>
              </a:spcBef>
            </a:pPr>
            <a:r>
              <a:rPr lang="en-US" dirty="0" smtClean="0"/>
              <a:t>SDNAMC ranked 9</a:t>
            </a:r>
            <a:r>
              <a:rPr lang="en-US" baseline="30000" dirty="0" smtClean="0"/>
              <a:t>th</a:t>
            </a:r>
            <a:r>
              <a:rPr lang="en-US" dirty="0" smtClean="0"/>
              <a:t> “Safest Hospital in Texas”</a:t>
            </a:r>
          </a:p>
          <a:p>
            <a:pPr>
              <a:spcBef>
                <a:spcPts val="600"/>
              </a:spcBef>
            </a:pPr>
            <a:r>
              <a:rPr lang="en-US" i="1" dirty="0" smtClean="0"/>
              <a:t>The Leapfrog Group</a:t>
            </a:r>
            <a:r>
              <a:rPr lang="en-US" dirty="0" smtClean="0"/>
              <a:t> “Hospital Safety Score”</a:t>
            </a:r>
          </a:p>
          <a:p>
            <a:pPr lvl="1">
              <a:spcBef>
                <a:spcPts val="0"/>
              </a:spcBef>
            </a:pPr>
            <a:r>
              <a:rPr lang="en-US" dirty="0" smtClean="0"/>
              <a:t>All but one facility received Grade A Ratings</a:t>
            </a:r>
          </a:p>
          <a:p>
            <a:pPr>
              <a:spcBef>
                <a:spcPts val="600"/>
              </a:spcBef>
            </a:pPr>
            <a:r>
              <a:rPr lang="en-US" dirty="0" smtClean="0"/>
              <a:t>UnitedHealth “Premium Cardiac Services” Recognition</a:t>
            </a:r>
          </a:p>
          <a:p>
            <a:pPr lvl="1">
              <a:spcBef>
                <a:spcPts val="0"/>
              </a:spcBef>
            </a:pPr>
            <a:r>
              <a:rPr lang="en-US" dirty="0" smtClean="0"/>
              <a:t>SDSAMC: Specialty Center for Rhythm Management, Cardiac Surgery, and Interventional Cardiac Care</a:t>
            </a:r>
          </a:p>
          <a:p>
            <a:pPr lvl="1">
              <a:spcBef>
                <a:spcPts val="0"/>
              </a:spcBef>
            </a:pPr>
            <a:r>
              <a:rPr lang="en-US" dirty="0" smtClean="0"/>
              <a:t>HHA: Premium Cardiac Specialty Center®</a:t>
            </a:r>
          </a:p>
          <a:p>
            <a:pPr>
              <a:spcBef>
                <a:spcPts val="600"/>
              </a:spcBef>
            </a:pPr>
            <a:r>
              <a:rPr lang="en-US" dirty="0" smtClean="0"/>
              <a:t>Aetna “Institute of Quality Cardiac Care” – HHA </a:t>
            </a:r>
          </a:p>
          <a:p>
            <a:pPr>
              <a:spcBef>
                <a:spcPts val="600"/>
              </a:spcBef>
            </a:pPr>
            <a:r>
              <a:rPr lang="en-US" dirty="0" smtClean="0"/>
              <a:t>Blue Cross Blue Shield “Blue Distinction Center for Cardiac” – HHA</a:t>
            </a:r>
          </a:p>
          <a:p>
            <a:pPr lvl="0">
              <a:spcBef>
                <a:spcPts val="600"/>
              </a:spcBef>
            </a:pPr>
            <a:r>
              <a:rPr lang="en-US" i="1" dirty="0" smtClean="0"/>
              <a:t>Quality Texas Foundation</a:t>
            </a:r>
            <a:r>
              <a:rPr lang="en-US" dirty="0" smtClean="0"/>
              <a:t> “Texas Award for Performance Excellence”</a:t>
            </a:r>
          </a:p>
          <a:p>
            <a:pPr lvl="1">
              <a:spcBef>
                <a:spcPts val="0"/>
              </a:spcBef>
            </a:pPr>
            <a:r>
              <a:rPr lang="en-US" dirty="0" smtClean="0"/>
              <a:t>Highest honor bestowed by the State of Texas (analogous to Governor’s Award)</a:t>
            </a:r>
          </a:p>
          <a:p>
            <a:pPr lvl="1">
              <a:spcBef>
                <a:spcPts val="0"/>
              </a:spcBef>
            </a:pPr>
            <a:r>
              <a:rPr lang="en-US" dirty="0" smtClean="0"/>
              <a:t>Based on Malcolm Baldrige National Quality Criteria</a:t>
            </a:r>
          </a:p>
          <a:p>
            <a:pPr lvl="0">
              <a:spcBef>
                <a:spcPts val="600"/>
              </a:spcBef>
            </a:pPr>
            <a:r>
              <a:rPr lang="en-US" i="1" dirty="0" smtClean="0"/>
              <a:t>Austin Business Journal</a:t>
            </a:r>
            <a:r>
              <a:rPr lang="en-US" dirty="0" smtClean="0"/>
              <a:t> “Best Places to Work” </a:t>
            </a:r>
          </a:p>
          <a:p>
            <a:pPr lvl="1">
              <a:spcBef>
                <a:spcPts val="0"/>
              </a:spcBef>
            </a:pPr>
            <a:r>
              <a:rPr lang="en-US" dirty="0" smtClean="0"/>
              <a:t>#1 Best Place to Work in Central Texas for 3 Consecutive Years (2007 – 2009)</a:t>
            </a:r>
          </a:p>
          <a:p>
            <a:pPr>
              <a:spcBef>
                <a:spcPts val="600"/>
              </a:spcBef>
            </a:pPr>
            <a:r>
              <a:rPr lang="en-US" i="1" dirty="0" smtClean="0"/>
              <a:t>Texas Workforce Commission </a:t>
            </a:r>
            <a:r>
              <a:rPr lang="en-US" dirty="0" smtClean="0"/>
              <a:t>“Texas Employer of the Year”</a:t>
            </a:r>
          </a:p>
          <a:p>
            <a:pPr lvl="1">
              <a:spcBef>
                <a:spcPts val="0"/>
              </a:spcBef>
            </a:pPr>
            <a:r>
              <a:rPr lang="en-US" dirty="0" smtClean="0"/>
              <a:t>1</a:t>
            </a:r>
            <a:r>
              <a:rPr lang="en-US" baseline="30000" dirty="0" smtClean="0"/>
              <a:t>st</a:t>
            </a:r>
            <a:r>
              <a:rPr lang="en-US" dirty="0" smtClean="0"/>
              <a:t> health system in Texas to be named “Texas Employer of the Year”</a:t>
            </a:r>
          </a:p>
          <a:p>
            <a:pPr>
              <a:spcBef>
                <a:spcPts val="600"/>
              </a:spcBef>
            </a:pPr>
            <a:endParaRPr lang="en-US" dirty="0" smtClean="0"/>
          </a:p>
          <a:p>
            <a:endParaRPr lang="en-US" dirty="0" smtClean="0"/>
          </a:p>
          <a:p>
            <a:pPr>
              <a:spcBef>
                <a:spcPts val="600"/>
              </a:spcBef>
            </a:pPr>
            <a:endParaRPr lang="en-US" dirty="0" smtClean="0"/>
          </a:p>
          <a:p>
            <a:pPr>
              <a:spcBef>
                <a:spcPts val="0"/>
              </a:spcBef>
            </a:pPr>
            <a:endParaRPr lang="en-US" dirty="0" smtClean="0"/>
          </a:p>
          <a:p>
            <a:pPr>
              <a:spcBef>
                <a:spcPts val="0"/>
              </a:spcBef>
            </a:pPr>
            <a:endParaRPr lang="en-US" dirty="0" smtClean="0"/>
          </a:p>
          <a:p>
            <a:pPr>
              <a:spcBef>
                <a:spcPts val="600"/>
              </a:spcBef>
            </a:pPr>
            <a:endParaRPr lang="en-US" dirty="0" smtClean="0"/>
          </a:p>
          <a:p>
            <a:endParaRPr lang="en-US" dirty="0" smtClean="0"/>
          </a:p>
        </p:txBody>
      </p:sp>
      <p:sp>
        <p:nvSpPr>
          <p:cNvPr id="12" name="TextBox 11"/>
          <p:cNvSpPr txBox="1"/>
          <p:nvPr/>
        </p:nvSpPr>
        <p:spPr>
          <a:xfrm>
            <a:off x="-43065" y="6480312"/>
            <a:ext cx="5708369" cy="400110"/>
          </a:xfrm>
          <a:prstGeom prst="rect">
            <a:avLst/>
          </a:prstGeom>
          <a:noFill/>
        </p:spPr>
        <p:txBody>
          <a:bodyPr wrap="square" rtlCol="0">
            <a:spAutoFit/>
          </a:bodyPr>
          <a:lstStyle/>
          <a:p>
            <a:pPr marL="115888" indent="-115888" algn="l"/>
            <a:r>
              <a:rPr lang="en-US" b="0" dirty="0" smtClean="0">
                <a:latin typeface="Calibri" pitchFamily="34" charset="0"/>
              </a:rPr>
              <a:t>* St. David’s Medical Center, St. David’s North Austin Medical Center, St. David’s Round Rock Medical Center and St. David’s Georgetown Hospital (A Facility of St. David’s Medical Center)</a:t>
            </a:r>
            <a:endParaRPr lang="en-US" b="0" dirty="0">
              <a:latin typeface="Calibri" pitchFamily="34" charset="0"/>
            </a:endParaRPr>
          </a:p>
        </p:txBody>
      </p:sp>
      <p:pic>
        <p:nvPicPr>
          <p:cNvPr id="11" name="Picture 18" descr="The Leapfrog Group"/>
          <p:cNvPicPr>
            <a:picLocks noChangeAspect="1" noChangeArrowheads="1"/>
          </p:cNvPicPr>
          <p:nvPr/>
        </p:nvPicPr>
        <p:blipFill>
          <a:blip r:embed="rId3" cstate="print"/>
          <a:srcRect/>
          <a:stretch>
            <a:fillRect/>
          </a:stretch>
        </p:blipFill>
        <p:spPr bwMode="auto">
          <a:xfrm>
            <a:off x="6605471" y="2961559"/>
            <a:ext cx="2197900" cy="658605"/>
          </a:xfrm>
          <a:prstGeom prst="rect">
            <a:avLst/>
          </a:prstGeom>
          <a:noFill/>
        </p:spPr>
      </p:pic>
      <p:pic>
        <p:nvPicPr>
          <p:cNvPr id="14" name="Picture 20" descr="http://www.hackensackumc.org/assets/1/16/NewsDimensionMain/A_Hospital_Safety_Score.JPG"/>
          <p:cNvPicPr>
            <a:picLocks noChangeAspect="1" noChangeArrowheads="1"/>
          </p:cNvPicPr>
          <p:nvPr/>
        </p:nvPicPr>
        <p:blipFill>
          <a:blip r:embed="rId4" cstate="print"/>
          <a:srcRect l="2743" t="27581" r="4015" b="23192"/>
          <a:stretch>
            <a:fillRect/>
          </a:stretch>
        </p:blipFill>
        <p:spPr bwMode="auto">
          <a:xfrm>
            <a:off x="7640491" y="3700631"/>
            <a:ext cx="1162880" cy="474785"/>
          </a:xfrm>
          <a:prstGeom prst="rect">
            <a:avLst/>
          </a:prstGeom>
          <a:noFill/>
        </p:spPr>
      </p:pic>
      <p:pic>
        <p:nvPicPr>
          <p:cNvPr id="15" name="Picture 4" descr="http://wp.appadvice.com/wp-content/uploads/2010/07/086138.1-l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05471" y="1359450"/>
            <a:ext cx="2253807" cy="8601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491" y="1478416"/>
            <a:ext cx="3439234" cy="2743200"/>
          </a:xfrm>
        </p:spPr>
        <p:txBody>
          <a:bodyPr/>
          <a:lstStyle/>
          <a:p>
            <a:r>
              <a:rPr lang="en-US" b="1" spc="220" dirty="0" smtClean="0">
                <a:solidFill>
                  <a:srgbClr val="CCA15F"/>
                </a:solidFill>
              </a:rPr>
              <a:t>Community Benefit</a:t>
            </a:r>
            <a:endParaRPr lang="en-US" b="1" spc="220" dirty="0">
              <a:solidFill>
                <a:srgbClr val="CCA15F"/>
              </a:solidFill>
            </a:endParaRPr>
          </a:p>
        </p:txBody>
      </p:sp>
      <p:sp>
        <p:nvSpPr>
          <p:cNvPr id="5" name="Text Placeholder 4"/>
          <p:cNvSpPr>
            <a:spLocks noGrp="1"/>
          </p:cNvSpPr>
          <p:nvPr>
            <p:ph type="body" sz="quarter" idx="11"/>
          </p:nvPr>
        </p:nvSpPr>
        <p:spPr>
          <a:xfrm>
            <a:off x="3842383" y="1505712"/>
            <a:ext cx="5018762" cy="2743200"/>
          </a:xfrm>
        </p:spPr>
        <p:txBody>
          <a:bodyPr/>
          <a:lstStyle/>
          <a:p>
            <a:r>
              <a:rPr lang="en-US" dirty="0" smtClean="0"/>
              <a:t>St. David’s Foundation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513323" y="200868"/>
            <a:ext cx="8686800" cy="463550"/>
          </a:xfrm>
        </p:spPr>
        <p:txBody>
          <a:bodyPr>
            <a:normAutofit fontScale="90000"/>
          </a:bodyPr>
          <a:lstStyle/>
          <a:p>
            <a:r>
              <a:rPr lang="en-US" dirty="0" smtClean="0"/>
              <a:t>Grant partners of the St. David’s Foundation </a:t>
            </a:r>
            <a:r>
              <a:rPr lang="en-US" sz="1600" dirty="0" smtClean="0"/>
              <a:t>(65 Entities / 74 grants)</a:t>
            </a:r>
            <a:endParaRPr lang="en-US" sz="1600" dirty="0"/>
          </a:p>
        </p:txBody>
      </p:sp>
      <p:pic>
        <p:nvPicPr>
          <p:cNvPr id="19" name="Picture 14"/>
          <p:cNvPicPr>
            <a:picLocks noChangeAspect="1" noChangeArrowheads="1"/>
          </p:cNvPicPr>
          <p:nvPr/>
        </p:nvPicPr>
        <p:blipFill>
          <a:blip r:embed="rId3" cstate="print"/>
          <a:srcRect/>
          <a:stretch>
            <a:fillRect/>
          </a:stretch>
        </p:blipFill>
        <p:spPr bwMode="auto">
          <a:xfrm>
            <a:off x="535268" y="1353404"/>
            <a:ext cx="939800" cy="952500"/>
          </a:xfrm>
          <a:prstGeom prst="rect">
            <a:avLst/>
          </a:prstGeom>
          <a:ln>
            <a:noFill/>
          </a:ln>
          <a:effectLst>
            <a:outerShdw blurRad="292100" dist="139700" dir="2700000" algn="tl" rotWithShape="0">
              <a:srgbClr val="333333">
                <a:alpha val="65000"/>
              </a:srgbClr>
            </a:outerShdw>
          </a:effectLst>
        </p:spPr>
      </p:pic>
      <p:sp>
        <p:nvSpPr>
          <p:cNvPr id="21" name="Rectangle 15"/>
          <p:cNvSpPr>
            <a:spLocks noChangeArrowheads="1"/>
          </p:cNvSpPr>
          <p:nvPr/>
        </p:nvSpPr>
        <p:spPr bwMode="auto">
          <a:xfrm>
            <a:off x="535268" y="885091"/>
            <a:ext cx="2394695"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aramond" pitchFamily="18" charset="0"/>
                <a:ea typeface="ヒラギノ角ゴ Pro W3"/>
                <a:cs typeface="ヒラギノ角ゴ Pro W3"/>
                <a:sym typeface="Gill Sans" pitchFamily="34" charset="0"/>
              </a:rPr>
              <a:t>Healthy Aging</a:t>
            </a:r>
            <a:endParaRPr kumimoji="0" lang="en-US" sz="3000" b="0" i="0" u="none" strike="noStrike" cap="none" normalizeH="0" baseline="0" dirty="0" smtClean="0">
              <a:ln>
                <a:noFill/>
              </a:ln>
              <a:solidFill>
                <a:schemeClr val="tx1"/>
              </a:solidFill>
              <a:effectLst/>
              <a:latin typeface="Gill Sans" pitchFamily="34" charset="0"/>
              <a:ea typeface="ヒラギノ角ゴ Pro W3"/>
              <a:cs typeface="ヒラギノ角ゴ Pro W3"/>
              <a:sym typeface="Gill Sans" pitchFamily="34" charset="0"/>
            </a:endParaRPr>
          </a:p>
        </p:txBody>
      </p:sp>
      <p:pic>
        <p:nvPicPr>
          <p:cNvPr id="22" name="Picture 25"/>
          <p:cNvPicPr>
            <a:picLocks noChangeAspect="1" noChangeArrowheads="1"/>
          </p:cNvPicPr>
          <p:nvPr/>
        </p:nvPicPr>
        <p:blipFill>
          <a:blip r:embed="rId4" cstate="print"/>
          <a:srcRect/>
          <a:stretch>
            <a:fillRect/>
          </a:stretch>
        </p:blipFill>
        <p:spPr bwMode="auto">
          <a:xfrm>
            <a:off x="535268" y="5813697"/>
            <a:ext cx="908050" cy="914400"/>
          </a:xfrm>
          <a:prstGeom prst="rect">
            <a:avLst/>
          </a:prstGeom>
          <a:ln>
            <a:noFill/>
          </a:ln>
          <a:effectLst>
            <a:outerShdw blurRad="292100" dist="139700" dir="2700000" algn="tl" rotWithShape="0">
              <a:srgbClr val="333333">
                <a:alpha val="65000"/>
              </a:srgbClr>
            </a:outerShdw>
          </a:effectLst>
        </p:spPr>
      </p:pic>
      <p:sp>
        <p:nvSpPr>
          <p:cNvPr id="25" name="Rectangle 26"/>
          <p:cNvSpPr>
            <a:spLocks noChangeArrowheads="1"/>
          </p:cNvSpPr>
          <p:nvPr/>
        </p:nvSpPr>
        <p:spPr bwMode="auto">
          <a:xfrm>
            <a:off x="535268" y="5393009"/>
            <a:ext cx="2664576"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aramond" pitchFamily="18" charset="0"/>
                <a:ea typeface="ヒラギノ角ゴ Pro W3"/>
                <a:cs typeface="ヒラギノ角ゴ Pro W3"/>
                <a:sym typeface="Gill Sans" pitchFamily="34" charset="0"/>
              </a:rPr>
              <a:t>Healthy Futures</a:t>
            </a:r>
            <a:endParaRPr kumimoji="0" lang="en-US" sz="3000" b="0" i="0" u="none" strike="noStrike" cap="none" normalizeH="0" baseline="0" dirty="0" smtClean="0">
              <a:ln>
                <a:noFill/>
              </a:ln>
              <a:solidFill>
                <a:schemeClr val="tx1"/>
              </a:solidFill>
              <a:effectLst/>
              <a:latin typeface="Gill Sans" pitchFamily="34" charset="0"/>
              <a:ea typeface="ヒラギノ角ゴ Pro W3"/>
              <a:cs typeface="ヒラギノ角ゴ Pro W3"/>
              <a:sym typeface="Gill Sans" pitchFamily="34" charset="0"/>
            </a:endParaRPr>
          </a:p>
        </p:txBody>
      </p:sp>
      <p:sp>
        <p:nvSpPr>
          <p:cNvPr id="27" name="Rectangle 36"/>
          <p:cNvSpPr>
            <a:spLocks noChangeArrowheads="1"/>
          </p:cNvSpPr>
          <p:nvPr/>
        </p:nvSpPr>
        <p:spPr bwMode="auto">
          <a:xfrm>
            <a:off x="4832542" y="885091"/>
            <a:ext cx="2455416"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aramond" pitchFamily="18" charset="0"/>
                <a:ea typeface="ヒラギノ角ゴ Pro W3"/>
                <a:cs typeface="ヒラギノ角ゴ Pro W3"/>
                <a:sym typeface="Gill Sans" pitchFamily="34" charset="0"/>
              </a:rPr>
              <a:t>Healthy Living</a:t>
            </a:r>
            <a:endParaRPr kumimoji="0" lang="en-US" sz="3000" b="0" i="0" u="none" strike="noStrike" cap="none" normalizeH="0" baseline="0" dirty="0" smtClean="0">
              <a:ln>
                <a:noFill/>
              </a:ln>
              <a:solidFill>
                <a:schemeClr val="tx1"/>
              </a:solidFill>
              <a:effectLst/>
              <a:latin typeface="Gill Sans" pitchFamily="34" charset="0"/>
              <a:ea typeface="ヒラギノ角ゴ Pro W3"/>
              <a:cs typeface="ヒラギノ角ゴ Pro W3"/>
              <a:sym typeface="Gill Sans" pitchFamily="34" charset="0"/>
            </a:endParaRPr>
          </a:p>
        </p:txBody>
      </p:sp>
      <p:sp>
        <p:nvSpPr>
          <p:cNvPr id="28" name="Rectangle 45"/>
          <p:cNvSpPr>
            <a:spLocks noChangeArrowheads="1"/>
          </p:cNvSpPr>
          <p:nvPr/>
        </p:nvSpPr>
        <p:spPr bwMode="auto">
          <a:xfrm>
            <a:off x="4832542" y="2360533"/>
            <a:ext cx="2450799"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aramond" pitchFamily="18" charset="0"/>
                <a:ea typeface="ヒラギノ角ゴ Pro W3"/>
                <a:cs typeface="ヒラギノ角ゴ Pro W3"/>
                <a:sym typeface="Gill Sans" pitchFamily="34" charset="0"/>
              </a:rPr>
              <a:t>Healthy Minds</a:t>
            </a:r>
            <a:endParaRPr kumimoji="0" lang="en-US" sz="3000" b="0" i="0" u="none" strike="noStrike" cap="none" normalizeH="0" baseline="0" dirty="0" smtClean="0">
              <a:ln>
                <a:noFill/>
              </a:ln>
              <a:solidFill>
                <a:schemeClr val="tx1"/>
              </a:solidFill>
              <a:effectLst/>
              <a:latin typeface="Gill Sans" pitchFamily="34" charset="0"/>
              <a:ea typeface="ヒラギノ角ゴ Pro W3"/>
              <a:cs typeface="ヒラギノ角ゴ Pro W3"/>
              <a:sym typeface="Gill Sans" pitchFamily="34" charset="0"/>
            </a:endParaRPr>
          </a:p>
        </p:txBody>
      </p:sp>
      <p:sp>
        <p:nvSpPr>
          <p:cNvPr id="29" name="Rectangle 63"/>
          <p:cNvSpPr>
            <a:spLocks noChangeArrowheads="1"/>
          </p:cNvSpPr>
          <p:nvPr/>
        </p:nvSpPr>
        <p:spPr bwMode="auto">
          <a:xfrm>
            <a:off x="4832542" y="4765502"/>
            <a:ext cx="2507610"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aramond" pitchFamily="18" charset="0"/>
                <a:ea typeface="ヒラギノ角ゴ Pro W3"/>
                <a:cs typeface="ヒラギノ角ゴ Pro W3"/>
                <a:sym typeface="Gill Sans" pitchFamily="34" charset="0"/>
              </a:rPr>
              <a:t>Healthy People</a:t>
            </a:r>
            <a:endParaRPr kumimoji="0" lang="en-US" sz="3000" b="0" i="0" u="none" strike="noStrike" cap="none" normalizeH="0" baseline="0" dirty="0" smtClean="0">
              <a:ln>
                <a:noFill/>
              </a:ln>
              <a:solidFill>
                <a:schemeClr val="tx1"/>
              </a:solidFill>
              <a:effectLst/>
              <a:latin typeface="Gill Sans" pitchFamily="34" charset="0"/>
              <a:ea typeface="ヒラギノ角ゴ Pro W3"/>
              <a:cs typeface="ヒラギノ角ゴ Pro W3"/>
              <a:sym typeface="Gill Sans" pitchFamily="34" charset="0"/>
            </a:endParaRPr>
          </a:p>
        </p:txBody>
      </p:sp>
      <p:pic>
        <p:nvPicPr>
          <p:cNvPr id="30" name="Picture 78"/>
          <p:cNvPicPr>
            <a:picLocks noChangeAspect="1" noChangeArrowheads="1"/>
          </p:cNvPicPr>
          <p:nvPr/>
        </p:nvPicPr>
        <p:blipFill>
          <a:blip r:embed="rId5" cstate="print"/>
          <a:srcRect/>
          <a:stretch>
            <a:fillRect/>
          </a:stretch>
        </p:blipFill>
        <p:spPr bwMode="auto">
          <a:xfrm>
            <a:off x="4842067" y="1353404"/>
            <a:ext cx="952500" cy="965200"/>
          </a:xfrm>
          <a:prstGeom prst="rect">
            <a:avLst/>
          </a:prstGeom>
          <a:ln>
            <a:noFill/>
          </a:ln>
          <a:effectLst>
            <a:outerShdw blurRad="292100" dist="139700" dir="2700000" algn="tl" rotWithShape="0">
              <a:srgbClr val="333333">
                <a:alpha val="65000"/>
              </a:srgbClr>
            </a:outerShdw>
          </a:effectLst>
        </p:spPr>
      </p:pic>
      <p:pic>
        <p:nvPicPr>
          <p:cNvPr id="31" name="Picture 79"/>
          <p:cNvPicPr>
            <a:picLocks noChangeAspect="1" noChangeArrowheads="1"/>
          </p:cNvPicPr>
          <p:nvPr/>
        </p:nvPicPr>
        <p:blipFill>
          <a:blip r:embed="rId6" cstate="print"/>
          <a:srcRect/>
          <a:stretch>
            <a:fillRect/>
          </a:stretch>
        </p:blipFill>
        <p:spPr bwMode="auto">
          <a:xfrm>
            <a:off x="4851592" y="2849483"/>
            <a:ext cx="936625" cy="930275"/>
          </a:xfrm>
          <a:prstGeom prst="rect">
            <a:avLst/>
          </a:prstGeom>
          <a:ln>
            <a:noFill/>
          </a:ln>
          <a:effectLst>
            <a:outerShdw blurRad="292100" dist="139700" dir="2700000" algn="tl" rotWithShape="0">
              <a:srgbClr val="333333">
                <a:alpha val="65000"/>
              </a:srgbClr>
            </a:outerShdw>
          </a:effectLst>
        </p:spPr>
      </p:pic>
      <p:pic>
        <p:nvPicPr>
          <p:cNvPr id="32" name="Picture 80"/>
          <p:cNvPicPr>
            <a:picLocks noChangeAspect="1" noChangeArrowheads="1"/>
          </p:cNvPicPr>
          <p:nvPr/>
        </p:nvPicPr>
        <p:blipFill>
          <a:blip r:embed="rId7" cstate="print"/>
          <a:srcRect/>
          <a:stretch>
            <a:fillRect/>
          </a:stretch>
        </p:blipFill>
        <p:spPr bwMode="auto">
          <a:xfrm>
            <a:off x="4827779" y="5244927"/>
            <a:ext cx="882650" cy="881063"/>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1529514" y="1314819"/>
            <a:ext cx="3146610" cy="1446550"/>
          </a:xfrm>
          <a:prstGeom prst="rect">
            <a:avLst/>
          </a:prstGeom>
          <a:noFill/>
        </p:spPr>
        <p:txBody>
          <a:bodyPr wrap="square" rtlCol="0">
            <a:spAutoFit/>
          </a:bodyPr>
          <a:lstStyle/>
          <a:p>
            <a:pPr algn="l"/>
            <a:r>
              <a:rPr lang="en-US" sz="1100" b="1" dirty="0" smtClean="0">
                <a:solidFill>
                  <a:schemeClr val="tx1"/>
                </a:solidFill>
                <a:latin typeface="Garamond" pitchFamily="18" charset="0"/>
              </a:rPr>
              <a:t>Austin Groups for the Elderly  </a:t>
            </a:r>
            <a:r>
              <a:rPr lang="en-US" sz="1100" b="1" dirty="0" smtClean="0">
                <a:solidFill>
                  <a:schemeClr val="tx1"/>
                </a:solidFill>
                <a:latin typeface="Gill Sans"/>
              </a:rPr>
              <a:t>• </a:t>
            </a:r>
            <a:r>
              <a:rPr lang="en-US" sz="1100" b="1" dirty="0" smtClean="0">
                <a:solidFill>
                  <a:schemeClr val="tx1"/>
                </a:solidFill>
                <a:latin typeface="Garamond" pitchFamily="18" charset="0"/>
              </a:rPr>
              <a:t>Austin Speech Labs </a:t>
            </a:r>
            <a:r>
              <a:rPr lang="en-US" sz="1100" b="1" dirty="0" smtClean="0">
                <a:solidFill>
                  <a:schemeClr val="tx1"/>
                </a:solidFill>
                <a:latin typeface="Gill Sans"/>
              </a:rPr>
              <a:t>•</a:t>
            </a:r>
            <a:r>
              <a:rPr lang="en-US" sz="1100" b="1" dirty="0" smtClean="0">
                <a:solidFill>
                  <a:schemeClr val="tx1"/>
                </a:solidFill>
                <a:latin typeface="Garamond" pitchFamily="18" charset="0"/>
              </a:rPr>
              <a:t> Capital Area Food Banks of Texas </a:t>
            </a:r>
            <a:r>
              <a:rPr lang="en-US" sz="1100" b="1" dirty="0" smtClean="0">
                <a:solidFill>
                  <a:schemeClr val="tx1"/>
                </a:solidFill>
                <a:latin typeface="Gill Sans"/>
              </a:rPr>
              <a:t>• </a:t>
            </a:r>
            <a:r>
              <a:rPr lang="en-US" sz="1100" b="1" dirty="0" smtClean="0">
                <a:solidFill>
                  <a:schemeClr val="tx1"/>
                </a:solidFill>
                <a:latin typeface="Garamond" pitchFamily="18" charset="0"/>
              </a:rPr>
              <a:t>The Care Communities </a:t>
            </a:r>
            <a:r>
              <a:rPr lang="en-US" sz="1100" b="1" dirty="0" smtClean="0">
                <a:solidFill>
                  <a:schemeClr val="tx1"/>
                </a:solidFill>
                <a:latin typeface="Gill Sans"/>
              </a:rPr>
              <a:t>• </a:t>
            </a:r>
            <a:r>
              <a:rPr lang="en-US" sz="1100" b="1" dirty="0" smtClean="0">
                <a:solidFill>
                  <a:schemeClr val="tx1"/>
                </a:solidFill>
                <a:latin typeface="Garamond" pitchFamily="18" charset="0"/>
              </a:rPr>
              <a:t>Combined Community Action </a:t>
            </a:r>
            <a:r>
              <a:rPr lang="en-US" sz="1100" b="1" dirty="0" smtClean="0">
                <a:solidFill>
                  <a:schemeClr val="tx1"/>
                </a:solidFill>
                <a:latin typeface="Gill Sans"/>
              </a:rPr>
              <a:t>• </a:t>
            </a:r>
            <a:r>
              <a:rPr lang="en-US" sz="1100" b="1" dirty="0" smtClean="0">
                <a:solidFill>
                  <a:schemeClr val="tx1"/>
                </a:solidFill>
                <a:latin typeface="Garamond" pitchFamily="18" charset="0"/>
              </a:rPr>
              <a:t>Faith in Action Caregivers </a:t>
            </a:r>
            <a:r>
              <a:rPr lang="en-US" sz="1100" b="1" dirty="0" smtClean="0">
                <a:solidFill>
                  <a:schemeClr val="tx1"/>
                </a:solidFill>
                <a:latin typeface="Gill Sans"/>
              </a:rPr>
              <a:t>• </a:t>
            </a:r>
            <a:r>
              <a:rPr lang="en-US" sz="1100" b="1" dirty="0" smtClean="0">
                <a:solidFill>
                  <a:schemeClr val="tx1"/>
                </a:solidFill>
                <a:latin typeface="Garamond" pitchFamily="18" charset="0"/>
              </a:rPr>
              <a:t>Family Eldercare </a:t>
            </a:r>
            <a:r>
              <a:rPr lang="en-US" sz="1100" b="1" dirty="0" smtClean="0">
                <a:solidFill>
                  <a:schemeClr val="tx1"/>
                </a:solidFill>
                <a:latin typeface="Gill Sans"/>
              </a:rPr>
              <a:t>• </a:t>
            </a:r>
            <a:r>
              <a:rPr lang="en-US" sz="1100" b="1" dirty="0" smtClean="0">
                <a:solidFill>
                  <a:schemeClr val="tx1"/>
                </a:solidFill>
                <a:latin typeface="Garamond" pitchFamily="18" charset="0"/>
              </a:rPr>
              <a:t>Hospice Austin </a:t>
            </a:r>
            <a:r>
              <a:rPr lang="en-US" sz="1100" b="1" dirty="0" smtClean="0">
                <a:solidFill>
                  <a:schemeClr val="tx1"/>
                </a:solidFill>
                <a:latin typeface="Gill Sans"/>
              </a:rPr>
              <a:t>• </a:t>
            </a:r>
            <a:r>
              <a:rPr lang="en-US" sz="1100" b="1" dirty="0" smtClean="0">
                <a:solidFill>
                  <a:schemeClr val="tx1"/>
                </a:solidFill>
                <a:latin typeface="Garamond" pitchFamily="18" charset="0"/>
              </a:rPr>
              <a:t>Meals on Wheels and More </a:t>
            </a:r>
            <a:r>
              <a:rPr lang="en-US" sz="1100" b="1" dirty="0" smtClean="0">
                <a:solidFill>
                  <a:schemeClr val="tx1"/>
                </a:solidFill>
                <a:latin typeface="Gill Sans"/>
              </a:rPr>
              <a:t>• </a:t>
            </a:r>
            <a:r>
              <a:rPr lang="en-US" sz="1100" b="1" dirty="0" smtClean="0">
                <a:solidFill>
                  <a:schemeClr val="tx1"/>
                </a:solidFill>
                <a:latin typeface="Garamond" pitchFamily="18" charset="0"/>
              </a:rPr>
              <a:t>New Connections </a:t>
            </a:r>
            <a:r>
              <a:rPr lang="en-US" sz="1100" b="1" dirty="0" smtClean="0">
                <a:solidFill>
                  <a:schemeClr val="tx1"/>
                </a:solidFill>
                <a:latin typeface="Gill Sans"/>
              </a:rPr>
              <a:t>• </a:t>
            </a:r>
            <a:r>
              <a:rPr lang="en-US" sz="1100" b="1" dirty="0" smtClean="0">
                <a:solidFill>
                  <a:schemeClr val="tx1"/>
                </a:solidFill>
                <a:latin typeface="Garamond" pitchFamily="18" charset="0"/>
              </a:rPr>
              <a:t>Texas Ramp Project </a:t>
            </a:r>
            <a:r>
              <a:rPr lang="en-US" sz="1100" b="1" dirty="0" smtClean="0">
                <a:solidFill>
                  <a:schemeClr val="tx1"/>
                </a:solidFill>
                <a:latin typeface="Gill Sans"/>
              </a:rPr>
              <a:t>• </a:t>
            </a:r>
            <a:r>
              <a:rPr lang="en-US" sz="1100" b="1" dirty="0" smtClean="0">
                <a:solidFill>
                  <a:schemeClr val="tx1"/>
                </a:solidFill>
                <a:latin typeface="Garamond" pitchFamily="18" charset="0"/>
              </a:rPr>
              <a:t>Round Rock Area Serving Center </a:t>
            </a:r>
            <a:r>
              <a:rPr lang="en-US" sz="1100" b="1" dirty="0" smtClean="0">
                <a:solidFill>
                  <a:schemeClr val="tx1"/>
                </a:solidFill>
                <a:latin typeface="Gill Sans"/>
              </a:rPr>
              <a:t>• </a:t>
            </a:r>
            <a:r>
              <a:rPr lang="en-US" sz="1100" b="1" dirty="0" smtClean="0">
                <a:solidFill>
                  <a:schemeClr val="tx1"/>
                </a:solidFill>
                <a:latin typeface="Garamond" pitchFamily="18" charset="0"/>
              </a:rPr>
              <a:t>Williamson-Burnet County Opportunities</a:t>
            </a:r>
            <a:endParaRPr lang="en-US" sz="1100" b="1" dirty="0">
              <a:solidFill>
                <a:schemeClr val="tx1"/>
              </a:solidFill>
              <a:latin typeface="Garamond" pitchFamily="18" charset="0"/>
            </a:endParaRPr>
          </a:p>
        </p:txBody>
      </p:sp>
      <p:sp>
        <p:nvSpPr>
          <p:cNvPr id="34" name="TextBox 33"/>
          <p:cNvSpPr txBox="1"/>
          <p:nvPr/>
        </p:nvSpPr>
        <p:spPr>
          <a:xfrm>
            <a:off x="1475726" y="5791173"/>
            <a:ext cx="2622175" cy="600164"/>
          </a:xfrm>
          <a:prstGeom prst="rect">
            <a:avLst/>
          </a:prstGeom>
          <a:noFill/>
        </p:spPr>
        <p:txBody>
          <a:bodyPr wrap="square" rtlCol="0">
            <a:spAutoFit/>
          </a:bodyPr>
          <a:lstStyle/>
          <a:p>
            <a:pPr algn="l"/>
            <a:r>
              <a:rPr lang="en-US" sz="1100" b="1" dirty="0" smtClean="0">
                <a:solidFill>
                  <a:schemeClr val="tx1"/>
                </a:solidFill>
                <a:latin typeface="Garamond" pitchFamily="18" charset="0"/>
              </a:rPr>
              <a:t>Austin Community College </a:t>
            </a:r>
            <a:r>
              <a:rPr lang="en-US" sz="1100" b="1" dirty="0" smtClean="0">
                <a:solidFill>
                  <a:schemeClr val="tx1"/>
                </a:solidFill>
                <a:latin typeface="Gill Sans"/>
              </a:rPr>
              <a:t>• </a:t>
            </a:r>
            <a:r>
              <a:rPr lang="en-US" sz="1100" b="1" dirty="0" smtClean="0">
                <a:solidFill>
                  <a:schemeClr val="tx1"/>
                </a:solidFill>
                <a:latin typeface="Garamond" pitchFamily="18" charset="0"/>
              </a:rPr>
              <a:t>Capital IDEA  </a:t>
            </a:r>
            <a:r>
              <a:rPr lang="en-US" sz="1100" b="1" dirty="0" smtClean="0">
                <a:solidFill>
                  <a:schemeClr val="tx1"/>
                </a:solidFill>
                <a:latin typeface="Gill Sans"/>
              </a:rPr>
              <a:t>• </a:t>
            </a:r>
            <a:r>
              <a:rPr lang="en-US" sz="1100" b="1" dirty="0" smtClean="0">
                <a:solidFill>
                  <a:schemeClr val="tx1"/>
                </a:solidFill>
                <a:latin typeface="Garamond" pitchFamily="18" charset="0"/>
              </a:rPr>
              <a:t>Concordia University </a:t>
            </a:r>
            <a:r>
              <a:rPr lang="en-US" sz="1100" b="1" dirty="0" smtClean="0">
                <a:solidFill>
                  <a:schemeClr val="tx1"/>
                </a:solidFill>
                <a:latin typeface="Gill Sans"/>
              </a:rPr>
              <a:t>• </a:t>
            </a:r>
            <a:r>
              <a:rPr lang="en-US" sz="1100" b="1" dirty="0" smtClean="0">
                <a:solidFill>
                  <a:schemeClr val="tx1"/>
                </a:solidFill>
                <a:latin typeface="Garamond" pitchFamily="18" charset="0"/>
              </a:rPr>
              <a:t>Texas State University School of Nursing </a:t>
            </a:r>
          </a:p>
        </p:txBody>
      </p:sp>
      <p:sp>
        <p:nvSpPr>
          <p:cNvPr id="35" name="TextBox 34"/>
          <p:cNvSpPr txBox="1"/>
          <p:nvPr/>
        </p:nvSpPr>
        <p:spPr>
          <a:xfrm>
            <a:off x="5783269" y="1314819"/>
            <a:ext cx="3101784" cy="430887"/>
          </a:xfrm>
          <a:prstGeom prst="rect">
            <a:avLst/>
          </a:prstGeom>
          <a:noFill/>
        </p:spPr>
        <p:txBody>
          <a:bodyPr wrap="square" rtlCol="0">
            <a:spAutoFit/>
          </a:bodyPr>
          <a:lstStyle/>
          <a:p>
            <a:pPr algn="l"/>
            <a:r>
              <a:rPr lang="en-US" sz="1100" b="1" dirty="0" smtClean="0">
                <a:solidFill>
                  <a:schemeClr val="tx1"/>
                </a:solidFill>
                <a:latin typeface="Garamond" pitchFamily="18" charset="0"/>
              </a:rPr>
              <a:t>Boys &amp; Girls Clubs </a:t>
            </a:r>
            <a:r>
              <a:rPr lang="en-US" sz="1100" b="1" dirty="0" smtClean="0">
                <a:solidFill>
                  <a:schemeClr val="tx1"/>
                </a:solidFill>
                <a:latin typeface="Gill Sans"/>
              </a:rPr>
              <a:t>• </a:t>
            </a:r>
            <a:r>
              <a:rPr lang="en-US" sz="1100" b="1" dirty="0" smtClean="0">
                <a:solidFill>
                  <a:schemeClr val="tx1"/>
                </a:solidFill>
                <a:latin typeface="Garamond" pitchFamily="18" charset="0"/>
              </a:rPr>
              <a:t>Friends of Public Health </a:t>
            </a:r>
            <a:r>
              <a:rPr lang="en-US" sz="1100" b="1" dirty="0" smtClean="0">
                <a:solidFill>
                  <a:schemeClr val="tx1"/>
                </a:solidFill>
                <a:latin typeface="Gill Sans"/>
              </a:rPr>
              <a:t>• </a:t>
            </a:r>
            <a:r>
              <a:rPr lang="en-US" sz="1100" b="1" dirty="0" smtClean="0">
                <a:solidFill>
                  <a:schemeClr val="tx1"/>
                </a:solidFill>
                <a:latin typeface="Garamond" pitchFamily="18" charset="0"/>
              </a:rPr>
              <a:t>Marathon Kids </a:t>
            </a:r>
            <a:r>
              <a:rPr lang="en-US" sz="1100" b="1" dirty="0" smtClean="0">
                <a:solidFill>
                  <a:schemeClr val="tx1"/>
                </a:solidFill>
                <a:latin typeface="Gill Sans"/>
              </a:rPr>
              <a:t>• </a:t>
            </a:r>
            <a:r>
              <a:rPr lang="en-US" sz="1100" b="1" dirty="0" smtClean="0">
                <a:solidFill>
                  <a:schemeClr val="tx1"/>
                </a:solidFill>
                <a:latin typeface="Garamond" pitchFamily="18" charset="0"/>
              </a:rPr>
              <a:t>YMCA (MEND program) </a:t>
            </a:r>
          </a:p>
        </p:txBody>
      </p:sp>
      <p:sp>
        <p:nvSpPr>
          <p:cNvPr id="36" name="TextBox 35"/>
          <p:cNvSpPr txBox="1"/>
          <p:nvPr/>
        </p:nvSpPr>
        <p:spPr>
          <a:xfrm>
            <a:off x="5783269" y="2798472"/>
            <a:ext cx="3245219" cy="1954381"/>
          </a:xfrm>
          <a:prstGeom prst="rect">
            <a:avLst/>
          </a:prstGeom>
          <a:noFill/>
        </p:spPr>
        <p:txBody>
          <a:bodyPr wrap="square" rtlCol="0">
            <a:spAutoFit/>
          </a:bodyPr>
          <a:lstStyle/>
          <a:p>
            <a:pPr algn="l"/>
            <a:r>
              <a:rPr lang="en-US" sz="1100" b="1" dirty="0" smtClean="0">
                <a:solidFill>
                  <a:schemeClr val="tx1"/>
                </a:solidFill>
                <a:latin typeface="Garamond" pitchFamily="18" charset="0"/>
              </a:rPr>
              <a:t>Any Baby Can  </a:t>
            </a:r>
            <a:r>
              <a:rPr lang="en-US" sz="1100" b="1" dirty="0" smtClean="0">
                <a:solidFill>
                  <a:schemeClr val="tx1"/>
                </a:solidFill>
                <a:latin typeface="Gill Sans"/>
              </a:rPr>
              <a:t>• </a:t>
            </a:r>
            <a:r>
              <a:rPr lang="en-US" sz="1100" b="1" dirty="0" smtClean="0">
                <a:solidFill>
                  <a:schemeClr val="tx1"/>
                </a:solidFill>
                <a:latin typeface="Garamond" pitchFamily="18" charset="0"/>
              </a:rPr>
              <a:t>Austin Child Guidance Center  </a:t>
            </a:r>
            <a:r>
              <a:rPr lang="en-US" sz="1100" b="1" dirty="0" smtClean="0">
                <a:solidFill>
                  <a:schemeClr val="tx1"/>
                </a:solidFill>
                <a:latin typeface="Gill Sans"/>
              </a:rPr>
              <a:t>• </a:t>
            </a:r>
            <a:r>
              <a:rPr lang="en-US" sz="1100" b="1" dirty="0" smtClean="0">
                <a:solidFill>
                  <a:schemeClr val="tx1"/>
                </a:solidFill>
                <a:latin typeface="Garamond" pitchFamily="18" charset="0"/>
              </a:rPr>
              <a:t>Austin Recovery </a:t>
            </a:r>
            <a:r>
              <a:rPr lang="en-US" sz="1100" b="1" dirty="0" smtClean="0">
                <a:solidFill>
                  <a:schemeClr val="tx1"/>
                </a:solidFill>
                <a:latin typeface="Gill Sans"/>
              </a:rPr>
              <a:t>• </a:t>
            </a:r>
            <a:r>
              <a:rPr lang="en-US" sz="1100" b="1" dirty="0" smtClean="0">
                <a:solidFill>
                  <a:schemeClr val="tx1"/>
                </a:solidFill>
                <a:latin typeface="Garamond" pitchFamily="18" charset="0"/>
              </a:rPr>
              <a:t>Austin Travis County Integral Care </a:t>
            </a:r>
            <a:r>
              <a:rPr lang="en-US" sz="1100" b="1" dirty="0" smtClean="0">
                <a:solidFill>
                  <a:schemeClr val="tx1"/>
                </a:solidFill>
                <a:latin typeface="Gill Sans"/>
              </a:rPr>
              <a:t>• </a:t>
            </a:r>
            <a:r>
              <a:rPr lang="en-US" sz="1100" b="1" dirty="0" smtClean="0">
                <a:solidFill>
                  <a:schemeClr val="tx1"/>
                </a:solidFill>
                <a:latin typeface="Garamond" pitchFamily="18" charset="0"/>
              </a:rPr>
              <a:t>Capital Area Counseling </a:t>
            </a:r>
            <a:r>
              <a:rPr lang="en-US" sz="1100" b="1" dirty="0" smtClean="0">
                <a:solidFill>
                  <a:schemeClr val="tx1"/>
                </a:solidFill>
                <a:latin typeface="Gill Sans"/>
              </a:rPr>
              <a:t>• </a:t>
            </a:r>
            <a:r>
              <a:rPr lang="en-US" sz="1100" b="1" dirty="0" smtClean="0">
                <a:solidFill>
                  <a:schemeClr val="tx1"/>
                </a:solidFill>
                <a:latin typeface="Garamond" pitchFamily="18" charset="0"/>
              </a:rPr>
              <a:t>Community Schools </a:t>
            </a:r>
            <a:r>
              <a:rPr lang="en-US" sz="1100" b="1" dirty="0" smtClean="0">
                <a:solidFill>
                  <a:schemeClr val="tx1"/>
                </a:solidFill>
                <a:latin typeface="Gill Sans"/>
              </a:rPr>
              <a:t>• </a:t>
            </a:r>
            <a:r>
              <a:rPr lang="en-US" sz="1100" b="1" dirty="0" smtClean="0">
                <a:solidFill>
                  <a:schemeClr val="tx1"/>
                </a:solidFill>
                <a:latin typeface="Garamond" pitchFamily="18" charset="0"/>
              </a:rPr>
              <a:t>El Buen Samaritano </a:t>
            </a:r>
            <a:r>
              <a:rPr lang="en-US" sz="1100" b="1" dirty="0" smtClean="0">
                <a:solidFill>
                  <a:schemeClr val="tx1"/>
                </a:solidFill>
                <a:latin typeface="Gill Sans"/>
              </a:rPr>
              <a:t>• </a:t>
            </a:r>
            <a:r>
              <a:rPr lang="en-US" sz="1100" b="1" dirty="0" smtClean="0">
                <a:solidFill>
                  <a:schemeClr val="tx1"/>
                </a:solidFill>
                <a:latin typeface="Garamond" pitchFamily="18" charset="0"/>
              </a:rPr>
              <a:t>Family Crisis Center  </a:t>
            </a:r>
            <a:r>
              <a:rPr lang="en-US" sz="1100" b="1" dirty="0" smtClean="0">
                <a:solidFill>
                  <a:schemeClr val="tx1"/>
                </a:solidFill>
                <a:latin typeface="Gill Sans"/>
              </a:rPr>
              <a:t>• </a:t>
            </a:r>
            <a:r>
              <a:rPr lang="en-US" sz="1100" b="1" dirty="0" smtClean="0">
                <a:solidFill>
                  <a:schemeClr val="tx1"/>
                </a:solidFill>
                <a:latin typeface="Garamond" pitchFamily="18" charset="0"/>
              </a:rPr>
              <a:t>Hays-Caldwell Women's Center  </a:t>
            </a:r>
            <a:r>
              <a:rPr lang="en-US" sz="1100" b="1" dirty="0" smtClean="0">
                <a:solidFill>
                  <a:schemeClr val="tx1"/>
                </a:solidFill>
                <a:latin typeface="Gill Sans"/>
              </a:rPr>
              <a:t>• </a:t>
            </a:r>
            <a:r>
              <a:rPr lang="en-US" sz="1100" b="1" dirty="0" smtClean="0">
                <a:solidFill>
                  <a:schemeClr val="tx1"/>
                </a:solidFill>
                <a:latin typeface="Garamond" pitchFamily="18" charset="0"/>
              </a:rPr>
              <a:t>Interagency Support Council of East Williamson County </a:t>
            </a:r>
            <a:r>
              <a:rPr lang="en-US" sz="1100" b="1" dirty="0" smtClean="0">
                <a:solidFill>
                  <a:schemeClr val="tx1"/>
                </a:solidFill>
                <a:latin typeface="Gill Sans"/>
              </a:rPr>
              <a:t>• </a:t>
            </a:r>
            <a:r>
              <a:rPr lang="en-US" sz="1100" b="1" dirty="0" smtClean="0">
                <a:solidFill>
                  <a:schemeClr val="tx1"/>
                </a:solidFill>
                <a:latin typeface="Garamond" pitchFamily="18" charset="0"/>
              </a:rPr>
              <a:t>Leander ISD </a:t>
            </a:r>
            <a:r>
              <a:rPr lang="en-US" sz="1100" b="1" dirty="0" smtClean="0">
                <a:solidFill>
                  <a:schemeClr val="tx1"/>
                </a:solidFill>
                <a:latin typeface="Gill Sans"/>
              </a:rPr>
              <a:t>• </a:t>
            </a:r>
            <a:r>
              <a:rPr lang="en-US" sz="1100" b="1" dirty="0" smtClean="0">
                <a:solidFill>
                  <a:schemeClr val="tx1"/>
                </a:solidFill>
                <a:latin typeface="Garamond" pitchFamily="18" charset="0"/>
              </a:rPr>
              <a:t>LifeWorks </a:t>
            </a:r>
            <a:r>
              <a:rPr lang="en-US" sz="1100" b="1" dirty="0" smtClean="0">
                <a:solidFill>
                  <a:schemeClr val="tx1"/>
                </a:solidFill>
                <a:latin typeface="Gill Sans"/>
              </a:rPr>
              <a:t>• </a:t>
            </a:r>
            <a:r>
              <a:rPr lang="en-US" sz="1100" b="1" dirty="0" smtClean="0">
                <a:solidFill>
                  <a:schemeClr val="tx1"/>
                </a:solidFill>
                <a:latin typeface="Garamond" pitchFamily="18" charset="0"/>
              </a:rPr>
              <a:t>Lone Star Circle of Care </a:t>
            </a:r>
            <a:r>
              <a:rPr lang="en-US" sz="1100" b="1" dirty="0" smtClean="0">
                <a:solidFill>
                  <a:schemeClr val="tx1"/>
                </a:solidFill>
                <a:latin typeface="Gill Sans"/>
              </a:rPr>
              <a:t>• </a:t>
            </a:r>
            <a:r>
              <a:rPr lang="en-US" sz="1100" b="1" dirty="0" smtClean="0">
                <a:solidFill>
                  <a:schemeClr val="tx1"/>
                </a:solidFill>
                <a:latin typeface="Garamond" pitchFamily="18" charset="0"/>
              </a:rPr>
              <a:t>People's Community Clinic </a:t>
            </a:r>
            <a:r>
              <a:rPr lang="en-US" sz="1100" b="1" dirty="0" smtClean="0">
                <a:solidFill>
                  <a:schemeClr val="tx1"/>
                </a:solidFill>
                <a:latin typeface="Gill Sans"/>
              </a:rPr>
              <a:t>• </a:t>
            </a:r>
            <a:r>
              <a:rPr lang="en-US" sz="1100" b="1" dirty="0" smtClean="0">
                <a:solidFill>
                  <a:schemeClr val="tx1"/>
                </a:solidFill>
                <a:latin typeface="Garamond" pitchFamily="18" charset="0"/>
              </a:rPr>
              <a:t>SafePlace </a:t>
            </a:r>
            <a:r>
              <a:rPr lang="en-US" sz="1100" b="1" dirty="0" smtClean="0">
                <a:solidFill>
                  <a:schemeClr val="tx1"/>
                </a:solidFill>
                <a:latin typeface="Gill Sans"/>
              </a:rPr>
              <a:t>• </a:t>
            </a:r>
            <a:r>
              <a:rPr lang="en-US" sz="1100" b="1" dirty="0" smtClean="0">
                <a:solidFill>
                  <a:schemeClr val="tx1"/>
                </a:solidFill>
                <a:latin typeface="Garamond" pitchFamily="18" charset="0"/>
              </a:rPr>
              <a:t>SIMS Foundation </a:t>
            </a:r>
            <a:r>
              <a:rPr lang="en-US" sz="1100" b="1" dirty="0" smtClean="0">
                <a:solidFill>
                  <a:schemeClr val="tx1"/>
                </a:solidFill>
                <a:latin typeface="Gill Sans"/>
              </a:rPr>
              <a:t>• </a:t>
            </a:r>
            <a:r>
              <a:rPr lang="en-US" sz="1100" b="1" dirty="0" smtClean="0">
                <a:solidFill>
                  <a:schemeClr val="tx1"/>
                </a:solidFill>
                <a:latin typeface="Garamond" pitchFamily="18" charset="0"/>
              </a:rPr>
              <a:t>Waterloo Counseling  </a:t>
            </a:r>
            <a:r>
              <a:rPr lang="en-US" sz="1100" b="1" dirty="0" smtClean="0">
                <a:solidFill>
                  <a:schemeClr val="tx1"/>
                </a:solidFill>
                <a:latin typeface="Gill Sans"/>
              </a:rPr>
              <a:t>• </a:t>
            </a:r>
            <a:r>
              <a:rPr lang="en-US" sz="1100" b="1" dirty="0" smtClean="0">
                <a:solidFill>
                  <a:schemeClr val="tx1"/>
                </a:solidFill>
                <a:latin typeface="Garamond" pitchFamily="18" charset="0"/>
              </a:rPr>
              <a:t>Wonders and Worries </a:t>
            </a:r>
            <a:r>
              <a:rPr lang="en-US" sz="1100" b="1" dirty="0" smtClean="0">
                <a:solidFill>
                  <a:schemeClr val="tx1"/>
                </a:solidFill>
                <a:latin typeface="Gill Sans"/>
              </a:rPr>
              <a:t>• </a:t>
            </a:r>
            <a:r>
              <a:rPr lang="en-US" sz="1100" b="1" dirty="0" smtClean="0">
                <a:solidFill>
                  <a:schemeClr val="tx1"/>
                </a:solidFill>
                <a:latin typeface="Garamond" pitchFamily="18" charset="0"/>
              </a:rPr>
              <a:t>YWCA Greater Austin </a:t>
            </a:r>
          </a:p>
        </p:txBody>
      </p:sp>
      <p:pic>
        <p:nvPicPr>
          <p:cNvPr id="37" name="Picture 36" descr="healthy_smiles.jpg"/>
          <p:cNvPicPr>
            <a:picLocks noChangeAspect="1"/>
          </p:cNvPicPr>
          <p:nvPr/>
        </p:nvPicPr>
        <p:blipFill>
          <a:blip r:embed="rId8" cstate="print"/>
          <a:srcRect r="10743" b="8528"/>
          <a:stretch>
            <a:fillRect/>
          </a:stretch>
        </p:blipFill>
        <p:spPr>
          <a:xfrm>
            <a:off x="535268" y="3121606"/>
            <a:ext cx="1101821" cy="1129166"/>
          </a:xfrm>
          <a:prstGeom prst="rect">
            <a:avLst/>
          </a:prstGeom>
          <a:ln>
            <a:noFill/>
          </a:ln>
          <a:effectLst>
            <a:outerShdw blurRad="292100" dist="139700" dir="2700000" algn="tl" rotWithShape="0">
              <a:srgbClr val="333333">
                <a:alpha val="65000"/>
              </a:srgbClr>
            </a:outerShdw>
          </a:effectLst>
        </p:spPr>
      </p:pic>
      <p:sp>
        <p:nvSpPr>
          <p:cNvPr id="38" name="Rectangle 26"/>
          <p:cNvSpPr>
            <a:spLocks noChangeArrowheads="1"/>
          </p:cNvSpPr>
          <p:nvPr/>
        </p:nvSpPr>
        <p:spPr bwMode="auto">
          <a:xfrm>
            <a:off x="535268" y="2691221"/>
            <a:ext cx="2473241"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tx1"/>
                </a:solidFill>
                <a:effectLst/>
                <a:latin typeface="Garamond" pitchFamily="18" charset="0"/>
                <a:ea typeface="ヒラギノ角ゴ Pro W3"/>
                <a:cs typeface="ヒラギノ角ゴ Pro W3"/>
                <a:sym typeface="Gill Sans" pitchFamily="34" charset="0"/>
              </a:rPr>
              <a:t>Healthy Smiles</a:t>
            </a:r>
            <a:endParaRPr kumimoji="0" lang="en-US" sz="3000" b="0" i="0" u="none" strike="noStrike" cap="none" normalizeH="0" baseline="0" dirty="0" smtClean="0">
              <a:ln>
                <a:noFill/>
              </a:ln>
              <a:solidFill>
                <a:schemeClr val="tx1"/>
              </a:solidFill>
              <a:effectLst/>
              <a:latin typeface="Gill Sans" pitchFamily="34" charset="0"/>
              <a:ea typeface="ヒラギノ角ゴ Pro W3"/>
              <a:cs typeface="ヒラギノ角ゴ Pro W3"/>
              <a:sym typeface="Gill Sans" pitchFamily="34" charset="0"/>
            </a:endParaRPr>
          </a:p>
        </p:txBody>
      </p:sp>
      <p:sp>
        <p:nvSpPr>
          <p:cNvPr id="39" name="TextBox 38"/>
          <p:cNvSpPr txBox="1"/>
          <p:nvPr/>
        </p:nvSpPr>
        <p:spPr>
          <a:xfrm>
            <a:off x="1601232" y="3156613"/>
            <a:ext cx="2873186" cy="2292935"/>
          </a:xfrm>
          <a:prstGeom prst="rect">
            <a:avLst/>
          </a:prstGeom>
          <a:noFill/>
        </p:spPr>
        <p:txBody>
          <a:bodyPr wrap="square" rtlCol="0">
            <a:spAutoFit/>
          </a:bodyPr>
          <a:lstStyle/>
          <a:p>
            <a:pPr algn="l"/>
            <a:r>
              <a:rPr lang="en-US" sz="1100" b="1" dirty="0" smtClean="0">
                <a:solidFill>
                  <a:schemeClr val="tx1"/>
                </a:solidFill>
                <a:latin typeface="Garamond" pitchFamily="18" charset="0"/>
              </a:rPr>
              <a:t>Austin ISD </a:t>
            </a:r>
            <a:r>
              <a:rPr lang="en-US" sz="1100" b="1" dirty="0" smtClean="0">
                <a:solidFill>
                  <a:schemeClr val="tx1"/>
                </a:solidFill>
                <a:latin typeface="Gill Sans"/>
              </a:rPr>
              <a:t>• </a:t>
            </a:r>
            <a:r>
              <a:rPr lang="en-US" sz="1100" b="1" dirty="0" smtClean="0">
                <a:solidFill>
                  <a:schemeClr val="tx1"/>
                </a:solidFill>
                <a:latin typeface="Garamond" pitchFamily="18" charset="0"/>
              </a:rPr>
              <a:t>Del Valle ISD </a:t>
            </a:r>
            <a:r>
              <a:rPr lang="en-US" sz="1100" b="1" dirty="0" smtClean="0">
                <a:solidFill>
                  <a:schemeClr val="tx1"/>
                </a:solidFill>
                <a:latin typeface="Gill Sans"/>
              </a:rPr>
              <a:t>• </a:t>
            </a:r>
            <a:r>
              <a:rPr lang="en-US" sz="1100" b="1" dirty="0" smtClean="0">
                <a:solidFill>
                  <a:schemeClr val="tx1"/>
                </a:solidFill>
                <a:latin typeface="Garamond" pitchFamily="18" charset="0"/>
              </a:rPr>
              <a:t>Hays Consolidated ISD </a:t>
            </a:r>
            <a:r>
              <a:rPr lang="en-US" sz="1100" b="1" dirty="0" smtClean="0">
                <a:solidFill>
                  <a:schemeClr val="tx1"/>
                </a:solidFill>
                <a:latin typeface="Gill Sans"/>
              </a:rPr>
              <a:t>• </a:t>
            </a:r>
            <a:r>
              <a:rPr lang="en-US" sz="1100" b="1" dirty="0" smtClean="0">
                <a:solidFill>
                  <a:schemeClr val="tx1"/>
                </a:solidFill>
                <a:latin typeface="Garamond" pitchFamily="18" charset="0"/>
              </a:rPr>
              <a:t>Manor ISD </a:t>
            </a:r>
            <a:r>
              <a:rPr lang="en-US" sz="1100" b="1" dirty="0" smtClean="0">
                <a:solidFill>
                  <a:schemeClr val="tx1"/>
                </a:solidFill>
                <a:latin typeface="Gill Sans"/>
              </a:rPr>
              <a:t>• </a:t>
            </a:r>
            <a:r>
              <a:rPr lang="en-US" sz="1100" b="1" dirty="0" smtClean="0">
                <a:solidFill>
                  <a:schemeClr val="tx1"/>
                </a:solidFill>
                <a:latin typeface="Garamond" pitchFamily="18" charset="0"/>
              </a:rPr>
              <a:t>Pflugerville ISD </a:t>
            </a:r>
            <a:r>
              <a:rPr lang="en-US" sz="1100" b="1" dirty="0" smtClean="0">
                <a:solidFill>
                  <a:schemeClr val="tx1"/>
                </a:solidFill>
                <a:latin typeface="Gill Sans"/>
              </a:rPr>
              <a:t>• </a:t>
            </a:r>
            <a:r>
              <a:rPr lang="en-US" sz="1100" b="1" dirty="0" smtClean="0">
                <a:solidFill>
                  <a:schemeClr val="tx1"/>
                </a:solidFill>
                <a:latin typeface="Garamond" pitchFamily="18" charset="0"/>
              </a:rPr>
              <a:t>Round Rock ISD </a:t>
            </a:r>
            <a:r>
              <a:rPr lang="en-US" sz="1100" b="1" dirty="0" smtClean="0">
                <a:solidFill>
                  <a:schemeClr val="tx1"/>
                </a:solidFill>
                <a:latin typeface="Gill Sans"/>
              </a:rPr>
              <a:t>• </a:t>
            </a:r>
            <a:r>
              <a:rPr lang="en-US" sz="1100" b="1" dirty="0" smtClean="0">
                <a:solidFill>
                  <a:schemeClr val="tx1"/>
                </a:solidFill>
                <a:latin typeface="Garamond" pitchFamily="18" charset="0"/>
              </a:rPr>
              <a:t>Austin District Dental Hygienists' Society  </a:t>
            </a:r>
            <a:r>
              <a:rPr lang="en-US" sz="1100" b="1" dirty="0" smtClean="0">
                <a:solidFill>
                  <a:schemeClr val="tx1"/>
                </a:solidFill>
                <a:latin typeface="Gill Sans"/>
              </a:rPr>
              <a:t>• </a:t>
            </a:r>
            <a:r>
              <a:rPr lang="en-US" sz="1100" b="1" dirty="0" smtClean="0">
                <a:solidFill>
                  <a:schemeClr val="tx1"/>
                </a:solidFill>
                <a:latin typeface="Garamond" pitchFamily="18" charset="0"/>
              </a:rPr>
              <a:t>Ben White Clinic (Lone Star &amp; CommuniCare) </a:t>
            </a:r>
            <a:r>
              <a:rPr lang="en-US" sz="1100" b="1" dirty="0" smtClean="0">
                <a:solidFill>
                  <a:schemeClr val="tx1"/>
                </a:solidFill>
                <a:latin typeface="Gill Sans"/>
              </a:rPr>
              <a:t>• </a:t>
            </a:r>
            <a:r>
              <a:rPr lang="en-US" sz="1100" b="1" dirty="0" smtClean="0">
                <a:solidFill>
                  <a:schemeClr val="tx1"/>
                </a:solidFill>
                <a:latin typeface="Garamond" pitchFamily="18" charset="0"/>
              </a:rPr>
              <a:t>Capital Area Dental Society </a:t>
            </a:r>
            <a:r>
              <a:rPr lang="en-US" sz="1100" b="1" dirty="0" smtClean="0">
                <a:solidFill>
                  <a:schemeClr val="tx1"/>
                </a:solidFill>
                <a:latin typeface="Gill Sans"/>
              </a:rPr>
              <a:t>• </a:t>
            </a:r>
            <a:r>
              <a:rPr lang="en-US" sz="1100" b="1" dirty="0" smtClean="0">
                <a:solidFill>
                  <a:schemeClr val="tx1"/>
                </a:solidFill>
                <a:latin typeface="Garamond" pitchFamily="18" charset="0"/>
              </a:rPr>
              <a:t>Capital Area Dental Foundation </a:t>
            </a:r>
            <a:r>
              <a:rPr lang="en-US" sz="1100" b="1" dirty="0" smtClean="0">
                <a:solidFill>
                  <a:schemeClr val="tx1"/>
                </a:solidFill>
                <a:latin typeface="Gill Sans"/>
              </a:rPr>
              <a:t>• </a:t>
            </a:r>
            <a:r>
              <a:rPr lang="en-US" sz="1100" b="1" dirty="0" smtClean="0">
                <a:solidFill>
                  <a:schemeClr val="tx1"/>
                </a:solidFill>
                <a:latin typeface="Garamond" pitchFamily="18" charset="0"/>
              </a:rPr>
              <a:t>Children's Wellness Center-Del Valle </a:t>
            </a:r>
            <a:r>
              <a:rPr lang="en-US" sz="1100" b="1" dirty="0" smtClean="0">
                <a:solidFill>
                  <a:schemeClr val="tx1"/>
                </a:solidFill>
                <a:latin typeface="Gill Sans"/>
              </a:rPr>
              <a:t>• </a:t>
            </a:r>
            <a:r>
              <a:rPr lang="en-US" sz="1100" b="1" dirty="0" smtClean="0">
                <a:solidFill>
                  <a:schemeClr val="tx1"/>
                </a:solidFill>
                <a:latin typeface="Garamond" pitchFamily="18" charset="0"/>
              </a:rPr>
              <a:t>CommuniCare-Kyle </a:t>
            </a:r>
            <a:r>
              <a:rPr lang="en-US" sz="1100" b="1" dirty="0" smtClean="0">
                <a:solidFill>
                  <a:schemeClr val="tx1"/>
                </a:solidFill>
                <a:latin typeface="Gill Sans"/>
              </a:rPr>
              <a:t>• </a:t>
            </a:r>
            <a:r>
              <a:rPr lang="en-US" sz="1100" b="1" dirty="0" smtClean="0">
                <a:solidFill>
                  <a:schemeClr val="tx1"/>
                </a:solidFill>
                <a:latin typeface="Garamond" pitchFamily="18" charset="0"/>
              </a:rPr>
              <a:t>CommUnityCare </a:t>
            </a:r>
            <a:r>
              <a:rPr lang="en-US" sz="1100" b="1" dirty="0" smtClean="0">
                <a:solidFill>
                  <a:schemeClr val="tx1"/>
                </a:solidFill>
                <a:latin typeface="Gill Sans"/>
              </a:rPr>
              <a:t>• </a:t>
            </a:r>
            <a:r>
              <a:rPr lang="en-US" sz="1100" b="1" dirty="0" smtClean="0">
                <a:solidFill>
                  <a:schemeClr val="tx1"/>
                </a:solidFill>
                <a:latin typeface="Garamond" pitchFamily="18" charset="0"/>
              </a:rPr>
              <a:t>El Buen Samaritano </a:t>
            </a:r>
          </a:p>
          <a:p>
            <a:pPr algn="l"/>
            <a:r>
              <a:rPr lang="en-US" sz="1100" b="1" dirty="0" smtClean="0">
                <a:solidFill>
                  <a:schemeClr val="tx1"/>
                </a:solidFill>
                <a:latin typeface="Garamond" pitchFamily="18" charset="0"/>
              </a:rPr>
              <a:t>Hays WELL Clinic </a:t>
            </a:r>
            <a:r>
              <a:rPr lang="en-US" sz="1100" b="1" dirty="0" smtClean="0">
                <a:solidFill>
                  <a:schemeClr val="tx1"/>
                </a:solidFill>
                <a:latin typeface="Gill Sans"/>
              </a:rPr>
              <a:t>• </a:t>
            </a:r>
            <a:r>
              <a:rPr lang="en-US" sz="1100" b="1" dirty="0" smtClean="0">
                <a:solidFill>
                  <a:schemeClr val="tx1"/>
                </a:solidFill>
                <a:latin typeface="Garamond" pitchFamily="18" charset="0"/>
              </a:rPr>
              <a:t>Health Alliance for Austin Musicians </a:t>
            </a:r>
            <a:r>
              <a:rPr lang="en-US" sz="1100" b="1" dirty="0" smtClean="0">
                <a:solidFill>
                  <a:schemeClr val="tx1"/>
                </a:solidFill>
                <a:latin typeface="Gill Sans"/>
              </a:rPr>
              <a:t>• </a:t>
            </a:r>
            <a:r>
              <a:rPr lang="en-US" sz="1100" b="1" dirty="0" smtClean="0">
                <a:solidFill>
                  <a:schemeClr val="tx1"/>
                </a:solidFill>
                <a:latin typeface="Garamond" pitchFamily="18" charset="0"/>
              </a:rPr>
              <a:t>Lone Star Circle of Care (Round Rock &amp; Georgetown) </a:t>
            </a:r>
            <a:r>
              <a:rPr lang="en-US" sz="1100" b="1" dirty="0" smtClean="0">
                <a:solidFill>
                  <a:schemeClr val="tx1"/>
                </a:solidFill>
                <a:latin typeface="Gill Sans"/>
              </a:rPr>
              <a:t>• </a:t>
            </a:r>
            <a:r>
              <a:rPr lang="en-US" sz="1100" b="1" dirty="0" smtClean="0">
                <a:solidFill>
                  <a:schemeClr val="tx1"/>
                </a:solidFill>
                <a:latin typeface="Garamond" pitchFamily="18" charset="0"/>
              </a:rPr>
              <a:t>People's Community Clinic  </a:t>
            </a:r>
            <a:r>
              <a:rPr lang="en-US" sz="1100" b="1" dirty="0" smtClean="0">
                <a:solidFill>
                  <a:schemeClr val="tx1"/>
                </a:solidFill>
                <a:latin typeface="Gill Sans"/>
              </a:rPr>
              <a:t>• </a:t>
            </a:r>
            <a:r>
              <a:rPr lang="en-US" sz="1100" b="1" dirty="0" smtClean="0">
                <a:solidFill>
                  <a:schemeClr val="tx1"/>
                </a:solidFill>
                <a:latin typeface="Garamond" pitchFamily="18" charset="0"/>
              </a:rPr>
              <a:t>Volunteer Health Clinic</a:t>
            </a:r>
          </a:p>
        </p:txBody>
      </p:sp>
      <p:sp>
        <p:nvSpPr>
          <p:cNvPr id="40" name="TextBox 39"/>
          <p:cNvSpPr txBox="1"/>
          <p:nvPr/>
        </p:nvSpPr>
        <p:spPr>
          <a:xfrm>
            <a:off x="5783269" y="5183074"/>
            <a:ext cx="3106266" cy="1615827"/>
          </a:xfrm>
          <a:prstGeom prst="rect">
            <a:avLst/>
          </a:prstGeom>
          <a:noFill/>
        </p:spPr>
        <p:txBody>
          <a:bodyPr wrap="square" rtlCol="0">
            <a:spAutoFit/>
          </a:bodyPr>
          <a:lstStyle/>
          <a:p>
            <a:pPr algn="l"/>
            <a:r>
              <a:rPr lang="en-US" sz="1100" b="1" dirty="0" smtClean="0">
                <a:solidFill>
                  <a:schemeClr val="tx1"/>
                </a:solidFill>
                <a:latin typeface="Garamond" pitchFamily="18" charset="0"/>
              </a:rPr>
              <a:t>Any Baby Can </a:t>
            </a:r>
            <a:r>
              <a:rPr lang="en-US" sz="1100" b="1" dirty="0" smtClean="0">
                <a:solidFill>
                  <a:schemeClr val="tx1"/>
                </a:solidFill>
                <a:latin typeface="Gill Sans"/>
              </a:rPr>
              <a:t>• </a:t>
            </a:r>
            <a:r>
              <a:rPr lang="en-US" sz="1100" b="1" dirty="0" smtClean="0">
                <a:solidFill>
                  <a:schemeClr val="tx1"/>
                </a:solidFill>
                <a:latin typeface="Garamond" pitchFamily="18" charset="0"/>
              </a:rPr>
              <a:t>AIDS Services of Austin  </a:t>
            </a:r>
            <a:r>
              <a:rPr lang="en-US" sz="1100" b="1" dirty="0" smtClean="0">
                <a:solidFill>
                  <a:schemeClr val="tx1"/>
                </a:solidFill>
                <a:latin typeface="Gill Sans"/>
              </a:rPr>
              <a:t>• </a:t>
            </a:r>
            <a:r>
              <a:rPr lang="en-US" sz="1100" b="1" dirty="0" smtClean="0">
                <a:solidFill>
                  <a:schemeClr val="tx1"/>
                </a:solidFill>
                <a:latin typeface="Garamond" pitchFamily="18" charset="0"/>
              </a:rPr>
              <a:t>Breast Cancer Resource Center  </a:t>
            </a:r>
            <a:r>
              <a:rPr lang="en-US" sz="1100" b="1" dirty="0" smtClean="0">
                <a:solidFill>
                  <a:schemeClr val="tx1"/>
                </a:solidFill>
                <a:latin typeface="Gill Sans"/>
              </a:rPr>
              <a:t>• C</a:t>
            </a:r>
            <a:r>
              <a:rPr lang="en-US" sz="1100" b="1" dirty="0" smtClean="0">
                <a:solidFill>
                  <a:schemeClr val="tx1"/>
                </a:solidFill>
                <a:latin typeface="Garamond" pitchFamily="18" charset="0"/>
              </a:rPr>
              <a:t>ancer Connection </a:t>
            </a:r>
            <a:r>
              <a:rPr lang="en-US" sz="1100" b="1" dirty="0" smtClean="0">
                <a:solidFill>
                  <a:schemeClr val="tx1"/>
                </a:solidFill>
                <a:latin typeface="Gill Sans"/>
              </a:rPr>
              <a:t>• </a:t>
            </a:r>
            <a:r>
              <a:rPr lang="en-US" sz="1100" b="1" dirty="0" smtClean="0">
                <a:solidFill>
                  <a:schemeClr val="tx1"/>
                </a:solidFill>
                <a:latin typeface="Garamond" pitchFamily="18" charset="0"/>
              </a:rPr>
              <a:t>CommuniCare-Kyle </a:t>
            </a:r>
            <a:r>
              <a:rPr lang="en-US" sz="1100" b="1" dirty="0" smtClean="0">
                <a:solidFill>
                  <a:schemeClr val="tx1"/>
                </a:solidFill>
                <a:latin typeface="Gill Sans"/>
              </a:rPr>
              <a:t>• </a:t>
            </a:r>
            <a:r>
              <a:rPr lang="en-US" sz="1100" b="1" dirty="0" smtClean="0">
                <a:solidFill>
                  <a:schemeClr val="tx1"/>
                </a:solidFill>
                <a:latin typeface="Garamond" pitchFamily="18" charset="0"/>
              </a:rPr>
              <a:t>Community Health Center of South Central Texas-Luling  </a:t>
            </a:r>
            <a:r>
              <a:rPr lang="en-US" sz="1100" b="1" dirty="0" smtClean="0">
                <a:solidFill>
                  <a:schemeClr val="tx1"/>
                </a:solidFill>
                <a:latin typeface="Gill Sans"/>
              </a:rPr>
              <a:t>• </a:t>
            </a:r>
            <a:r>
              <a:rPr lang="en-US" sz="1100" b="1" dirty="0" smtClean="0">
                <a:solidFill>
                  <a:schemeClr val="tx1"/>
                </a:solidFill>
                <a:latin typeface="Garamond" pitchFamily="18" charset="0"/>
              </a:rPr>
              <a:t>Easter Seals-Central Texas </a:t>
            </a:r>
            <a:r>
              <a:rPr lang="en-US" sz="1100" b="1" dirty="0" smtClean="0">
                <a:solidFill>
                  <a:schemeClr val="tx1"/>
                </a:solidFill>
                <a:latin typeface="Gill Sans"/>
              </a:rPr>
              <a:t>• </a:t>
            </a:r>
            <a:r>
              <a:rPr lang="en-US" sz="1100" b="1" dirty="0" smtClean="0">
                <a:solidFill>
                  <a:schemeClr val="tx1"/>
                </a:solidFill>
                <a:latin typeface="Garamond" pitchFamily="18" charset="0"/>
              </a:rPr>
              <a:t>El Buen Samaritano </a:t>
            </a:r>
            <a:r>
              <a:rPr lang="en-US" sz="1100" b="1" dirty="0" smtClean="0">
                <a:solidFill>
                  <a:schemeClr val="tx1"/>
                </a:solidFill>
                <a:latin typeface="Gill Sans"/>
              </a:rPr>
              <a:t>• </a:t>
            </a:r>
            <a:r>
              <a:rPr lang="en-US" sz="1100" b="1" dirty="0" smtClean="0">
                <a:solidFill>
                  <a:schemeClr val="tx1"/>
                </a:solidFill>
                <a:latin typeface="Garamond" pitchFamily="18" charset="0"/>
              </a:rPr>
              <a:t>Lone Star Circle of Care </a:t>
            </a:r>
            <a:r>
              <a:rPr lang="en-US" sz="1100" b="1" dirty="0" smtClean="0">
                <a:solidFill>
                  <a:schemeClr val="tx1"/>
                </a:solidFill>
                <a:latin typeface="Gill Sans"/>
              </a:rPr>
              <a:t>• </a:t>
            </a:r>
            <a:r>
              <a:rPr lang="en-US" sz="1100" b="1" dirty="0" smtClean="0">
                <a:solidFill>
                  <a:schemeClr val="tx1"/>
                </a:solidFill>
                <a:latin typeface="Garamond" pitchFamily="18" charset="0"/>
              </a:rPr>
              <a:t>Manos de Cristo Dental Clinic </a:t>
            </a:r>
            <a:r>
              <a:rPr lang="en-US" sz="1100" b="1" dirty="0" smtClean="0">
                <a:solidFill>
                  <a:schemeClr val="tx1"/>
                </a:solidFill>
                <a:latin typeface="Gill Sans"/>
              </a:rPr>
              <a:t>• </a:t>
            </a:r>
            <a:r>
              <a:rPr lang="en-US" sz="1100" b="1" dirty="0" smtClean="0">
                <a:solidFill>
                  <a:schemeClr val="tx1"/>
                </a:solidFill>
                <a:latin typeface="Garamond" pitchFamily="18" charset="0"/>
              </a:rPr>
              <a:t>People's Community Clinic  </a:t>
            </a:r>
            <a:r>
              <a:rPr lang="en-US" sz="1100" b="1" dirty="0" smtClean="0">
                <a:solidFill>
                  <a:schemeClr val="tx1"/>
                </a:solidFill>
                <a:latin typeface="Gill Sans"/>
              </a:rPr>
              <a:t>• </a:t>
            </a:r>
            <a:r>
              <a:rPr lang="en-US" sz="1100" b="1" dirty="0" smtClean="0">
                <a:solidFill>
                  <a:schemeClr val="tx1"/>
                </a:solidFill>
                <a:latin typeface="Garamond" pitchFamily="18" charset="0"/>
              </a:rPr>
              <a:t>Samaritan Health Ministries </a:t>
            </a:r>
            <a:r>
              <a:rPr lang="en-US" sz="1100" b="1" dirty="0" smtClean="0">
                <a:solidFill>
                  <a:schemeClr val="tx1"/>
                </a:solidFill>
                <a:latin typeface="Gill Sans"/>
              </a:rPr>
              <a:t>• </a:t>
            </a:r>
            <a:r>
              <a:rPr lang="en-US" sz="1100" b="1" dirty="0" smtClean="0">
                <a:solidFill>
                  <a:schemeClr val="tx1"/>
                </a:solidFill>
                <a:latin typeface="Garamond" pitchFamily="18" charset="0"/>
              </a:rPr>
              <a:t>Tandem Project </a:t>
            </a:r>
            <a:r>
              <a:rPr lang="en-US" sz="1100" b="1" dirty="0" smtClean="0">
                <a:solidFill>
                  <a:schemeClr val="tx1"/>
                </a:solidFill>
                <a:latin typeface="Gill Sans"/>
              </a:rPr>
              <a:t>• </a:t>
            </a:r>
            <a:r>
              <a:rPr lang="en-US" sz="1100" b="1" dirty="0" smtClean="0">
                <a:solidFill>
                  <a:schemeClr val="tx1"/>
                </a:solidFill>
                <a:latin typeface="Garamond" pitchFamily="18" charset="0"/>
              </a:rPr>
              <a:t>U.T. School of Nursing </a:t>
            </a:r>
            <a:r>
              <a:rPr lang="en-US" sz="1100" b="1" dirty="0" smtClean="0">
                <a:solidFill>
                  <a:schemeClr val="tx1"/>
                </a:solidFill>
                <a:latin typeface="Gill Sans"/>
              </a:rPr>
              <a:t>• </a:t>
            </a:r>
            <a:r>
              <a:rPr lang="en-US" sz="1100" b="1" dirty="0" smtClean="0">
                <a:solidFill>
                  <a:schemeClr val="tx1"/>
                </a:solidFill>
                <a:latin typeface="Garamond" pitchFamily="18" charset="0"/>
              </a:rPr>
              <a:t>Volunteer Healthcare Clinic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141716587"/>
              </p:ext>
            </p:extLst>
          </p:nvPr>
        </p:nvGraphicFramePr>
        <p:xfrm>
          <a:off x="163903" y="1148576"/>
          <a:ext cx="8252359" cy="4951416"/>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Title 1"/>
          <p:cNvSpPr>
            <a:spLocks noGrp="1"/>
          </p:cNvSpPr>
          <p:nvPr>
            <p:ph type="title"/>
          </p:nvPr>
        </p:nvSpPr>
        <p:spPr/>
        <p:txBody>
          <a:bodyPr/>
          <a:lstStyle/>
          <a:p>
            <a:pPr lvl="0"/>
            <a:r>
              <a:rPr lang="en-US" dirty="0" smtClean="0"/>
              <a:t>Strong and growing contributions to the community </a:t>
            </a:r>
          </a:p>
        </p:txBody>
      </p:sp>
      <p:sp>
        <p:nvSpPr>
          <p:cNvPr id="12294" name="TextBox 7"/>
          <p:cNvSpPr txBox="1">
            <a:spLocks noChangeArrowheads="1"/>
          </p:cNvSpPr>
          <p:nvPr/>
        </p:nvSpPr>
        <p:spPr bwMode="auto">
          <a:xfrm>
            <a:off x="344055" y="5078143"/>
            <a:ext cx="1219200" cy="368300"/>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$3M</a:t>
            </a:r>
          </a:p>
        </p:txBody>
      </p:sp>
      <p:sp>
        <p:nvSpPr>
          <p:cNvPr id="12295" name="TextBox 8"/>
          <p:cNvSpPr txBox="1">
            <a:spLocks noChangeArrowheads="1"/>
          </p:cNvSpPr>
          <p:nvPr/>
        </p:nvSpPr>
        <p:spPr bwMode="auto">
          <a:xfrm>
            <a:off x="4323918" y="3573193"/>
            <a:ext cx="1219200" cy="368300"/>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$18M</a:t>
            </a:r>
          </a:p>
        </p:txBody>
      </p:sp>
      <p:sp>
        <p:nvSpPr>
          <p:cNvPr id="12296" name="TextBox 9"/>
          <p:cNvSpPr txBox="1">
            <a:spLocks noChangeArrowheads="1"/>
          </p:cNvSpPr>
          <p:nvPr/>
        </p:nvSpPr>
        <p:spPr bwMode="auto">
          <a:xfrm>
            <a:off x="3344430" y="4039918"/>
            <a:ext cx="1219200" cy="368300"/>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$13M</a:t>
            </a:r>
          </a:p>
        </p:txBody>
      </p:sp>
      <p:sp>
        <p:nvSpPr>
          <p:cNvPr id="12297" name="TextBox 10"/>
          <p:cNvSpPr txBox="1">
            <a:spLocks noChangeArrowheads="1"/>
          </p:cNvSpPr>
          <p:nvPr/>
        </p:nvSpPr>
        <p:spPr bwMode="auto">
          <a:xfrm>
            <a:off x="2347480" y="4489180"/>
            <a:ext cx="1219200" cy="368300"/>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$9M</a:t>
            </a:r>
          </a:p>
        </p:txBody>
      </p:sp>
      <p:sp>
        <p:nvSpPr>
          <p:cNvPr id="12298" name="TextBox 11"/>
          <p:cNvSpPr txBox="1">
            <a:spLocks noChangeArrowheads="1"/>
          </p:cNvSpPr>
          <p:nvPr/>
        </p:nvSpPr>
        <p:spPr bwMode="auto">
          <a:xfrm>
            <a:off x="1355293" y="4766993"/>
            <a:ext cx="1219200" cy="369887"/>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$6M</a:t>
            </a:r>
          </a:p>
        </p:txBody>
      </p:sp>
      <p:sp>
        <p:nvSpPr>
          <p:cNvPr id="12299" name="TextBox 12"/>
          <p:cNvSpPr txBox="1">
            <a:spLocks noChangeArrowheads="1"/>
          </p:cNvSpPr>
          <p:nvPr/>
        </p:nvSpPr>
        <p:spPr bwMode="auto">
          <a:xfrm>
            <a:off x="368300"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2005</a:t>
            </a:r>
          </a:p>
        </p:txBody>
      </p:sp>
      <p:sp>
        <p:nvSpPr>
          <p:cNvPr id="12300" name="TextBox 13"/>
          <p:cNvSpPr txBox="1">
            <a:spLocks noChangeArrowheads="1"/>
          </p:cNvSpPr>
          <p:nvPr/>
        </p:nvSpPr>
        <p:spPr bwMode="auto">
          <a:xfrm>
            <a:off x="5348288"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2010</a:t>
            </a:r>
          </a:p>
        </p:txBody>
      </p:sp>
      <p:sp>
        <p:nvSpPr>
          <p:cNvPr id="12301" name="TextBox 14"/>
          <p:cNvSpPr txBox="1">
            <a:spLocks noChangeArrowheads="1"/>
          </p:cNvSpPr>
          <p:nvPr/>
        </p:nvSpPr>
        <p:spPr bwMode="auto">
          <a:xfrm>
            <a:off x="4346575"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2009</a:t>
            </a:r>
          </a:p>
        </p:txBody>
      </p:sp>
      <p:sp>
        <p:nvSpPr>
          <p:cNvPr id="12302" name="TextBox 15"/>
          <p:cNvSpPr txBox="1">
            <a:spLocks noChangeArrowheads="1"/>
          </p:cNvSpPr>
          <p:nvPr/>
        </p:nvSpPr>
        <p:spPr bwMode="auto">
          <a:xfrm>
            <a:off x="3371850"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2008</a:t>
            </a:r>
          </a:p>
        </p:txBody>
      </p:sp>
      <p:sp>
        <p:nvSpPr>
          <p:cNvPr id="12303" name="TextBox 16"/>
          <p:cNvSpPr txBox="1">
            <a:spLocks noChangeArrowheads="1"/>
          </p:cNvSpPr>
          <p:nvPr/>
        </p:nvSpPr>
        <p:spPr bwMode="auto">
          <a:xfrm>
            <a:off x="2359025"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2007</a:t>
            </a:r>
          </a:p>
        </p:txBody>
      </p:sp>
      <p:sp>
        <p:nvSpPr>
          <p:cNvPr id="12304" name="TextBox 17"/>
          <p:cNvSpPr txBox="1">
            <a:spLocks noChangeArrowheads="1"/>
          </p:cNvSpPr>
          <p:nvPr/>
        </p:nvSpPr>
        <p:spPr bwMode="auto">
          <a:xfrm>
            <a:off x="1379538"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2006</a:t>
            </a:r>
          </a:p>
        </p:txBody>
      </p:sp>
      <p:sp>
        <p:nvSpPr>
          <p:cNvPr id="12307" name="TextBox 13"/>
          <p:cNvSpPr txBox="1">
            <a:spLocks noChangeArrowheads="1"/>
          </p:cNvSpPr>
          <p:nvPr/>
        </p:nvSpPr>
        <p:spPr bwMode="auto">
          <a:xfrm>
            <a:off x="6354763" y="5821378"/>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2011</a:t>
            </a:r>
          </a:p>
        </p:txBody>
      </p:sp>
      <p:sp>
        <p:nvSpPr>
          <p:cNvPr id="12308" name="TextBox 8"/>
          <p:cNvSpPr txBox="1">
            <a:spLocks noChangeArrowheads="1"/>
          </p:cNvSpPr>
          <p:nvPr/>
        </p:nvSpPr>
        <p:spPr bwMode="auto">
          <a:xfrm>
            <a:off x="6178118" y="1890443"/>
            <a:ext cx="1525587" cy="369887"/>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$34M</a:t>
            </a:r>
          </a:p>
        </p:txBody>
      </p:sp>
      <p:sp>
        <p:nvSpPr>
          <p:cNvPr id="12309" name="TextBox 8"/>
          <p:cNvSpPr txBox="1">
            <a:spLocks noChangeArrowheads="1"/>
          </p:cNvSpPr>
          <p:nvPr/>
        </p:nvSpPr>
        <p:spPr bwMode="auto">
          <a:xfrm>
            <a:off x="5306580" y="2820718"/>
            <a:ext cx="1219200" cy="369887"/>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$25M</a:t>
            </a:r>
          </a:p>
        </p:txBody>
      </p:sp>
      <p:sp>
        <p:nvSpPr>
          <p:cNvPr id="12310" name="TextBox 8"/>
          <p:cNvSpPr txBox="1">
            <a:spLocks noChangeArrowheads="1"/>
          </p:cNvSpPr>
          <p:nvPr/>
        </p:nvSpPr>
        <p:spPr bwMode="auto">
          <a:xfrm>
            <a:off x="7162368" y="1080818"/>
            <a:ext cx="1525587" cy="647700"/>
          </a:xfrm>
          <a:prstGeom prst="rect">
            <a:avLst/>
          </a:prstGeom>
          <a:noFill/>
          <a:ln w="9525">
            <a:noFill/>
            <a:miter lim="800000"/>
            <a:headEnd/>
            <a:tailEnd/>
          </a:ln>
        </p:spPr>
        <p:txBody>
          <a:bodyPr>
            <a:spAutoFit/>
          </a:bodyPr>
          <a:lstStyle/>
          <a:p>
            <a:pPr algn="ctr"/>
            <a:r>
              <a:rPr lang="en-US" sz="1800" b="1" dirty="0">
                <a:solidFill>
                  <a:schemeClr val="tx1"/>
                </a:solidFill>
                <a:latin typeface="Calibri" pitchFamily="34" charset="0"/>
              </a:rPr>
              <a:t>$39M</a:t>
            </a:r>
          </a:p>
          <a:p>
            <a:pPr algn="ctr"/>
            <a:r>
              <a:rPr lang="en-US" sz="1800" b="1" i="1" dirty="0">
                <a:solidFill>
                  <a:schemeClr val="tx1"/>
                </a:solidFill>
                <a:latin typeface="Calibri" pitchFamily="34" charset="0"/>
              </a:rPr>
              <a:t>(projected)</a:t>
            </a:r>
          </a:p>
        </p:txBody>
      </p:sp>
      <p:sp>
        <p:nvSpPr>
          <p:cNvPr id="12311" name="TextBox 13"/>
          <p:cNvSpPr txBox="1">
            <a:spLocks noChangeArrowheads="1"/>
          </p:cNvSpPr>
          <p:nvPr/>
        </p:nvSpPr>
        <p:spPr bwMode="auto">
          <a:xfrm>
            <a:off x="7339013" y="5819790"/>
            <a:ext cx="1143000" cy="400050"/>
          </a:xfrm>
          <a:prstGeom prst="rect">
            <a:avLst/>
          </a:prstGeom>
          <a:noFill/>
          <a:ln w="9525">
            <a:noFill/>
            <a:miter lim="800000"/>
            <a:headEnd/>
            <a:tailEnd/>
          </a:ln>
        </p:spPr>
        <p:txBody>
          <a:bodyPr anchor="b">
            <a:spAutoFit/>
          </a:bodyPr>
          <a:lstStyle/>
          <a:p>
            <a:pPr algn="ctr"/>
            <a:r>
              <a:rPr lang="en-US" sz="2000" b="1" dirty="0">
                <a:solidFill>
                  <a:schemeClr val="tx1"/>
                </a:solidFill>
                <a:latin typeface="Calibri" pitchFamily="34" charset="0"/>
              </a:rPr>
              <a:t>2012</a:t>
            </a:r>
          </a:p>
        </p:txBody>
      </p:sp>
      <p:sp>
        <p:nvSpPr>
          <p:cNvPr id="21" name="TextBox 20"/>
          <p:cNvSpPr txBox="1"/>
          <p:nvPr/>
        </p:nvSpPr>
        <p:spPr>
          <a:xfrm>
            <a:off x="857648" y="950021"/>
            <a:ext cx="4309438" cy="1015663"/>
          </a:xfrm>
          <a:prstGeom prst="rect">
            <a:avLst/>
          </a:prstGeom>
          <a:noFill/>
        </p:spPr>
        <p:txBody>
          <a:bodyPr wrap="square" rtlCol="0">
            <a:spAutoFit/>
          </a:bodyPr>
          <a:lstStyle/>
          <a:p>
            <a:pPr algn="l"/>
            <a:r>
              <a:rPr lang="en-US" sz="2000" b="1" dirty="0" smtClean="0">
                <a:latin typeface="Calibri" pitchFamily="34" charset="0"/>
              </a:rPr>
              <a:t>Approximately $175 Million in Community Grants since Formation of the Foundation in 1996</a:t>
            </a:r>
            <a:endParaRPr lang="en-US" sz="2000" b="1"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833298" y="1728834"/>
            <a:ext cx="2286000" cy="307777"/>
          </a:xfrm>
          <a:prstGeom prst="rect">
            <a:avLst/>
          </a:prstGeom>
          <a:noFill/>
        </p:spPr>
        <p:txBody>
          <a:bodyPr wrap="square" rtlCol="0">
            <a:spAutoFit/>
          </a:bodyPr>
          <a:lstStyle/>
          <a:p>
            <a:pPr algn="ctr"/>
            <a:r>
              <a:rPr lang="en-US" sz="1400" i="1" dirty="0" smtClean="0">
                <a:solidFill>
                  <a:schemeClr val="tx1">
                    <a:lumMod val="75000"/>
                    <a:lumOff val="25000"/>
                  </a:schemeClr>
                </a:solidFill>
                <a:latin typeface="+mn-lt"/>
              </a:rPr>
              <a:t>(Low-Income Elderly)</a:t>
            </a:r>
          </a:p>
        </p:txBody>
      </p:sp>
      <p:sp>
        <p:nvSpPr>
          <p:cNvPr id="12" name="Title 26"/>
          <p:cNvSpPr>
            <a:spLocks noGrp="1"/>
          </p:cNvSpPr>
          <p:nvPr>
            <p:ph type="title"/>
          </p:nvPr>
        </p:nvSpPr>
        <p:spPr/>
        <p:txBody>
          <a:bodyPr/>
          <a:lstStyle/>
          <a:p>
            <a:r>
              <a:rPr lang="en-US" dirty="0" smtClean="0"/>
              <a:t>$30.9 Million in Community Grants in 2011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6779509"/>
              </p:ext>
            </p:extLst>
          </p:nvPr>
        </p:nvGraphicFramePr>
        <p:xfrm>
          <a:off x="304800" y="1066800"/>
          <a:ext cx="8594725"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79120" y="3442860"/>
            <a:ext cx="2286000" cy="523220"/>
          </a:xfrm>
          <a:prstGeom prst="rect">
            <a:avLst/>
          </a:prstGeom>
          <a:noFill/>
        </p:spPr>
        <p:txBody>
          <a:bodyPr wrap="square" rtlCol="0">
            <a:spAutoFit/>
          </a:bodyPr>
          <a:lstStyle/>
          <a:p>
            <a:r>
              <a:rPr lang="en-US" sz="1400" i="1" dirty="0" smtClean="0">
                <a:solidFill>
                  <a:schemeClr val="tx1">
                    <a:lumMod val="75000"/>
                    <a:lumOff val="25000"/>
                  </a:schemeClr>
                </a:solidFill>
                <a:latin typeface="+mn-lt"/>
              </a:rPr>
              <a:t>(Primary and Specialty Care for Under- and Un-Insured)</a:t>
            </a:r>
          </a:p>
        </p:txBody>
      </p:sp>
      <p:sp>
        <p:nvSpPr>
          <p:cNvPr id="7" name="TextBox 6"/>
          <p:cNvSpPr txBox="1"/>
          <p:nvPr/>
        </p:nvSpPr>
        <p:spPr>
          <a:xfrm>
            <a:off x="5077685" y="5867400"/>
            <a:ext cx="2286000" cy="307777"/>
          </a:xfrm>
          <a:prstGeom prst="rect">
            <a:avLst/>
          </a:prstGeom>
          <a:noFill/>
        </p:spPr>
        <p:txBody>
          <a:bodyPr wrap="square" rtlCol="0">
            <a:spAutoFit/>
          </a:bodyPr>
          <a:lstStyle/>
          <a:p>
            <a:r>
              <a:rPr lang="en-US" sz="1400" i="1" dirty="0" smtClean="0">
                <a:solidFill>
                  <a:schemeClr val="tx1">
                    <a:lumMod val="75000"/>
                    <a:lumOff val="25000"/>
                  </a:schemeClr>
                </a:solidFill>
                <a:latin typeface="+mn-lt"/>
              </a:rPr>
              <a:t>(Health &amp; Wellness)</a:t>
            </a:r>
          </a:p>
        </p:txBody>
      </p:sp>
      <p:sp>
        <p:nvSpPr>
          <p:cNvPr id="8" name="TextBox 7"/>
          <p:cNvSpPr txBox="1"/>
          <p:nvPr/>
        </p:nvSpPr>
        <p:spPr>
          <a:xfrm>
            <a:off x="2667010" y="5867400"/>
            <a:ext cx="2286000" cy="307777"/>
          </a:xfrm>
          <a:prstGeom prst="rect">
            <a:avLst/>
          </a:prstGeom>
          <a:noFill/>
        </p:spPr>
        <p:txBody>
          <a:bodyPr wrap="square" rtlCol="0">
            <a:spAutoFit/>
          </a:bodyPr>
          <a:lstStyle/>
          <a:p>
            <a:r>
              <a:rPr lang="en-US" sz="1400" i="1" dirty="0" smtClean="0">
                <a:solidFill>
                  <a:schemeClr val="tx1">
                    <a:lumMod val="75000"/>
                    <a:lumOff val="25000"/>
                  </a:schemeClr>
                </a:solidFill>
                <a:latin typeface="+mn-lt"/>
              </a:rPr>
              <a:t>(Free Pedi Dental Care)</a:t>
            </a:r>
          </a:p>
        </p:txBody>
      </p:sp>
      <p:sp>
        <p:nvSpPr>
          <p:cNvPr id="9" name="TextBox 8"/>
          <p:cNvSpPr txBox="1"/>
          <p:nvPr/>
        </p:nvSpPr>
        <p:spPr>
          <a:xfrm>
            <a:off x="1295405" y="4703620"/>
            <a:ext cx="2286000" cy="523220"/>
          </a:xfrm>
          <a:prstGeom prst="rect">
            <a:avLst/>
          </a:prstGeom>
          <a:noFill/>
        </p:spPr>
        <p:txBody>
          <a:bodyPr wrap="square" rtlCol="0">
            <a:spAutoFit/>
          </a:bodyPr>
          <a:lstStyle/>
          <a:p>
            <a:pPr algn="ctr"/>
            <a:r>
              <a:rPr lang="en-US" sz="1400" i="1" dirty="0" smtClean="0">
                <a:solidFill>
                  <a:schemeClr val="tx1">
                    <a:lumMod val="75000"/>
                    <a:lumOff val="25000"/>
                  </a:schemeClr>
                </a:solidFill>
                <a:latin typeface="+mn-lt"/>
              </a:rPr>
              <a:t>(Health Education </a:t>
            </a:r>
          </a:p>
          <a:p>
            <a:pPr algn="ctr"/>
            <a:r>
              <a:rPr lang="en-US" sz="1400" i="1" dirty="0" smtClean="0">
                <a:solidFill>
                  <a:schemeClr val="tx1">
                    <a:lumMod val="75000"/>
                    <a:lumOff val="25000"/>
                  </a:schemeClr>
                </a:solidFill>
                <a:latin typeface="+mn-lt"/>
              </a:rPr>
              <a:t>&amp; Research)</a:t>
            </a:r>
          </a:p>
        </p:txBody>
      </p:sp>
      <p:sp>
        <p:nvSpPr>
          <p:cNvPr id="10" name="TextBox 9"/>
          <p:cNvSpPr txBox="1"/>
          <p:nvPr/>
        </p:nvSpPr>
        <p:spPr>
          <a:xfrm>
            <a:off x="1295405" y="2712508"/>
            <a:ext cx="2286000" cy="307777"/>
          </a:xfrm>
          <a:prstGeom prst="rect">
            <a:avLst/>
          </a:prstGeom>
          <a:noFill/>
        </p:spPr>
        <p:txBody>
          <a:bodyPr wrap="square" rtlCol="0">
            <a:spAutoFit/>
          </a:bodyPr>
          <a:lstStyle/>
          <a:p>
            <a:pPr algn="ctr"/>
            <a:r>
              <a:rPr lang="en-US" sz="1400" i="1" dirty="0" smtClean="0">
                <a:solidFill>
                  <a:schemeClr val="tx1">
                    <a:lumMod val="75000"/>
                    <a:lumOff val="25000"/>
                  </a:schemeClr>
                </a:solidFill>
                <a:latin typeface="+mn-lt"/>
              </a:rPr>
              <a:t>(Behavioral Health)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pursuit continues</a:t>
            </a:r>
            <a:endParaRPr lang="en-US" sz="4000" dirty="0"/>
          </a:p>
        </p:txBody>
      </p:sp>
      <p:sp>
        <p:nvSpPr>
          <p:cNvPr id="5" name="Content Placeholder 4"/>
          <p:cNvSpPr>
            <a:spLocks noGrp="1"/>
          </p:cNvSpPr>
          <p:nvPr>
            <p:ph idx="1"/>
          </p:nvPr>
        </p:nvSpPr>
        <p:spPr>
          <a:xfrm>
            <a:off x="535259" y="990600"/>
            <a:ext cx="8460057" cy="5410200"/>
          </a:xfrm>
        </p:spPr>
        <p:txBody>
          <a:bodyPr>
            <a:normAutofit/>
          </a:bodyPr>
          <a:lstStyle/>
          <a:p>
            <a:pPr marL="0" indent="0">
              <a:buNone/>
            </a:pPr>
            <a:r>
              <a:rPr lang="en-US" sz="2400" dirty="0" smtClean="0"/>
              <a:t>To be the finest care and service organization in the world</a:t>
            </a:r>
          </a:p>
          <a:p>
            <a:pPr marL="0" indent="0">
              <a:buNone/>
            </a:pPr>
            <a:endParaRPr lang="en-US" sz="2000" dirty="0" smtClean="0"/>
          </a:p>
          <a:p>
            <a:pPr marL="0" indent="0">
              <a:buNone/>
            </a:pPr>
            <a:r>
              <a:rPr lang="en-US" sz="2000" dirty="0" smtClean="0"/>
              <a:t>We are still learning, improving, refining….</a:t>
            </a:r>
          </a:p>
          <a:p>
            <a:pPr marL="0" indent="0">
              <a:buNone/>
            </a:pPr>
            <a:endParaRPr lang="en-US" sz="2000" dirty="0"/>
          </a:p>
          <a:p>
            <a:pPr marL="0" indent="0">
              <a:buNone/>
            </a:pPr>
            <a:r>
              <a:rPr lang="en-US" sz="2000" dirty="0" smtClean="0"/>
              <a:t>But in the end, it will be the patients and families we serve…..</a:t>
            </a:r>
          </a:p>
          <a:p>
            <a:pPr marL="0" indent="0">
              <a:buNone/>
            </a:pPr>
            <a:r>
              <a:rPr lang="en-US" sz="2000" dirty="0" smtClean="0"/>
              <a:t>It will be the community….  </a:t>
            </a:r>
          </a:p>
          <a:p>
            <a:pPr marL="0" indent="0">
              <a:buNone/>
            </a:pPr>
            <a:r>
              <a:rPr lang="en-US" sz="2000" dirty="0" smtClean="0"/>
              <a:t>Employers, families, and even regulatory bodies…</a:t>
            </a:r>
          </a:p>
          <a:p>
            <a:pPr marL="0" indent="0">
              <a:buNone/>
            </a:pPr>
            <a:r>
              <a:rPr lang="en-US" sz="2000" dirty="0" smtClean="0"/>
              <a:t>It will be the physicians who practice medicine…..</a:t>
            </a:r>
          </a:p>
          <a:p>
            <a:pPr marL="0" indent="0">
              <a:buNone/>
            </a:pPr>
            <a:r>
              <a:rPr lang="en-US" sz="2000" dirty="0" smtClean="0"/>
              <a:t>It will be the staff who tirelessly contribute their time and talent…..</a:t>
            </a:r>
          </a:p>
          <a:p>
            <a:pPr marL="0" indent="0">
              <a:buNone/>
            </a:pPr>
            <a:endParaRPr lang="en-US" sz="2000" dirty="0"/>
          </a:p>
          <a:p>
            <a:pPr marL="0" indent="0">
              <a:buNone/>
            </a:pPr>
            <a:r>
              <a:rPr lang="en-US" sz="2000" dirty="0" smtClean="0"/>
              <a:t>Who will tell us if we are there or not…..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unique business model</a:t>
            </a:r>
            <a:endParaRPr lang="en-US" dirty="0"/>
          </a:p>
        </p:txBody>
      </p:sp>
      <p:sp>
        <p:nvSpPr>
          <p:cNvPr id="10" name="Content Placeholder 9"/>
          <p:cNvSpPr>
            <a:spLocks noGrp="1"/>
          </p:cNvSpPr>
          <p:nvPr>
            <p:ph idx="1"/>
          </p:nvPr>
        </p:nvSpPr>
        <p:spPr/>
        <p:txBody>
          <a:bodyPr/>
          <a:lstStyle/>
          <a:p>
            <a:pPr>
              <a:spcAft>
                <a:spcPts val="1200"/>
              </a:spcAft>
            </a:pPr>
            <a:r>
              <a:rPr lang="en-US" dirty="0" smtClean="0"/>
              <a:t>A unique public\private partnership benefitting all partner interests</a:t>
            </a:r>
          </a:p>
          <a:p>
            <a:pPr>
              <a:spcAft>
                <a:spcPts val="1200"/>
              </a:spcAft>
            </a:pPr>
            <a:r>
              <a:rPr lang="en-US" dirty="0" smtClean="0"/>
              <a:t>Since the formation of St. David’s HealthCare, the Partnership has reinvested over $700 million in the hospitals.</a:t>
            </a:r>
          </a:p>
          <a:p>
            <a:pPr lvl="1">
              <a:spcAft>
                <a:spcPts val="1200"/>
              </a:spcAft>
            </a:pPr>
            <a:r>
              <a:rPr lang="en-US" b="1" i="1" dirty="0" smtClean="0"/>
              <a:t>Without raising a dollar from the community</a:t>
            </a:r>
          </a:p>
          <a:p>
            <a:pPr lvl="1">
              <a:spcAft>
                <a:spcPts val="1200"/>
              </a:spcAft>
            </a:pPr>
            <a:r>
              <a:rPr lang="en-US" b="1" i="1" dirty="0" smtClean="0"/>
              <a:t>Without borrowing a dollar</a:t>
            </a:r>
          </a:p>
          <a:p>
            <a:pPr>
              <a:spcBef>
                <a:spcPts val="1800"/>
              </a:spcBef>
            </a:pPr>
            <a:r>
              <a:rPr lang="en-US" dirty="0" smtClean="0"/>
              <a:t>Like tax-exempt hospital systems, St. David’s HealthCare hospitals are held to the highest community benefit standards.</a:t>
            </a:r>
          </a:p>
          <a:p>
            <a:pPr lvl="1"/>
            <a:r>
              <a:rPr lang="en-US" dirty="0" smtClean="0"/>
              <a:t>Tax-exempt status is dependent on hospital operations, not the Foundation</a:t>
            </a:r>
          </a:p>
          <a:p>
            <a:pPr lvl="2"/>
            <a:r>
              <a:rPr lang="en-US" dirty="0" smtClean="0"/>
              <a:t>Open physician staff</a:t>
            </a:r>
          </a:p>
          <a:p>
            <a:pPr lvl="2"/>
            <a:r>
              <a:rPr lang="en-US" dirty="0" smtClean="0"/>
              <a:t>Serving the uninsured and indigent</a:t>
            </a:r>
          </a:p>
          <a:p>
            <a:pPr lvl="2"/>
            <a:r>
              <a:rPr lang="en-US" dirty="0" smtClean="0"/>
              <a:t>Meeting the community healthcare needs</a:t>
            </a:r>
          </a:p>
          <a:p>
            <a:pPr>
              <a:lnSpc>
                <a:spcPct val="150000"/>
              </a:lnSpc>
              <a:spcBef>
                <a:spcPts val="1800"/>
              </a:spcBef>
            </a:pPr>
            <a:r>
              <a:rPr lang="en-US" dirty="0" smtClean="0"/>
              <a:t>Foundation cannot raise money to benefit hospitals.</a:t>
            </a:r>
          </a:p>
        </p:txBody>
      </p:sp>
      <p:sp>
        <p:nvSpPr>
          <p:cNvPr id="12291" name="Slide Number Placeholder 3"/>
          <p:cNvSpPr>
            <a:spLocks noGrp="1"/>
          </p:cNvSpPr>
          <p:nvPr>
            <p:ph type="sldNum" sz="quarter" idx="12"/>
          </p:nvPr>
        </p:nvSpPr>
        <p:spPr/>
        <p:txBody>
          <a:bodyPr/>
          <a:lstStyle/>
          <a:p>
            <a:fld id="{967A45E2-DC31-461C-819E-908CB4C1E3B6}" type="slidenum">
              <a:rPr lang="en-US" smtClean="0">
                <a:sym typeface="Gill Sans" charset="0"/>
              </a:rPr>
              <a:pPr/>
              <a:t>4</a:t>
            </a:fld>
            <a:endParaRPr lang="en-US" dirty="0" smtClean="0">
              <a:sym typeface="Gill Sans" charset="0"/>
            </a:endParaRPr>
          </a:p>
        </p:txBody>
      </p:sp>
    </p:spTree>
    <p:extLst>
      <p:ext uri="{BB962C8B-B14F-4D97-AF65-F5344CB8AC3E}">
        <p14:creationId xmlns:p14="http://schemas.microsoft.com/office/powerpoint/2010/main" val="171351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7736" y="2616820"/>
            <a:ext cx="3089179" cy="923330"/>
          </a:xfrm>
          <a:prstGeom prst="rect">
            <a:avLst/>
          </a:prstGeom>
          <a:noFill/>
        </p:spPr>
        <p:txBody>
          <a:bodyPr wrap="none" rtlCol="0">
            <a:spAutoFit/>
          </a:bodyPr>
          <a:lstStyle/>
          <a:p>
            <a:pPr algn="l"/>
            <a:r>
              <a:rPr lang="en-US" sz="5400" dirty="0" smtClean="0">
                <a:solidFill>
                  <a:schemeClr val="tx1">
                    <a:lumMod val="75000"/>
                    <a:lumOff val="25000"/>
                  </a:schemeClr>
                </a:solidFill>
                <a:latin typeface="+mn-lt"/>
              </a:rPr>
              <a:t>Thank you</a:t>
            </a:r>
            <a:endParaRPr lang="en-US" sz="5400"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241740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3634"/>
            <a:ext cx="8229600" cy="609600"/>
          </a:xfrm>
        </p:spPr>
        <p:txBody>
          <a:bodyPr/>
          <a:lstStyle/>
          <a:p>
            <a:r>
              <a:rPr lang="en-US" dirty="0" smtClean="0"/>
              <a:t>Forces for integration</a:t>
            </a:r>
            <a:endParaRPr lang="en-US" dirty="0"/>
          </a:p>
        </p:txBody>
      </p:sp>
      <p:sp>
        <p:nvSpPr>
          <p:cNvPr id="4" name="Slide Number Placeholder 3"/>
          <p:cNvSpPr>
            <a:spLocks noGrp="1"/>
          </p:cNvSpPr>
          <p:nvPr>
            <p:ph type="sldNum" sz="quarter" idx="12"/>
          </p:nvPr>
        </p:nvSpPr>
        <p:spPr/>
        <p:txBody>
          <a:bodyPr/>
          <a:lstStyle/>
          <a:p>
            <a:fld id="{906AE724-4397-4CFF-8891-39442105FFFD}" type="slidenum">
              <a:rPr lang="en-US" smtClean="0"/>
              <a:pPr/>
              <a:t>5</a:t>
            </a:fld>
            <a:endParaRPr lang="en-US" dirty="0"/>
          </a:p>
        </p:txBody>
      </p:sp>
      <p:grpSp>
        <p:nvGrpSpPr>
          <p:cNvPr id="6" name="Group 5"/>
          <p:cNvGrpSpPr/>
          <p:nvPr/>
        </p:nvGrpSpPr>
        <p:grpSpPr>
          <a:xfrm>
            <a:off x="87083" y="914400"/>
            <a:ext cx="2468880" cy="950399"/>
            <a:chOff x="3031" y="1122686"/>
            <a:chExt cx="1378565" cy="950399"/>
          </a:xfrm>
        </p:grpSpPr>
        <p:sp>
          <p:nvSpPr>
            <p:cNvPr id="28" name="Rounded Rectangle 27"/>
            <p:cNvSpPr/>
            <p:nvPr/>
          </p:nvSpPr>
          <p:spPr>
            <a:xfrm>
              <a:off x="3031" y="1122686"/>
              <a:ext cx="1378565" cy="950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3031" y="1122686"/>
              <a:ext cx="1378565" cy="551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endParaRPr lang="en-US" sz="2200" kern="1200" dirty="0">
                <a:solidFill>
                  <a:schemeClr val="tx1"/>
                </a:solidFill>
              </a:endParaRPr>
            </a:p>
          </p:txBody>
        </p:sp>
      </p:grpSp>
      <p:grpSp>
        <p:nvGrpSpPr>
          <p:cNvPr id="7" name="Group 6"/>
          <p:cNvGrpSpPr/>
          <p:nvPr/>
        </p:nvGrpSpPr>
        <p:grpSpPr>
          <a:xfrm>
            <a:off x="369440" y="1465825"/>
            <a:ext cx="2468880" cy="5239775"/>
            <a:chOff x="285388" y="1674113"/>
            <a:chExt cx="1378565" cy="1267200"/>
          </a:xfrm>
        </p:grpSpPr>
        <p:sp>
          <p:nvSpPr>
            <p:cNvPr id="26" name="Rounded Rectangle 25"/>
            <p:cNvSpPr/>
            <p:nvPr/>
          </p:nvSpPr>
          <p:spPr>
            <a:xfrm>
              <a:off x="285388" y="1674113"/>
              <a:ext cx="1378565" cy="12672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6"/>
            <p:cNvSpPr/>
            <p:nvPr/>
          </p:nvSpPr>
          <p:spPr>
            <a:xfrm>
              <a:off x="322503" y="1711228"/>
              <a:ext cx="1304335" cy="1192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p:txBody>
        </p:sp>
      </p:grpSp>
      <p:sp>
        <p:nvSpPr>
          <p:cNvPr id="24" name="Right Arrow 23"/>
          <p:cNvSpPr/>
          <p:nvPr/>
        </p:nvSpPr>
        <p:spPr>
          <a:xfrm>
            <a:off x="2563092" y="1018502"/>
            <a:ext cx="548640" cy="505498"/>
          </a:xfrm>
          <a:prstGeom prst="mathPlus">
            <a:avLst/>
          </a:prstGeom>
        </p:spPr>
        <p:style>
          <a:lnRef idx="1">
            <a:schemeClr val="accent3"/>
          </a:lnRef>
          <a:fillRef idx="3">
            <a:schemeClr val="accent3"/>
          </a:fillRef>
          <a:effectRef idx="2">
            <a:schemeClr val="accent3"/>
          </a:effectRef>
          <a:fontRef idx="minor">
            <a:schemeClr val="lt1"/>
          </a:fontRef>
        </p:style>
      </p:sp>
      <p:grpSp>
        <p:nvGrpSpPr>
          <p:cNvPr id="9" name="Group 8"/>
          <p:cNvGrpSpPr/>
          <p:nvPr/>
        </p:nvGrpSpPr>
        <p:grpSpPr>
          <a:xfrm>
            <a:off x="3124200" y="914400"/>
            <a:ext cx="2468880" cy="950399"/>
            <a:chOff x="2217539" y="1122686"/>
            <a:chExt cx="1378565" cy="950399"/>
          </a:xfrm>
        </p:grpSpPr>
        <p:sp>
          <p:nvSpPr>
            <p:cNvPr id="22" name="Rounded Rectangle 21"/>
            <p:cNvSpPr/>
            <p:nvPr/>
          </p:nvSpPr>
          <p:spPr>
            <a:xfrm>
              <a:off x="2217539" y="1122686"/>
              <a:ext cx="1378565" cy="950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10"/>
            <p:cNvSpPr/>
            <p:nvPr/>
          </p:nvSpPr>
          <p:spPr>
            <a:xfrm>
              <a:off x="2217539" y="1122686"/>
              <a:ext cx="1378565" cy="551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endParaRPr lang="en-US" sz="2200" kern="1200" dirty="0">
                <a:solidFill>
                  <a:schemeClr val="bg1"/>
                </a:solidFill>
              </a:endParaRPr>
            </a:p>
          </p:txBody>
        </p:sp>
      </p:grpSp>
      <p:grpSp>
        <p:nvGrpSpPr>
          <p:cNvPr id="10" name="Group 9"/>
          <p:cNvGrpSpPr/>
          <p:nvPr/>
        </p:nvGrpSpPr>
        <p:grpSpPr>
          <a:xfrm>
            <a:off x="3434264" y="1465825"/>
            <a:ext cx="2468880" cy="5239775"/>
            <a:chOff x="2499895" y="1674113"/>
            <a:chExt cx="1378565" cy="1267200"/>
          </a:xfrm>
        </p:grpSpPr>
        <p:sp>
          <p:nvSpPr>
            <p:cNvPr id="20" name="Rounded Rectangle 19"/>
            <p:cNvSpPr/>
            <p:nvPr/>
          </p:nvSpPr>
          <p:spPr>
            <a:xfrm>
              <a:off x="2499895" y="1674113"/>
              <a:ext cx="1378565" cy="12672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2"/>
            <p:cNvSpPr/>
            <p:nvPr/>
          </p:nvSpPr>
          <p:spPr>
            <a:xfrm>
              <a:off x="2537010" y="1711228"/>
              <a:ext cx="1304335" cy="1192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p:txBody>
        </p:sp>
      </p:grpSp>
      <p:sp>
        <p:nvSpPr>
          <p:cNvPr id="18" name="Right Arrow 17"/>
          <p:cNvSpPr/>
          <p:nvPr/>
        </p:nvSpPr>
        <p:spPr>
          <a:xfrm>
            <a:off x="5739016" y="1018502"/>
            <a:ext cx="548640" cy="505498"/>
          </a:xfrm>
          <a:prstGeom prst="rightArrow">
            <a:avLst>
              <a:gd name="adj1" fmla="val 49037"/>
              <a:gd name="adj2" fmla="val 50000"/>
            </a:avLst>
          </a:prstGeom>
        </p:spPr>
        <p:style>
          <a:lnRef idx="1">
            <a:schemeClr val="accent3"/>
          </a:lnRef>
          <a:fillRef idx="3">
            <a:schemeClr val="accent3"/>
          </a:fillRef>
          <a:effectRef idx="2">
            <a:schemeClr val="accent3"/>
          </a:effectRef>
          <a:fontRef idx="minor">
            <a:schemeClr val="lt1"/>
          </a:fontRef>
        </p:style>
      </p:sp>
      <p:grpSp>
        <p:nvGrpSpPr>
          <p:cNvPr id="12" name="Group 11"/>
          <p:cNvGrpSpPr/>
          <p:nvPr/>
        </p:nvGrpSpPr>
        <p:grpSpPr>
          <a:xfrm>
            <a:off x="6400800" y="914400"/>
            <a:ext cx="2468880" cy="950976"/>
            <a:chOff x="4432046" y="1122686"/>
            <a:chExt cx="1378565" cy="950399"/>
          </a:xfrm>
        </p:grpSpPr>
        <p:sp>
          <p:nvSpPr>
            <p:cNvPr id="16" name="Rounded Rectangle 15"/>
            <p:cNvSpPr/>
            <p:nvPr/>
          </p:nvSpPr>
          <p:spPr>
            <a:xfrm>
              <a:off x="4432046" y="1122686"/>
              <a:ext cx="1378565" cy="9503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6"/>
            <p:cNvSpPr/>
            <p:nvPr/>
          </p:nvSpPr>
          <p:spPr>
            <a:xfrm>
              <a:off x="4432046" y="1122686"/>
              <a:ext cx="1378565" cy="551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endParaRPr lang="en-US" sz="2200" kern="1200" dirty="0">
                <a:solidFill>
                  <a:schemeClr val="tx1"/>
                </a:solidFill>
              </a:endParaRPr>
            </a:p>
          </p:txBody>
        </p:sp>
      </p:grpSp>
      <p:sp>
        <p:nvSpPr>
          <p:cNvPr id="30" name="Content Placeholder 2"/>
          <p:cNvSpPr txBox="1">
            <a:spLocks/>
          </p:cNvSpPr>
          <p:nvPr/>
        </p:nvSpPr>
        <p:spPr>
          <a:xfrm>
            <a:off x="152400" y="1055688"/>
            <a:ext cx="4191000" cy="2220912"/>
          </a:xfrm>
          <a:prstGeom prst="rect">
            <a:avLst/>
          </a:prstGeom>
        </p:spPr>
        <p:txBody>
          <a:bodyPr/>
          <a:lstStyle/>
          <a:p>
            <a:pPr marL="176213" marR="0" lvl="0" indent="-176213" algn="l" defTabSz="642938" rtl="0" eaLnBrk="1" fontAlgn="base" latinLnBrk="0" hangingPunct="1">
              <a:lnSpc>
                <a:spcPct val="100000"/>
              </a:lnSpc>
              <a:spcBef>
                <a:spcPct val="50000"/>
              </a:spcBef>
              <a:spcAft>
                <a:spcPct val="0"/>
              </a:spcAft>
              <a:buClrTx/>
              <a:buSzTx/>
              <a:buFont typeface="Wingdings" pitchFamily="2" charset="2"/>
              <a:buNone/>
              <a:tabLst/>
              <a:defRPr/>
            </a:pPr>
            <a:r>
              <a:rPr kumimoji="0" lang="en-US" sz="2000" i="0" u="none" strike="noStrike" kern="0" cap="none" spc="0" normalizeH="0" baseline="0" noProof="0" dirty="0" smtClean="0">
                <a:ln>
                  <a:noFill/>
                </a:ln>
                <a:solidFill>
                  <a:schemeClr val="bg1">
                    <a:lumMod val="95000"/>
                  </a:schemeClr>
                </a:solidFill>
                <a:effectLst/>
                <a:uLnTx/>
                <a:uFillTx/>
                <a:latin typeface="Calibri" pitchFamily="34" charset="0"/>
                <a:ea typeface="+mn-ea"/>
                <a:sym typeface="Gill Sans" charset="0"/>
              </a:rPr>
              <a:t>St. David’s</a:t>
            </a:r>
          </a:p>
        </p:txBody>
      </p:sp>
      <p:sp>
        <p:nvSpPr>
          <p:cNvPr id="31" name="Content Placeholder 2"/>
          <p:cNvSpPr txBox="1">
            <a:spLocks/>
          </p:cNvSpPr>
          <p:nvPr/>
        </p:nvSpPr>
        <p:spPr>
          <a:xfrm>
            <a:off x="399472" y="1512887"/>
            <a:ext cx="2496128" cy="2572105"/>
          </a:xfrm>
          <a:prstGeom prst="rect">
            <a:avLst/>
          </a:prstGeom>
        </p:spPr>
        <p:txBody>
          <a:bodyPr/>
          <a:lstStyle/>
          <a:p>
            <a:pPr marL="176213" marR="0" lvl="0" indent="-176213" algn="l" defTabSz="642938" rtl="0" eaLnBrk="1" fontAlgn="base" latinLnBrk="0" hangingPunct="1">
              <a:lnSpc>
                <a:spcPts val="2000"/>
              </a:lnSpc>
              <a:spcBef>
                <a:spcPts val="0"/>
              </a:spcBef>
              <a:spcAft>
                <a:spcPct val="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cs typeface="+mn-cs"/>
                <a:sym typeface="Gill Sans" charset="0"/>
              </a:rPr>
              <a:t>Freestanding healthcare system</a:t>
            </a:r>
          </a:p>
          <a:p>
            <a:pPr marL="176213" marR="0" lvl="0" indent="-176213" algn="l" defTabSz="642938" rtl="0" eaLnBrk="1" fontAlgn="base" latinLnBrk="0" hangingPunct="1">
              <a:lnSpc>
                <a:spcPts val="2000"/>
              </a:lnSpc>
              <a:spcBef>
                <a:spcPts val="600"/>
              </a:spcBef>
              <a:spcAft>
                <a:spcPct val="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cs typeface="+mn-cs"/>
                <a:sym typeface="Gill Sans" charset="0"/>
              </a:rPr>
              <a:t>Limited geographic</a:t>
            </a:r>
            <a:r>
              <a:rPr kumimoji="0" lang="en-US" sz="1800" b="0" i="0" u="none" strike="noStrike" kern="0" cap="none" spc="0" normalizeH="0" noProof="0" dirty="0" smtClean="0">
                <a:ln>
                  <a:noFill/>
                </a:ln>
                <a:solidFill>
                  <a:schemeClr val="tx1">
                    <a:lumMod val="75000"/>
                    <a:lumOff val="25000"/>
                  </a:schemeClr>
                </a:solidFill>
                <a:effectLst/>
                <a:uLnTx/>
                <a:uFillTx/>
                <a:latin typeface="Calibri" pitchFamily="34" charset="0"/>
                <a:ea typeface="+mn-ea"/>
                <a:cs typeface="+mn-cs"/>
                <a:sym typeface="Gill Sans" charset="0"/>
              </a:rPr>
              <a:t> coverage</a:t>
            </a:r>
          </a:p>
          <a:p>
            <a:pPr marL="176213" marR="0" lvl="0" indent="-176213" algn="l" defTabSz="642938" rtl="0" eaLnBrk="1" fontAlgn="base" latinLnBrk="0" hangingPunct="1">
              <a:lnSpc>
                <a:spcPts val="2000"/>
              </a:lnSpc>
              <a:spcBef>
                <a:spcPts val="600"/>
              </a:spcBef>
              <a:spcAft>
                <a:spcPct val="0"/>
              </a:spcAft>
              <a:buClrTx/>
              <a:buSzTx/>
              <a:buFont typeface="Wingdings" pitchFamily="2" charset="2"/>
              <a:buChar char="§"/>
              <a:tabLst/>
              <a:defRPr/>
            </a:pPr>
            <a:r>
              <a:rPr lang="en-US" sz="1800" b="0" kern="0" baseline="0" dirty="0" smtClean="0">
                <a:solidFill>
                  <a:schemeClr val="tx1">
                    <a:lumMod val="75000"/>
                    <a:lumOff val="25000"/>
                  </a:schemeClr>
                </a:solidFill>
                <a:latin typeface="Calibri" pitchFamily="34" charset="0"/>
                <a:ea typeface="+mn-ea"/>
              </a:rPr>
              <a:t>Limited access</a:t>
            </a:r>
            <a:r>
              <a:rPr lang="en-US" sz="1800" b="0" kern="0" dirty="0" smtClean="0">
                <a:solidFill>
                  <a:schemeClr val="tx1">
                    <a:lumMod val="75000"/>
                    <a:lumOff val="25000"/>
                  </a:schemeClr>
                </a:solidFill>
                <a:latin typeface="Calibri" pitchFamily="34" charset="0"/>
                <a:ea typeface="+mn-ea"/>
              </a:rPr>
              <a:t> to capital</a:t>
            </a:r>
            <a:endPar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sym typeface="Gill Sans" charset="0"/>
            </a:endParaRPr>
          </a:p>
          <a:p>
            <a:pPr marL="176213" marR="0" lvl="0" indent="-176213" algn="l" defTabSz="642938" rtl="0" eaLnBrk="1" fontAlgn="base" latinLnBrk="0" hangingPunct="1">
              <a:lnSpc>
                <a:spcPts val="2000"/>
              </a:lnSpc>
              <a:spcBef>
                <a:spcPts val="600"/>
              </a:spcBef>
              <a:spcAft>
                <a:spcPct val="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cs typeface="+mn-cs"/>
                <a:sym typeface="Gill Sans" charset="0"/>
              </a:rPr>
              <a:t>Highly recognized, respected name</a:t>
            </a:r>
          </a:p>
          <a:p>
            <a:pPr marL="176213" marR="0" lvl="0" indent="-176213" algn="l" defTabSz="642938" rtl="0" eaLnBrk="1" fontAlgn="base" latinLnBrk="0" hangingPunct="1">
              <a:lnSpc>
                <a:spcPts val="2000"/>
              </a:lnSpc>
              <a:spcBef>
                <a:spcPts val="600"/>
              </a:spcBef>
              <a:spcAft>
                <a:spcPct val="0"/>
              </a:spcAft>
              <a:buClrTx/>
              <a:buSzTx/>
              <a:buFont typeface="Wingdings" pitchFamily="2" charset="2"/>
              <a:buChar char="§"/>
              <a:tabLst/>
              <a:defRPr/>
            </a:pPr>
            <a:r>
              <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cs typeface="+mn-cs"/>
                <a:sym typeface="Gill Sans" charset="0"/>
              </a:rPr>
              <a:t>Vertical integration</a:t>
            </a:r>
          </a:p>
          <a:p>
            <a:pPr marL="514350" marR="0" lvl="1" indent="-176213" algn="l" defTabSz="642938" rtl="0" eaLnBrk="1" fontAlgn="base" latinLnBrk="0" hangingPunct="1">
              <a:lnSpc>
                <a:spcPts val="2000"/>
              </a:lnSpc>
              <a:spcBef>
                <a:spcPts val="0"/>
              </a:spcBef>
              <a:spcAft>
                <a:spcPct val="0"/>
              </a:spcAft>
              <a:buClrTx/>
              <a:buSzTx/>
              <a:buFont typeface="Gill Sans" charset="0"/>
              <a:buChar char="–"/>
              <a:tabLst/>
              <a:defRPr/>
            </a:pPr>
            <a:r>
              <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sym typeface="Gill Sans" charset="0"/>
              </a:rPr>
              <a:t>Primary Care, Rehab, SNF, psych, etc</a:t>
            </a:r>
          </a:p>
          <a:p>
            <a:pPr marL="176213" indent="-176213" algn="l" defTabSz="642938">
              <a:lnSpc>
                <a:spcPts val="2000"/>
              </a:lnSpc>
              <a:spcBef>
                <a:spcPts val="600"/>
              </a:spcBef>
              <a:buFont typeface="Wingdings" pitchFamily="2" charset="2"/>
              <a:buChar char="§"/>
            </a:pPr>
            <a:r>
              <a:rPr lang="en-US" sz="1800" b="0" kern="0" dirty="0">
                <a:solidFill>
                  <a:schemeClr val="tx1">
                    <a:lumMod val="75000"/>
                    <a:lumOff val="25000"/>
                  </a:schemeClr>
                </a:solidFill>
                <a:latin typeface="Calibri" pitchFamily="34" charset="0"/>
                <a:ea typeface="+mn-ea"/>
              </a:rPr>
              <a:t>Sub-optimal negotiating position with </a:t>
            </a:r>
            <a:r>
              <a:rPr lang="en-US" sz="1800" b="0" kern="0" dirty="0" smtClean="0">
                <a:solidFill>
                  <a:schemeClr val="tx1">
                    <a:lumMod val="75000"/>
                    <a:lumOff val="25000"/>
                  </a:schemeClr>
                </a:solidFill>
                <a:latin typeface="Calibri" pitchFamily="34" charset="0"/>
                <a:ea typeface="+mn-ea"/>
              </a:rPr>
              <a:t>payors</a:t>
            </a:r>
            <a:endParaRPr lang="en-US" sz="1800" b="0" kern="0" dirty="0">
              <a:solidFill>
                <a:schemeClr val="tx1">
                  <a:lumMod val="75000"/>
                  <a:lumOff val="25000"/>
                </a:schemeClr>
              </a:solidFill>
              <a:latin typeface="Calibri" pitchFamily="34" charset="0"/>
              <a:ea typeface="+mn-ea"/>
            </a:endParaRPr>
          </a:p>
          <a:p>
            <a:pPr marL="396875" lvl="1" indent="-111125" algn="l" defTabSz="642938">
              <a:lnSpc>
                <a:spcPts val="2000"/>
              </a:lnSpc>
              <a:spcBef>
                <a:spcPts val="0"/>
              </a:spcBef>
              <a:buFont typeface="Calibri" pitchFamily="34" charset="0"/>
              <a:buChar char="–"/>
            </a:pPr>
            <a:r>
              <a:rPr lang="en-US" sz="1800" b="0" kern="0" dirty="0">
                <a:solidFill>
                  <a:schemeClr val="tx1">
                    <a:lumMod val="75000"/>
                    <a:lumOff val="25000"/>
                  </a:schemeClr>
                </a:solidFill>
                <a:latin typeface="Calibri" pitchFamily="34" charset="0"/>
                <a:ea typeface="+mn-ea"/>
              </a:rPr>
              <a:t>While HMO enrollment sky-rocketed</a:t>
            </a:r>
          </a:p>
          <a:p>
            <a:pPr marL="57150" indent="-176213" algn="l" defTabSz="642938">
              <a:lnSpc>
                <a:spcPts val="2000"/>
              </a:lnSpc>
              <a:spcBef>
                <a:spcPts val="0"/>
              </a:spcBef>
              <a:buFont typeface="Gill Sans" charset="0"/>
              <a:buChar char="–"/>
            </a:pPr>
            <a:endParaRPr kumimoji="0" lang="en-US" sz="1800" b="0" i="0" u="none" strike="noStrike" kern="0" cap="none" spc="0" normalizeH="0" baseline="0" noProof="0" dirty="0" smtClean="0">
              <a:ln>
                <a:noFill/>
              </a:ln>
              <a:solidFill>
                <a:schemeClr val="tx1">
                  <a:lumMod val="75000"/>
                  <a:lumOff val="25000"/>
                </a:schemeClr>
              </a:solidFill>
              <a:effectLst/>
              <a:uLnTx/>
              <a:uFillTx/>
              <a:latin typeface="Calibri" pitchFamily="34" charset="0"/>
              <a:ea typeface="+mn-ea"/>
              <a:sym typeface="Gill Sans" charset="0"/>
            </a:endParaRPr>
          </a:p>
        </p:txBody>
      </p:sp>
      <p:sp>
        <p:nvSpPr>
          <p:cNvPr id="32" name="Rectangle 31"/>
          <p:cNvSpPr/>
          <p:nvPr/>
        </p:nvSpPr>
        <p:spPr>
          <a:xfrm>
            <a:off x="3429001" y="1512887"/>
            <a:ext cx="2286000" cy="4247317"/>
          </a:xfrm>
          <a:prstGeom prst="rect">
            <a:avLst/>
          </a:prstGeom>
        </p:spPr>
        <p:txBody>
          <a:bodyPr wrap="square">
            <a:spAutoFit/>
          </a:bodyPr>
          <a:lstStyle/>
          <a:p>
            <a:pPr marL="176213" indent="-176213" algn="l" defTabSz="642938">
              <a:lnSpc>
                <a:spcPts val="2000"/>
              </a:lnSpc>
              <a:spcBef>
                <a:spcPts val="0"/>
              </a:spcBef>
              <a:buFont typeface="Wingdings" pitchFamily="2" charset="2"/>
              <a:buChar char="§"/>
              <a:defRPr/>
            </a:pPr>
            <a:r>
              <a:rPr lang="en-US" sz="1800" b="0" kern="0" dirty="0">
                <a:solidFill>
                  <a:schemeClr val="tx1">
                    <a:lumMod val="75000"/>
                    <a:lumOff val="25000"/>
                  </a:schemeClr>
                </a:solidFill>
                <a:latin typeface="Calibri" pitchFamily="34" charset="0"/>
              </a:rPr>
              <a:t>Part of nation’s largest health care firm</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lumMod val="75000"/>
                    <a:lumOff val="25000"/>
                  </a:schemeClr>
                </a:solidFill>
                <a:latin typeface="Calibri" pitchFamily="34" charset="0"/>
              </a:rPr>
              <a:t>Geographically </a:t>
            </a:r>
            <a:r>
              <a:rPr lang="en-US" sz="1800" b="0" kern="0" dirty="0">
                <a:solidFill>
                  <a:schemeClr val="tx1">
                    <a:lumMod val="75000"/>
                    <a:lumOff val="25000"/>
                  </a:schemeClr>
                </a:solidFill>
                <a:latin typeface="Calibri" pitchFamily="34" charset="0"/>
              </a:rPr>
              <a:t>dispersed facilities </a:t>
            </a:r>
            <a:endParaRPr lang="en-US" sz="1800" b="0" kern="0" dirty="0" smtClean="0">
              <a:solidFill>
                <a:schemeClr val="tx1">
                  <a:lumMod val="75000"/>
                  <a:lumOff val="25000"/>
                </a:schemeClr>
              </a:solidFill>
              <a:latin typeface="Calibri" pitchFamily="34" charset="0"/>
            </a:endParaRPr>
          </a:p>
          <a:p>
            <a:pPr marL="396875" lvl="1" indent="-111125" algn="l" defTabSz="642938">
              <a:lnSpc>
                <a:spcPts val="2000"/>
              </a:lnSpc>
              <a:spcBef>
                <a:spcPts val="0"/>
              </a:spcBef>
              <a:buFont typeface="Calibri" pitchFamily="34" charset="0"/>
              <a:buChar char="–"/>
              <a:defRPr/>
            </a:pPr>
            <a:r>
              <a:rPr lang="en-US" sz="1800" b="0" kern="0" dirty="0" smtClean="0">
                <a:solidFill>
                  <a:schemeClr val="tx1">
                    <a:lumMod val="75000"/>
                    <a:lumOff val="25000"/>
                  </a:schemeClr>
                </a:solidFill>
                <a:latin typeface="Calibri" pitchFamily="34" charset="0"/>
              </a:rPr>
              <a:t>No central presence</a:t>
            </a:r>
          </a:p>
          <a:p>
            <a:pPr marL="396875" lvl="1" indent="-111125" algn="l" defTabSz="642938">
              <a:lnSpc>
                <a:spcPts val="2000"/>
              </a:lnSpc>
              <a:spcBef>
                <a:spcPts val="0"/>
              </a:spcBef>
              <a:buFont typeface="Calibri" pitchFamily="34" charset="0"/>
              <a:buChar char="–"/>
              <a:defRPr/>
            </a:pPr>
            <a:r>
              <a:rPr lang="en-US" sz="1800" b="0" kern="0" dirty="0" smtClean="0">
                <a:solidFill>
                  <a:schemeClr val="tx1">
                    <a:lumMod val="75000"/>
                    <a:lumOff val="25000"/>
                  </a:schemeClr>
                </a:solidFill>
                <a:latin typeface="Calibri" pitchFamily="34" charset="0"/>
              </a:rPr>
              <a:t>Relatively weak market position</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lumMod val="75000"/>
                    <a:lumOff val="25000"/>
                  </a:schemeClr>
                </a:solidFill>
                <a:latin typeface="Calibri" pitchFamily="34" charset="0"/>
              </a:rPr>
              <a:t>Lack of vertical integration</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lumMod val="75000"/>
                    <a:lumOff val="25000"/>
                  </a:schemeClr>
                </a:solidFill>
                <a:latin typeface="Calibri" pitchFamily="34" charset="0"/>
              </a:rPr>
              <a:t>Lack of centralized management</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lumMod val="75000"/>
                    <a:lumOff val="25000"/>
                  </a:schemeClr>
                </a:solidFill>
                <a:latin typeface="Calibri" pitchFamily="34" charset="0"/>
              </a:rPr>
              <a:t>Managed care pressure</a:t>
            </a:r>
            <a:endParaRPr lang="en-US" sz="1800" b="0" kern="0" dirty="0">
              <a:solidFill>
                <a:schemeClr val="tx1">
                  <a:lumMod val="75000"/>
                  <a:lumOff val="25000"/>
                </a:schemeClr>
              </a:solidFill>
              <a:latin typeface="Calibri" pitchFamily="34" charset="0"/>
            </a:endParaRPr>
          </a:p>
        </p:txBody>
      </p:sp>
      <p:sp>
        <p:nvSpPr>
          <p:cNvPr id="33" name="Content Placeholder 2"/>
          <p:cNvSpPr txBox="1">
            <a:spLocks/>
          </p:cNvSpPr>
          <p:nvPr/>
        </p:nvSpPr>
        <p:spPr>
          <a:xfrm>
            <a:off x="3151908" y="1055688"/>
            <a:ext cx="1371600" cy="468312"/>
          </a:xfrm>
          <a:prstGeom prst="rect">
            <a:avLst/>
          </a:prstGeom>
        </p:spPr>
        <p:txBody>
          <a:bodyPr/>
          <a:lstStyle/>
          <a:p>
            <a:pPr marL="176213" marR="0" lvl="0" indent="-176213" algn="l" defTabSz="642938" rtl="0" eaLnBrk="1" fontAlgn="base" latinLnBrk="0" hangingPunct="1">
              <a:lnSpc>
                <a:spcPct val="100000"/>
              </a:lnSpc>
              <a:spcBef>
                <a:spcPct val="50000"/>
              </a:spcBef>
              <a:spcAft>
                <a:spcPct val="0"/>
              </a:spcAft>
              <a:buClrTx/>
              <a:buSzTx/>
              <a:buFont typeface="Wingdings" pitchFamily="2" charset="2"/>
              <a:buNone/>
              <a:tabLst/>
              <a:defRPr/>
            </a:pPr>
            <a:r>
              <a:rPr kumimoji="0" lang="en-US" sz="2000" i="0" u="none" strike="noStrike" kern="0" cap="none" spc="0" normalizeH="0" baseline="0" noProof="0" dirty="0" smtClean="0">
                <a:ln>
                  <a:noFill/>
                </a:ln>
                <a:solidFill>
                  <a:schemeClr val="bg1"/>
                </a:solidFill>
                <a:effectLst/>
                <a:uLnTx/>
                <a:uFillTx/>
                <a:latin typeface="Calibri" pitchFamily="34" charset="0"/>
                <a:ea typeface="+mn-ea"/>
                <a:sym typeface="Gill Sans" charset="0"/>
              </a:rPr>
              <a:t>HCA</a:t>
            </a:r>
          </a:p>
        </p:txBody>
      </p:sp>
      <p:sp>
        <p:nvSpPr>
          <p:cNvPr id="35" name="Content Placeholder 2"/>
          <p:cNvSpPr txBox="1">
            <a:spLocks/>
          </p:cNvSpPr>
          <p:nvPr/>
        </p:nvSpPr>
        <p:spPr>
          <a:xfrm>
            <a:off x="6375404" y="1055688"/>
            <a:ext cx="2895600" cy="468312"/>
          </a:xfrm>
          <a:prstGeom prst="rect">
            <a:avLst/>
          </a:prstGeom>
        </p:spPr>
        <p:txBody>
          <a:bodyPr/>
          <a:lstStyle/>
          <a:p>
            <a:pPr marR="0" lvl="0" algn="l" defTabSz="642938" rtl="0" eaLnBrk="1" fontAlgn="base" latinLnBrk="0" hangingPunct="1">
              <a:spcBef>
                <a:spcPct val="50000"/>
              </a:spcBef>
              <a:spcAft>
                <a:spcPct val="0"/>
              </a:spcAft>
              <a:buClrTx/>
              <a:buSzTx/>
              <a:buFont typeface="Wingdings" pitchFamily="2" charset="2"/>
              <a:buNone/>
              <a:tabLst/>
              <a:defRPr/>
            </a:pPr>
            <a:r>
              <a:rPr kumimoji="0" lang="en-US" sz="2000" i="0" u="none" strike="noStrike" kern="0" cap="none" spc="0" normalizeH="0" baseline="0" noProof="0" dirty="0" smtClean="0">
                <a:ln>
                  <a:noFill/>
                </a:ln>
                <a:solidFill>
                  <a:schemeClr val="bg1"/>
                </a:solidFill>
                <a:effectLst/>
                <a:uLnTx/>
                <a:uFillTx/>
                <a:latin typeface="Calibri" pitchFamily="34" charset="0"/>
                <a:ea typeface="+mn-ea"/>
                <a:cs typeface="+mn-cs"/>
                <a:sym typeface="Gill Sans" charset="0"/>
              </a:rPr>
              <a:t>St.</a:t>
            </a:r>
            <a:r>
              <a:rPr kumimoji="0" lang="en-US" sz="2000" i="0" u="none" strike="noStrike" kern="0" cap="none" spc="0" normalizeH="0" noProof="0" dirty="0" smtClean="0">
                <a:ln>
                  <a:noFill/>
                </a:ln>
                <a:solidFill>
                  <a:schemeClr val="bg1"/>
                </a:solidFill>
                <a:effectLst/>
                <a:uLnTx/>
                <a:uFillTx/>
                <a:latin typeface="Calibri" pitchFamily="34" charset="0"/>
                <a:ea typeface="+mn-ea"/>
                <a:cs typeface="+mn-cs"/>
                <a:sym typeface="Gill Sans" charset="0"/>
              </a:rPr>
              <a:t> </a:t>
            </a:r>
            <a:r>
              <a:rPr lang="en-US" sz="2000" kern="0" dirty="0" smtClean="0">
                <a:solidFill>
                  <a:schemeClr val="bg1"/>
                </a:solidFill>
                <a:latin typeface="Calibri" pitchFamily="34" charset="0"/>
                <a:ea typeface="+mn-ea"/>
              </a:rPr>
              <a:t>David’s HealthCare</a:t>
            </a:r>
            <a:endParaRPr kumimoji="0" lang="en-US" sz="2000" i="0" u="none" strike="noStrike" kern="0" cap="none" spc="0" normalizeH="0" baseline="0" noProof="0" dirty="0" smtClean="0">
              <a:ln>
                <a:noFill/>
              </a:ln>
              <a:solidFill>
                <a:schemeClr val="bg1"/>
              </a:solidFill>
              <a:effectLst/>
              <a:uLnTx/>
              <a:uFillTx/>
              <a:latin typeface="Calibri" pitchFamily="34" charset="0"/>
              <a:ea typeface="+mn-ea"/>
              <a:sym typeface="Gill Sans" charset="0"/>
            </a:endParaRPr>
          </a:p>
        </p:txBody>
      </p:sp>
      <p:grpSp>
        <p:nvGrpSpPr>
          <p:cNvPr id="36" name="Group 35"/>
          <p:cNvGrpSpPr/>
          <p:nvPr/>
        </p:nvGrpSpPr>
        <p:grpSpPr>
          <a:xfrm>
            <a:off x="6598920" y="1447800"/>
            <a:ext cx="2468880" cy="5281228"/>
            <a:chOff x="2499895" y="1674113"/>
            <a:chExt cx="1378565" cy="1267200"/>
          </a:xfrm>
        </p:grpSpPr>
        <p:sp>
          <p:nvSpPr>
            <p:cNvPr id="37" name="Rounded Rectangle 36"/>
            <p:cNvSpPr/>
            <p:nvPr/>
          </p:nvSpPr>
          <p:spPr>
            <a:xfrm>
              <a:off x="2499895" y="1674113"/>
              <a:ext cx="1378565" cy="12672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2"/>
            <p:cNvSpPr/>
            <p:nvPr/>
          </p:nvSpPr>
          <p:spPr>
            <a:xfrm>
              <a:off x="2537010" y="1711228"/>
              <a:ext cx="1304335" cy="11929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solidFill>
                  <a:schemeClr val="tx1">
                    <a:lumMod val="75000"/>
                    <a:lumOff val="25000"/>
                  </a:schemeClr>
                </a:solidFill>
              </a:endParaRPr>
            </a:p>
          </p:txBody>
        </p:sp>
      </p:grpSp>
      <p:sp>
        <p:nvSpPr>
          <p:cNvPr id="39" name="Rectangle 38"/>
          <p:cNvSpPr/>
          <p:nvPr/>
        </p:nvSpPr>
        <p:spPr>
          <a:xfrm>
            <a:off x="6621364" y="1494862"/>
            <a:ext cx="2522635" cy="5273238"/>
          </a:xfrm>
          <a:prstGeom prst="rect">
            <a:avLst/>
          </a:prstGeom>
        </p:spPr>
        <p:txBody>
          <a:bodyPr wrap="square">
            <a:spAutoFit/>
          </a:bodyPr>
          <a:lstStyle/>
          <a:p>
            <a:pPr marL="176213" lvl="0" indent="-176213" algn="l" defTabSz="642938">
              <a:lnSpc>
                <a:spcPts val="2000"/>
              </a:lnSpc>
              <a:spcBef>
                <a:spcPts val="0"/>
              </a:spcBef>
              <a:buFont typeface="Wingdings" pitchFamily="2" charset="2"/>
              <a:buChar char="§"/>
              <a:defRPr/>
            </a:pPr>
            <a:r>
              <a:rPr lang="en-US" sz="1800" b="0" kern="0" dirty="0" smtClean="0">
                <a:solidFill>
                  <a:schemeClr val="tx1"/>
                </a:solidFill>
                <a:latin typeface="Calibri" pitchFamily="34" charset="0"/>
              </a:rPr>
              <a:t>Improved Access to Capital &amp; Liquidity</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solidFill>
                <a:latin typeface="Calibri" pitchFamily="34" charset="0"/>
              </a:rPr>
              <a:t>Continuity of Mission + HCA Expertise</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solidFill>
                <a:latin typeface="Calibri" pitchFamily="34" charset="0"/>
              </a:rPr>
              <a:t>Service Growth</a:t>
            </a:r>
          </a:p>
          <a:p>
            <a:pPr marL="176213" indent="-176213" algn="l" defTabSz="642938">
              <a:lnSpc>
                <a:spcPts val="2000"/>
              </a:lnSpc>
              <a:spcBef>
                <a:spcPts val="600"/>
              </a:spcBef>
              <a:buFont typeface="Wingdings" pitchFamily="2" charset="2"/>
              <a:buChar char="§"/>
              <a:defRPr/>
            </a:pPr>
            <a:r>
              <a:rPr lang="en-US" sz="1800" b="0" kern="0" dirty="0">
                <a:solidFill>
                  <a:schemeClr val="tx1"/>
                </a:solidFill>
                <a:latin typeface="Calibri" pitchFamily="34" charset="0"/>
              </a:rPr>
              <a:t>Financial strength to ensure leading-edge technology, advanced information systems and modernized </a:t>
            </a:r>
            <a:r>
              <a:rPr lang="en-US" sz="1800" b="0" kern="0" dirty="0" smtClean="0">
                <a:solidFill>
                  <a:schemeClr val="tx1"/>
                </a:solidFill>
                <a:latin typeface="Calibri" pitchFamily="34" charset="0"/>
              </a:rPr>
              <a:t>facilities</a:t>
            </a:r>
          </a:p>
          <a:p>
            <a:pPr marL="176213" lvl="0" indent="-176213" algn="l" defTabSz="642938">
              <a:lnSpc>
                <a:spcPts val="2000"/>
              </a:lnSpc>
              <a:spcBef>
                <a:spcPts val="600"/>
              </a:spcBef>
              <a:buFont typeface="Wingdings" pitchFamily="2" charset="2"/>
              <a:buChar char="§"/>
              <a:defRPr/>
            </a:pPr>
            <a:r>
              <a:rPr lang="en-US" sz="1800" b="0" kern="0" dirty="0" smtClean="0">
                <a:solidFill>
                  <a:schemeClr val="tx1"/>
                </a:solidFill>
                <a:latin typeface="Calibri" pitchFamily="34" charset="0"/>
              </a:rPr>
              <a:t>Improved Profitability</a:t>
            </a:r>
          </a:p>
          <a:p>
            <a:pPr marL="396875" lvl="1" indent="-111125" algn="l" defTabSz="642938">
              <a:lnSpc>
                <a:spcPts val="2000"/>
              </a:lnSpc>
              <a:spcBef>
                <a:spcPts val="0"/>
              </a:spcBef>
              <a:buFont typeface="Calibri" pitchFamily="34" charset="0"/>
              <a:buChar char="–"/>
              <a:defRPr/>
            </a:pPr>
            <a:r>
              <a:rPr lang="en-US" sz="1800" b="0" kern="0" dirty="0" smtClean="0">
                <a:solidFill>
                  <a:schemeClr val="tx1"/>
                </a:solidFill>
                <a:latin typeface="Calibri" pitchFamily="34" charset="0"/>
              </a:rPr>
              <a:t>Centralized management</a:t>
            </a:r>
          </a:p>
          <a:p>
            <a:pPr marL="396875" lvl="1" indent="-111125" algn="l" defTabSz="642938">
              <a:lnSpc>
                <a:spcPts val="2000"/>
              </a:lnSpc>
              <a:spcBef>
                <a:spcPts val="0"/>
              </a:spcBef>
              <a:buFont typeface="Calibri" pitchFamily="34" charset="0"/>
              <a:buChar char="–"/>
              <a:defRPr/>
            </a:pPr>
            <a:r>
              <a:rPr lang="en-US" sz="1800" b="0" kern="0" dirty="0" smtClean="0">
                <a:solidFill>
                  <a:schemeClr val="tx1"/>
                </a:solidFill>
                <a:latin typeface="Calibri" pitchFamily="34" charset="0"/>
              </a:rPr>
              <a:t>Economies of scale</a:t>
            </a:r>
          </a:p>
          <a:p>
            <a:pPr marL="396875" lvl="1" indent="-111125" algn="l" defTabSz="642938">
              <a:lnSpc>
                <a:spcPts val="2000"/>
              </a:lnSpc>
              <a:spcBef>
                <a:spcPts val="0"/>
              </a:spcBef>
              <a:buFont typeface="Calibri" pitchFamily="34" charset="0"/>
              <a:buChar char="–"/>
              <a:defRPr/>
            </a:pPr>
            <a:r>
              <a:rPr lang="en-US" sz="1800" b="0" kern="0" dirty="0" smtClean="0">
                <a:solidFill>
                  <a:schemeClr val="tx1"/>
                </a:solidFill>
                <a:latin typeface="Calibri" pitchFamily="34" charset="0"/>
              </a:rPr>
              <a:t>Operational synergies</a:t>
            </a:r>
          </a:p>
          <a:p>
            <a:pPr marL="176213" lvl="0" indent="-176213" algn="l" defTabSz="642938">
              <a:lnSpc>
                <a:spcPts val="2000"/>
              </a:lnSpc>
              <a:spcBef>
                <a:spcPts val="0"/>
              </a:spcBef>
              <a:buFont typeface="Wingdings" pitchFamily="2" charset="2"/>
              <a:buChar char="§"/>
              <a:defRPr/>
            </a:pPr>
            <a:endParaRPr lang="en-US" sz="1800" b="0" kern="0" dirty="0" smtClean="0">
              <a:solidFill>
                <a:schemeClr val="tx1"/>
              </a:solidFill>
              <a:latin typeface="Calibri" pitchFamily="34" charset="0"/>
            </a:endParaRPr>
          </a:p>
          <a:p>
            <a:pPr marL="176213" lvl="0" indent="-176213" algn="l" defTabSz="642938">
              <a:lnSpc>
                <a:spcPts val="2000"/>
              </a:lnSpc>
              <a:spcBef>
                <a:spcPts val="0"/>
              </a:spcBef>
              <a:buFont typeface="Wingdings" pitchFamily="2" charset="2"/>
              <a:buChar char="§"/>
              <a:defRPr/>
            </a:pPr>
            <a:endParaRPr lang="en-US" sz="1800" b="0" kern="0" dirty="0">
              <a:solidFill>
                <a:schemeClr val="tx1"/>
              </a:solidFill>
              <a:latin typeface="Calibri" pitchFamily="34" charset="0"/>
            </a:endParaRPr>
          </a:p>
        </p:txBody>
      </p:sp>
    </p:spTree>
    <p:extLst>
      <p:ext uri="{BB962C8B-B14F-4D97-AF65-F5344CB8AC3E}">
        <p14:creationId xmlns:p14="http://schemas.microsoft.com/office/powerpoint/2010/main" val="34402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smtClean="0"/>
              <a:t>Formation of St. David’s HealthCare</a:t>
            </a:r>
            <a:endParaRPr lang="en-US" dirty="0"/>
          </a:p>
        </p:txBody>
      </p:sp>
      <p:sp>
        <p:nvSpPr>
          <p:cNvPr id="27650" name="Text Box 3"/>
          <p:cNvSpPr txBox="1">
            <a:spLocks noChangeArrowheads="1"/>
          </p:cNvSpPr>
          <p:nvPr/>
        </p:nvSpPr>
        <p:spPr bwMode="auto">
          <a:xfrm>
            <a:off x="100685" y="2590169"/>
            <a:ext cx="639919" cy="338554"/>
          </a:xfrm>
          <a:prstGeom prst="rect">
            <a:avLst/>
          </a:prstGeom>
          <a:noFill/>
          <a:ln w="9525">
            <a:noFill/>
            <a:miter lim="800000"/>
            <a:headEnd/>
            <a:tailEnd/>
          </a:ln>
        </p:spPr>
        <p:txBody>
          <a:bodyPr wrap="none">
            <a:spAutoFit/>
          </a:bodyPr>
          <a:lstStyle/>
          <a:p>
            <a:pPr eaLnBrk="0" hangingPunct="0"/>
            <a:r>
              <a:rPr lang="en-US" sz="1600" b="1" dirty="0">
                <a:solidFill>
                  <a:schemeClr val="tx1"/>
                </a:solidFill>
              </a:rPr>
              <a:t>1994</a:t>
            </a:r>
          </a:p>
        </p:txBody>
      </p:sp>
      <p:sp>
        <p:nvSpPr>
          <p:cNvPr id="27651" name="Text Box 4"/>
          <p:cNvSpPr txBox="1">
            <a:spLocks noChangeArrowheads="1"/>
          </p:cNvSpPr>
          <p:nvPr/>
        </p:nvSpPr>
        <p:spPr bwMode="auto">
          <a:xfrm>
            <a:off x="100685" y="4038558"/>
            <a:ext cx="639919" cy="338554"/>
          </a:xfrm>
          <a:prstGeom prst="rect">
            <a:avLst/>
          </a:prstGeom>
          <a:noFill/>
          <a:ln w="9525">
            <a:noFill/>
            <a:miter lim="800000"/>
            <a:headEnd/>
            <a:tailEnd/>
          </a:ln>
        </p:spPr>
        <p:txBody>
          <a:bodyPr wrap="none">
            <a:spAutoFit/>
          </a:bodyPr>
          <a:lstStyle/>
          <a:p>
            <a:pPr eaLnBrk="0" hangingPunct="0"/>
            <a:r>
              <a:rPr lang="en-US" sz="1600" b="1" dirty="0">
                <a:solidFill>
                  <a:schemeClr val="tx1"/>
                </a:solidFill>
              </a:rPr>
              <a:t>1996</a:t>
            </a:r>
          </a:p>
        </p:txBody>
      </p:sp>
      <p:sp>
        <p:nvSpPr>
          <p:cNvPr id="27652" name="Text Box 5"/>
          <p:cNvSpPr txBox="1">
            <a:spLocks noChangeArrowheads="1"/>
          </p:cNvSpPr>
          <p:nvPr/>
        </p:nvSpPr>
        <p:spPr bwMode="auto">
          <a:xfrm>
            <a:off x="100685" y="1386840"/>
            <a:ext cx="639919" cy="338554"/>
          </a:xfrm>
          <a:prstGeom prst="rect">
            <a:avLst/>
          </a:prstGeom>
          <a:noFill/>
          <a:ln w="9525">
            <a:noFill/>
            <a:miter lim="800000"/>
            <a:headEnd/>
            <a:tailEnd/>
          </a:ln>
        </p:spPr>
        <p:txBody>
          <a:bodyPr wrap="none">
            <a:spAutoFit/>
          </a:bodyPr>
          <a:lstStyle/>
          <a:p>
            <a:pPr eaLnBrk="0" hangingPunct="0"/>
            <a:r>
              <a:rPr lang="en-US" sz="1600" b="1" dirty="0">
                <a:solidFill>
                  <a:schemeClr val="tx1"/>
                </a:solidFill>
              </a:rPr>
              <a:t>1993</a:t>
            </a:r>
          </a:p>
        </p:txBody>
      </p:sp>
      <p:sp>
        <p:nvSpPr>
          <p:cNvPr id="27653" name="Text Box 6"/>
          <p:cNvSpPr txBox="1">
            <a:spLocks noChangeArrowheads="1"/>
          </p:cNvSpPr>
          <p:nvPr/>
        </p:nvSpPr>
        <p:spPr bwMode="auto">
          <a:xfrm>
            <a:off x="100685" y="4875586"/>
            <a:ext cx="639919" cy="338554"/>
          </a:xfrm>
          <a:prstGeom prst="rect">
            <a:avLst/>
          </a:prstGeom>
          <a:noFill/>
          <a:ln w="9525">
            <a:noFill/>
            <a:miter lim="800000"/>
            <a:headEnd/>
            <a:tailEnd/>
          </a:ln>
        </p:spPr>
        <p:txBody>
          <a:bodyPr wrap="none">
            <a:spAutoFit/>
          </a:bodyPr>
          <a:lstStyle/>
          <a:p>
            <a:pPr eaLnBrk="0" hangingPunct="0"/>
            <a:r>
              <a:rPr lang="en-US" sz="1600" b="1" dirty="0">
                <a:solidFill>
                  <a:schemeClr val="tx1"/>
                </a:solidFill>
              </a:rPr>
              <a:t>1998</a:t>
            </a:r>
          </a:p>
        </p:txBody>
      </p:sp>
      <p:sp>
        <p:nvSpPr>
          <p:cNvPr id="27656" name="Text Box 9"/>
          <p:cNvSpPr txBox="1">
            <a:spLocks noChangeArrowheads="1"/>
          </p:cNvSpPr>
          <p:nvPr/>
        </p:nvSpPr>
        <p:spPr bwMode="auto">
          <a:xfrm>
            <a:off x="7539699" y="1329112"/>
            <a:ext cx="155448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St. David’s Georgetown Hosp</a:t>
            </a:r>
            <a:endParaRPr lang="en-US" b="1" dirty="0">
              <a:solidFill>
                <a:schemeClr val="bg1"/>
              </a:solidFill>
              <a:latin typeface="Arial Narrow" pitchFamily="34" charset="0"/>
            </a:endParaRPr>
          </a:p>
        </p:txBody>
      </p:sp>
      <p:sp>
        <p:nvSpPr>
          <p:cNvPr id="27657" name="Text Box 10"/>
          <p:cNvSpPr txBox="1">
            <a:spLocks noChangeArrowheads="1"/>
          </p:cNvSpPr>
          <p:nvPr/>
        </p:nvSpPr>
        <p:spPr bwMode="auto">
          <a:xfrm>
            <a:off x="5837494" y="1329112"/>
            <a:ext cx="1554480" cy="4572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9144" tIns="9144" rIns="9144" bIns="9144" anchor="ctr" anchorCtr="1"/>
          <a:lstStyle/>
          <a:p>
            <a:pPr algn="ctr" eaLnBrk="0" hangingPunct="0"/>
            <a:r>
              <a:rPr lang="en-US" dirty="0" smtClean="0">
                <a:solidFill>
                  <a:schemeClr val="bg1"/>
                </a:solidFill>
                <a:latin typeface="Arial Narrow" pitchFamily="34" charset="0"/>
              </a:rPr>
              <a:t>St. David’s North Austin Med Ctr</a:t>
            </a:r>
            <a:endParaRPr lang="en-US" b="1" dirty="0">
              <a:solidFill>
                <a:schemeClr val="bg1"/>
              </a:solidFill>
              <a:latin typeface="Arial Narrow" pitchFamily="34" charset="0"/>
            </a:endParaRPr>
          </a:p>
        </p:txBody>
      </p:sp>
      <p:sp>
        <p:nvSpPr>
          <p:cNvPr id="27658" name="Text Box 11"/>
          <p:cNvSpPr txBox="1">
            <a:spLocks noChangeArrowheads="1"/>
          </p:cNvSpPr>
          <p:nvPr/>
        </p:nvSpPr>
        <p:spPr bwMode="auto">
          <a:xfrm>
            <a:off x="4135289" y="1329112"/>
            <a:ext cx="1554480" cy="457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St. David’s Round Rock Med Ctr</a:t>
            </a:r>
            <a:endParaRPr lang="en-US" b="1" dirty="0">
              <a:solidFill>
                <a:schemeClr val="bg1"/>
              </a:solidFill>
              <a:latin typeface="Arial Narrow" pitchFamily="34" charset="0"/>
            </a:endParaRPr>
          </a:p>
        </p:txBody>
      </p:sp>
      <p:sp>
        <p:nvSpPr>
          <p:cNvPr id="27659" name="Text Box 12"/>
          <p:cNvSpPr txBox="1">
            <a:spLocks noChangeArrowheads="1"/>
          </p:cNvSpPr>
          <p:nvPr/>
        </p:nvSpPr>
        <p:spPr bwMode="auto">
          <a:xfrm>
            <a:off x="2433084" y="1329112"/>
            <a:ext cx="155448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St. David’s South Austin Med Ctr</a:t>
            </a:r>
            <a:endParaRPr lang="en-US" b="1" dirty="0">
              <a:solidFill>
                <a:schemeClr val="bg1"/>
              </a:solidFill>
              <a:latin typeface="Arial Narrow" pitchFamily="34" charset="0"/>
            </a:endParaRPr>
          </a:p>
        </p:txBody>
      </p:sp>
      <p:sp>
        <p:nvSpPr>
          <p:cNvPr id="27660" name="Text Box 13"/>
          <p:cNvSpPr txBox="1">
            <a:spLocks noChangeArrowheads="1"/>
          </p:cNvSpPr>
          <p:nvPr/>
        </p:nvSpPr>
        <p:spPr bwMode="auto">
          <a:xfrm>
            <a:off x="730879" y="1329112"/>
            <a:ext cx="1554480" cy="457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9144" tIns="9144" rIns="9144" bIns="9144" anchor="ctr" anchorCtr="1"/>
          <a:lstStyle/>
          <a:p>
            <a:pPr algn="ctr" eaLnBrk="0" hangingPunct="0"/>
            <a:r>
              <a:rPr lang="en-US" b="1" dirty="0">
                <a:solidFill>
                  <a:schemeClr val="bg1"/>
                </a:solidFill>
                <a:latin typeface="Arial Narrow" pitchFamily="34" charset="0"/>
              </a:rPr>
              <a:t>St. David’s</a:t>
            </a:r>
          </a:p>
          <a:p>
            <a:pPr algn="ctr" eaLnBrk="0" hangingPunct="0"/>
            <a:r>
              <a:rPr lang="en-US" b="1" dirty="0" smtClean="0">
                <a:solidFill>
                  <a:schemeClr val="bg1"/>
                </a:solidFill>
                <a:latin typeface="Arial Narrow" pitchFamily="34" charset="0"/>
              </a:rPr>
              <a:t>Med Ctr</a:t>
            </a:r>
            <a:endParaRPr lang="en-US" b="1" dirty="0">
              <a:solidFill>
                <a:schemeClr val="bg1"/>
              </a:solidFill>
              <a:latin typeface="Arial Narrow" pitchFamily="34" charset="0"/>
            </a:endParaRPr>
          </a:p>
        </p:txBody>
      </p:sp>
      <p:sp>
        <p:nvSpPr>
          <p:cNvPr id="27661" name="Text Box 14"/>
          <p:cNvSpPr txBox="1">
            <a:spLocks noChangeArrowheads="1"/>
          </p:cNvSpPr>
          <p:nvPr/>
        </p:nvSpPr>
        <p:spPr bwMode="auto">
          <a:xfrm>
            <a:off x="100685" y="3262410"/>
            <a:ext cx="639919" cy="338554"/>
          </a:xfrm>
          <a:prstGeom prst="rect">
            <a:avLst/>
          </a:prstGeom>
          <a:noFill/>
          <a:ln w="9525">
            <a:noFill/>
            <a:miter lim="800000"/>
            <a:headEnd/>
            <a:tailEnd/>
          </a:ln>
        </p:spPr>
        <p:txBody>
          <a:bodyPr wrap="none">
            <a:spAutoFit/>
          </a:bodyPr>
          <a:lstStyle/>
          <a:p>
            <a:pPr eaLnBrk="0" hangingPunct="0"/>
            <a:r>
              <a:rPr lang="en-US" sz="1600" b="1" dirty="0">
                <a:solidFill>
                  <a:schemeClr val="tx1"/>
                </a:solidFill>
              </a:rPr>
              <a:t>1995</a:t>
            </a:r>
          </a:p>
        </p:txBody>
      </p:sp>
      <p:sp>
        <p:nvSpPr>
          <p:cNvPr id="27663" name="Text Box 16"/>
          <p:cNvSpPr txBox="1">
            <a:spLocks noChangeArrowheads="1"/>
          </p:cNvSpPr>
          <p:nvPr/>
        </p:nvSpPr>
        <p:spPr bwMode="auto">
          <a:xfrm>
            <a:off x="2519735" y="3234112"/>
            <a:ext cx="1371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HCA</a:t>
            </a:r>
            <a:endParaRPr lang="en-US" b="1" dirty="0">
              <a:solidFill>
                <a:schemeClr val="bg1"/>
              </a:solidFill>
              <a:latin typeface="Arial Narrow" pitchFamily="34" charset="0"/>
            </a:endParaRPr>
          </a:p>
        </p:txBody>
      </p:sp>
      <p:sp>
        <p:nvSpPr>
          <p:cNvPr id="27664" name="Text Box 17"/>
          <p:cNvSpPr txBox="1">
            <a:spLocks noChangeArrowheads="1"/>
          </p:cNvSpPr>
          <p:nvPr/>
        </p:nvSpPr>
        <p:spPr bwMode="auto">
          <a:xfrm>
            <a:off x="5101299" y="2548312"/>
            <a:ext cx="1371600" cy="4572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9144" tIns="9144" rIns="9144" bIns="9144" anchor="ctr" anchorCtr="1"/>
          <a:lstStyle/>
          <a:p>
            <a:pPr algn="ctr" eaLnBrk="0" hangingPunct="0"/>
            <a:r>
              <a:rPr lang="en-US" b="1" dirty="0">
                <a:solidFill>
                  <a:schemeClr val="bg1"/>
                </a:solidFill>
                <a:latin typeface="Arial Narrow" pitchFamily="34" charset="0"/>
              </a:rPr>
              <a:t>HealthTrust</a:t>
            </a:r>
          </a:p>
        </p:txBody>
      </p:sp>
      <p:sp>
        <p:nvSpPr>
          <p:cNvPr id="27667" name="Text Box 20"/>
          <p:cNvSpPr txBox="1">
            <a:spLocks noChangeArrowheads="1"/>
          </p:cNvSpPr>
          <p:nvPr/>
        </p:nvSpPr>
        <p:spPr bwMode="auto">
          <a:xfrm>
            <a:off x="804079" y="3996112"/>
            <a:ext cx="1371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HCA /</a:t>
            </a:r>
          </a:p>
          <a:p>
            <a:pPr algn="ctr" eaLnBrk="0" hangingPunct="0"/>
            <a:r>
              <a:rPr lang="en-US" b="1" dirty="0" smtClean="0">
                <a:solidFill>
                  <a:schemeClr val="bg1"/>
                </a:solidFill>
                <a:latin typeface="Arial Narrow" pitchFamily="34" charset="0"/>
              </a:rPr>
              <a:t>St</a:t>
            </a:r>
            <a:r>
              <a:rPr lang="en-US" b="1" dirty="0">
                <a:solidFill>
                  <a:schemeClr val="bg1"/>
                </a:solidFill>
                <a:latin typeface="Arial Narrow" pitchFamily="34" charset="0"/>
              </a:rPr>
              <a:t>. David’s</a:t>
            </a:r>
          </a:p>
        </p:txBody>
      </p:sp>
      <p:sp>
        <p:nvSpPr>
          <p:cNvPr id="27668" name="Text Box 21"/>
          <p:cNvSpPr txBox="1">
            <a:spLocks noChangeArrowheads="1"/>
          </p:cNvSpPr>
          <p:nvPr/>
        </p:nvSpPr>
        <p:spPr bwMode="auto">
          <a:xfrm>
            <a:off x="804079" y="4834312"/>
            <a:ext cx="1371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44" tIns="9144" rIns="9144" bIns="9144" anchor="ctr" anchorCtr="1"/>
          <a:lstStyle/>
          <a:p>
            <a:pPr algn="ctr" eaLnBrk="0" hangingPunct="0"/>
            <a:r>
              <a:rPr lang="en-US" b="1" dirty="0">
                <a:solidFill>
                  <a:schemeClr val="bg1"/>
                </a:solidFill>
                <a:latin typeface="Arial Narrow" pitchFamily="34" charset="0"/>
              </a:rPr>
              <a:t>St. David’s Partnership</a:t>
            </a:r>
          </a:p>
        </p:txBody>
      </p:sp>
      <p:cxnSp>
        <p:nvCxnSpPr>
          <p:cNvPr id="27673" name="AutoShape 26"/>
          <p:cNvCxnSpPr>
            <a:cxnSpLocks noChangeShapeType="1"/>
            <a:stCxn id="27657" idx="2"/>
            <a:endCxn id="27664" idx="0"/>
          </p:cNvCxnSpPr>
          <p:nvPr/>
        </p:nvCxnSpPr>
        <p:spPr bwMode="auto">
          <a:xfrm rot="5400000">
            <a:off x="5819917" y="1753495"/>
            <a:ext cx="762000" cy="827635"/>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7674" name="AutoShape 27"/>
          <p:cNvCxnSpPr>
            <a:cxnSpLocks noChangeShapeType="1"/>
            <a:stCxn id="27658" idx="2"/>
            <a:endCxn id="27664" idx="0"/>
          </p:cNvCxnSpPr>
          <p:nvPr/>
        </p:nvCxnSpPr>
        <p:spPr bwMode="auto">
          <a:xfrm rot="16200000" flipH="1">
            <a:off x="4968814" y="1730027"/>
            <a:ext cx="762000" cy="87457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27676" name="AutoShape 29"/>
          <p:cNvCxnSpPr>
            <a:cxnSpLocks noChangeShapeType="1"/>
            <a:stCxn id="27659" idx="2"/>
            <a:endCxn id="27663" idx="0"/>
          </p:cNvCxnSpPr>
          <p:nvPr/>
        </p:nvCxnSpPr>
        <p:spPr bwMode="auto">
          <a:xfrm rot="5400000">
            <a:off x="2484030" y="2507818"/>
            <a:ext cx="1447800" cy="47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677" name="AutoShape 30"/>
          <p:cNvCxnSpPr>
            <a:cxnSpLocks noChangeShapeType="1"/>
            <a:stCxn id="27664" idx="2"/>
            <a:endCxn id="27663" idx="3"/>
          </p:cNvCxnSpPr>
          <p:nvPr/>
        </p:nvCxnSpPr>
        <p:spPr bwMode="auto">
          <a:xfrm rot="5400000">
            <a:off x="4610617" y="2286230"/>
            <a:ext cx="457200" cy="1895764"/>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7678" name="AutoShape 31"/>
          <p:cNvCxnSpPr>
            <a:cxnSpLocks noChangeShapeType="1"/>
            <a:stCxn id="27663" idx="2"/>
            <a:endCxn id="27667" idx="3"/>
          </p:cNvCxnSpPr>
          <p:nvPr/>
        </p:nvCxnSpPr>
        <p:spPr bwMode="auto">
          <a:xfrm rot="5400000">
            <a:off x="2423907" y="3443084"/>
            <a:ext cx="533400" cy="1029856"/>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7679" name="AutoShape 32"/>
          <p:cNvCxnSpPr>
            <a:cxnSpLocks noChangeShapeType="1"/>
            <a:stCxn id="27660" idx="2"/>
            <a:endCxn id="27667" idx="0"/>
          </p:cNvCxnSpPr>
          <p:nvPr/>
        </p:nvCxnSpPr>
        <p:spPr bwMode="auto">
          <a:xfrm rot="5400000">
            <a:off x="394099" y="2882092"/>
            <a:ext cx="2209800" cy="182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680" name="AutoShape 33"/>
          <p:cNvCxnSpPr>
            <a:cxnSpLocks noChangeShapeType="1"/>
            <a:stCxn id="27667" idx="2"/>
            <a:endCxn id="27668" idx="0"/>
          </p:cNvCxnSpPr>
          <p:nvPr/>
        </p:nvCxnSpPr>
        <p:spPr bwMode="auto">
          <a:xfrm rot="5400000">
            <a:off x="1299379" y="4643812"/>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 Box 6"/>
          <p:cNvSpPr txBox="1">
            <a:spLocks noChangeArrowheads="1"/>
          </p:cNvSpPr>
          <p:nvPr/>
        </p:nvSpPr>
        <p:spPr bwMode="auto">
          <a:xfrm>
            <a:off x="100685" y="6400758"/>
            <a:ext cx="639919" cy="338554"/>
          </a:xfrm>
          <a:prstGeom prst="rect">
            <a:avLst/>
          </a:prstGeom>
          <a:noFill/>
          <a:ln w="9525">
            <a:noFill/>
            <a:miter lim="800000"/>
            <a:headEnd/>
            <a:tailEnd/>
          </a:ln>
        </p:spPr>
        <p:txBody>
          <a:bodyPr wrap="none">
            <a:spAutoFit/>
          </a:bodyPr>
          <a:lstStyle/>
          <a:p>
            <a:pPr eaLnBrk="0" hangingPunct="0"/>
            <a:r>
              <a:rPr lang="en-US" sz="1600" b="1" dirty="0" smtClean="0">
                <a:solidFill>
                  <a:schemeClr val="tx1"/>
                </a:solidFill>
              </a:rPr>
              <a:t>2006</a:t>
            </a:r>
            <a:endParaRPr lang="en-US" sz="1600" b="1" dirty="0">
              <a:solidFill>
                <a:schemeClr val="tx1"/>
              </a:solidFill>
            </a:endParaRPr>
          </a:p>
        </p:txBody>
      </p:sp>
      <p:sp>
        <p:nvSpPr>
          <p:cNvPr id="42" name="Text Box 21"/>
          <p:cNvSpPr txBox="1">
            <a:spLocks noChangeArrowheads="1"/>
          </p:cNvSpPr>
          <p:nvPr/>
        </p:nvSpPr>
        <p:spPr bwMode="auto">
          <a:xfrm>
            <a:off x="804079" y="6359483"/>
            <a:ext cx="1371600"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144" tIns="9144" rIns="9144" bIns="9144" anchor="ctr" anchorCtr="1"/>
          <a:lstStyle/>
          <a:p>
            <a:pPr algn="ctr" eaLnBrk="0" hangingPunct="0"/>
            <a:r>
              <a:rPr lang="en-US" b="1" dirty="0">
                <a:solidFill>
                  <a:schemeClr val="bg1"/>
                </a:solidFill>
                <a:latin typeface="Arial Narrow" pitchFamily="34" charset="0"/>
              </a:rPr>
              <a:t>St. David’s </a:t>
            </a:r>
            <a:r>
              <a:rPr lang="en-US" b="1" dirty="0" smtClean="0">
                <a:solidFill>
                  <a:schemeClr val="bg1"/>
                </a:solidFill>
                <a:latin typeface="Arial Narrow" pitchFamily="34" charset="0"/>
              </a:rPr>
              <a:t>HealthCare</a:t>
            </a:r>
            <a:endParaRPr lang="en-US" b="1" dirty="0">
              <a:solidFill>
                <a:schemeClr val="bg1"/>
              </a:solidFill>
              <a:latin typeface="Arial Narrow" pitchFamily="34" charset="0"/>
            </a:endParaRPr>
          </a:p>
        </p:txBody>
      </p:sp>
      <p:cxnSp>
        <p:nvCxnSpPr>
          <p:cNvPr id="48" name="Straight Arrow Connector 47"/>
          <p:cNvCxnSpPr>
            <a:stCxn id="27656" idx="2"/>
            <a:endCxn id="42" idx="3"/>
          </p:cNvCxnSpPr>
          <p:nvPr/>
        </p:nvCxnSpPr>
        <p:spPr>
          <a:xfrm rot="5400000">
            <a:off x="2845424" y="1116567"/>
            <a:ext cx="4801771" cy="6141260"/>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39" name="AutoShape 33"/>
          <p:cNvCxnSpPr>
            <a:cxnSpLocks noChangeShapeType="1"/>
            <a:stCxn id="27668" idx="2"/>
            <a:endCxn id="42" idx="0"/>
          </p:cNvCxnSpPr>
          <p:nvPr/>
        </p:nvCxnSpPr>
        <p:spPr bwMode="auto">
          <a:xfrm rot="5400000">
            <a:off x="955894" y="5825497"/>
            <a:ext cx="1067971"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Text Box 9"/>
          <p:cNvSpPr txBox="1">
            <a:spLocks noChangeArrowheads="1"/>
          </p:cNvSpPr>
          <p:nvPr/>
        </p:nvSpPr>
        <p:spPr bwMode="auto">
          <a:xfrm>
            <a:off x="7539011" y="1005840"/>
            <a:ext cx="1554480" cy="27432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Community</a:t>
            </a:r>
            <a:endParaRPr lang="en-US" b="1" dirty="0">
              <a:solidFill>
                <a:schemeClr val="bg1"/>
              </a:solidFill>
              <a:latin typeface="Arial Narrow" pitchFamily="34" charset="0"/>
            </a:endParaRPr>
          </a:p>
        </p:txBody>
      </p:sp>
      <p:sp>
        <p:nvSpPr>
          <p:cNvPr id="40" name="Text Box 10"/>
          <p:cNvSpPr txBox="1">
            <a:spLocks noChangeArrowheads="1"/>
          </p:cNvSpPr>
          <p:nvPr/>
        </p:nvSpPr>
        <p:spPr bwMode="auto">
          <a:xfrm>
            <a:off x="5836806" y="1005840"/>
            <a:ext cx="1554480" cy="2743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HealthTrust</a:t>
            </a:r>
            <a:endParaRPr lang="en-US" b="1" dirty="0">
              <a:solidFill>
                <a:schemeClr val="bg1"/>
              </a:solidFill>
              <a:latin typeface="Arial Narrow" pitchFamily="34" charset="0"/>
            </a:endParaRPr>
          </a:p>
        </p:txBody>
      </p:sp>
      <p:sp>
        <p:nvSpPr>
          <p:cNvPr id="43" name="Text Box 11"/>
          <p:cNvSpPr txBox="1">
            <a:spLocks noChangeArrowheads="1"/>
          </p:cNvSpPr>
          <p:nvPr/>
        </p:nvSpPr>
        <p:spPr bwMode="auto">
          <a:xfrm>
            <a:off x="4134601" y="1005840"/>
            <a:ext cx="1554480" cy="27432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Epic</a:t>
            </a:r>
            <a:endParaRPr lang="en-US" b="1" dirty="0">
              <a:solidFill>
                <a:schemeClr val="bg1"/>
              </a:solidFill>
              <a:latin typeface="Arial Narrow" pitchFamily="34" charset="0"/>
            </a:endParaRPr>
          </a:p>
        </p:txBody>
      </p:sp>
      <p:sp>
        <p:nvSpPr>
          <p:cNvPr id="45" name="Text Box 12"/>
          <p:cNvSpPr txBox="1">
            <a:spLocks noChangeArrowheads="1"/>
          </p:cNvSpPr>
          <p:nvPr/>
        </p:nvSpPr>
        <p:spPr bwMode="auto">
          <a:xfrm>
            <a:off x="2432396" y="1005840"/>
            <a:ext cx="1554480" cy="2743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HCA</a:t>
            </a:r>
            <a:endParaRPr lang="en-US" b="1" dirty="0">
              <a:solidFill>
                <a:schemeClr val="bg1"/>
              </a:solidFill>
              <a:latin typeface="Arial Narrow" pitchFamily="34" charset="0"/>
            </a:endParaRPr>
          </a:p>
        </p:txBody>
      </p:sp>
      <p:sp>
        <p:nvSpPr>
          <p:cNvPr id="46" name="Text Box 13"/>
          <p:cNvSpPr txBox="1">
            <a:spLocks noChangeArrowheads="1"/>
          </p:cNvSpPr>
          <p:nvPr/>
        </p:nvSpPr>
        <p:spPr bwMode="auto">
          <a:xfrm>
            <a:off x="730191" y="1005840"/>
            <a:ext cx="1554480" cy="27432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9144" tIns="9144" rIns="9144" bIns="9144" anchor="ctr" anchorCtr="1"/>
          <a:lstStyle/>
          <a:p>
            <a:pPr algn="ctr" eaLnBrk="0" hangingPunct="0"/>
            <a:r>
              <a:rPr lang="en-US" b="1" dirty="0" smtClean="0">
                <a:solidFill>
                  <a:schemeClr val="bg1"/>
                </a:solidFill>
                <a:latin typeface="Arial Narrow" pitchFamily="34" charset="0"/>
              </a:rPr>
              <a:t>Community</a:t>
            </a:r>
            <a:endParaRPr lang="en-US" b="1" dirty="0">
              <a:solidFill>
                <a:schemeClr val="bg1"/>
              </a:solidFill>
              <a:latin typeface="Arial Narrow" pitchFamily="34" charset="0"/>
            </a:endParaRPr>
          </a:p>
        </p:txBody>
      </p:sp>
    </p:spTree>
    <p:extLst>
      <p:ext uri="{BB962C8B-B14F-4D97-AF65-F5344CB8AC3E}">
        <p14:creationId xmlns:p14="http://schemas.microsoft.com/office/powerpoint/2010/main" val="260662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St. David’s Healthcare: History and Highlights</a:t>
            </a:r>
          </a:p>
        </p:txBody>
      </p:sp>
      <p:graphicFrame>
        <p:nvGraphicFramePr>
          <p:cNvPr id="8" name="Table 7"/>
          <p:cNvGraphicFramePr>
            <a:graphicFrameLocks noGrp="1"/>
          </p:cNvGraphicFramePr>
          <p:nvPr>
            <p:extLst>
              <p:ext uri="{D42A27DB-BD31-4B8C-83A1-F6EECF244321}">
                <p14:modId xmlns:p14="http://schemas.microsoft.com/office/powerpoint/2010/main" val="76532655"/>
              </p:ext>
            </p:extLst>
          </p:nvPr>
        </p:nvGraphicFramePr>
        <p:xfrm>
          <a:off x="460858" y="914400"/>
          <a:ext cx="8487182" cy="5914080"/>
        </p:xfrm>
        <a:graphic>
          <a:graphicData uri="http://schemas.openxmlformats.org/drawingml/2006/table">
            <a:tbl>
              <a:tblPr firstRow="1" bandRow="1">
                <a:tableStyleId>{2D5ABB26-0587-4C30-8999-92F81FD0307C}</a:tableStyleId>
              </a:tblPr>
              <a:tblGrid>
                <a:gridCol w="658368"/>
                <a:gridCol w="7828814"/>
              </a:tblGrid>
              <a:tr h="640080">
                <a:tc>
                  <a:txBody>
                    <a:bodyPr/>
                    <a:lstStyle/>
                    <a:p>
                      <a:r>
                        <a:rPr lang="en-US" sz="1600" b="1" dirty="0" smtClean="0">
                          <a:solidFill>
                            <a:schemeClr val="accent1"/>
                          </a:solidFill>
                          <a:latin typeface="Calibri" pitchFamily="34" charset="0"/>
                        </a:rPr>
                        <a:t>1924</a:t>
                      </a:r>
                      <a:endParaRPr lang="en-US" sz="1600" b="1" dirty="0">
                        <a:solidFill>
                          <a:schemeClr val="accent1"/>
                        </a:solidFill>
                        <a:latin typeface="Calibri"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dirty="0" smtClean="0">
                          <a:solidFill>
                            <a:schemeClr val="tx1"/>
                          </a:solidFill>
                          <a:latin typeface="Calibri" pitchFamily="34" charset="0"/>
                        </a:rPr>
                        <a:t>St. David's Episcopal Church works with 5 physicians to purchase original St. David’s Hospital</a:t>
                      </a:r>
                      <a:endParaRPr lang="en-US" sz="1600" dirty="0" smtClean="0">
                        <a:latin typeface="Calibri" pitchFamily="34" charset="0"/>
                      </a:endParaRPr>
                    </a:p>
                  </a:txBody>
                  <a:tcPr/>
                </a:tc>
              </a:tr>
              <a:tr h="396720">
                <a:tc>
                  <a:txBody>
                    <a:bodyPr/>
                    <a:lstStyle/>
                    <a:p>
                      <a:r>
                        <a:rPr lang="en-US" sz="1600" b="1" dirty="0" smtClean="0">
                          <a:solidFill>
                            <a:schemeClr val="accent1"/>
                          </a:solidFill>
                          <a:latin typeface="Calibri" pitchFamily="34" charset="0"/>
                        </a:rPr>
                        <a:t>1955</a:t>
                      </a:r>
                      <a:endParaRPr lang="en-US" sz="1600" b="1" dirty="0">
                        <a:solidFill>
                          <a:schemeClr val="accent1"/>
                        </a:solidFill>
                        <a:latin typeface="Calibri"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dirty="0" smtClean="0">
                          <a:latin typeface="Calibri" pitchFamily="34" charset="0"/>
                        </a:rPr>
                        <a:t>New St. David’s Hospital constructed</a:t>
                      </a:r>
                      <a:r>
                        <a:rPr lang="en-US" sz="1600" baseline="0" dirty="0" smtClean="0">
                          <a:latin typeface="Calibri" pitchFamily="34" charset="0"/>
                        </a:rPr>
                        <a:t> at current location on 32</a:t>
                      </a:r>
                      <a:r>
                        <a:rPr lang="en-US" sz="1600" baseline="30000" dirty="0" smtClean="0">
                          <a:latin typeface="Calibri" pitchFamily="34" charset="0"/>
                        </a:rPr>
                        <a:t>nd</a:t>
                      </a:r>
                      <a:r>
                        <a:rPr lang="en-US" sz="1600" baseline="0" dirty="0" smtClean="0">
                          <a:latin typeface="Calibri" pitchFamily="34" charset="0"/>
                        </a:rPr>
                        <a:t> Street</a:t>
                      </a:r>
                      <a:endParaRPr lang="en-US" sz="1600" dirty="0" smtClean="0">
                        <a:latin typeface="Calibri" pitchFamily="34" charset="0"/>
                      </a:endParaRPr>
                    </a:p>
                  </a:txBody>
                  <a:tcPr/>
                </a:tc>
              </a:tr>
              <a:tr h="640080">
                <a:tc>
                  <a:txBody>
                    <a:bodyPr/>
                    <a:lstStyle/>
                    <a:p>
                      <a:r>
                        <a:rPr lang="en-US" sz="1600" b="1" dirty="0" smtClean="0">
                          <a:solidFill>
                            <a:schemeClr val="accent1"/>
                          </a:solidFill>
                          <a:latin typeface="Calibri" pitchFamily="34" charset="0"/>
                        </a:rPr>
                        <a:t>1996</a:t>
                      </a:r>
                      <a:endParaRPr lang="en-US" sz="1600" b="1" dirty="0">
                        <a:solidFill>
                          <a:schemeClr val="accent1"/>
                        </a:solidFill>
                        <a:latin typeface="Calibri"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dirty="0" smtClean="0">
                          <a:solidFill>
                            <a:schemeClr val="tx1"/>
                          </a:solidFill>
                          <a:latin typeface="Calibri" pitchFamily="34" charset="0"/>
                        </a:rPr>
                        <a:t>St. David’s Hospital and</a:t>
                      </a:r>
                      <a:r>
                        <a:rPr lang="en-US" sz="1600" baseline="0" dirty="0" smtClean="0">
                          <a:solidFill>
                            <a:schemeClr val="tx1"/>
                          </a:solidFill>
                          <a:latin typeface="Calibri" pitchFamily="34" charset="0"/>
                        </a:rPr>
                        <a:t> HCA </a:t>
                      </a:r>
                      <a:r>
                        <a:rPr lang="en-US" sz="1600" dirty="0" smtClean="0">
                          <a:solidFill>
                            <a:schemeClr val="tx1"/>
                          </a:solidFill>
                          <a:latin typeface="Calibri" pitchFamily="34" charset="0"/>
                        </a:rPr>
                        <a:t>contribute local assets to a joint</a:t>
                      </a:r>
                      <a:r>
                        <a:rPr lang="en-US" sz="1600" baseline="0" dirty="0" smtClean="0">
                          <a:solidFill>
                            <a:schemeClr val="tx1"/>
                          </a:solidFill>
                          <a:latin typeface="Calibri" pitchFamily="34" charset="0"/>
                        </a:rPr>
                        <a:t> venture </a:t>
                      </a:r>
                      <a:r>
                        <a:rPr lang="en-US" sz="1600" dirty="0" smtClean="0">
                          <a:solidFill>
                            <a:schemeClr val="tx1"/>
                          </a:solidFill>
                          <a:latin typeface="Calibri" pitchFamily="34" charset="0"/>
                        </a:rPr>
                        <a:t>partnership</a:t>
                      </a:r>
                    </a:p>
                    <a:p>
                      <a:pPr marL="166688" marR="0" indent="-16668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dirty="0" smtClean="0">
                          <a:solidFill>
                            <a:schemeClr val="tx1"/>
                          </a:solidFill>
                          <a:latin typeface="Calibri" pitchFamily="34" charset="0"/>
                        </a:rPr>
                        <a:t>St. David’s Foundation is created, a joint owner of St. David’s HealthCare with HCA</a:t>
                      </a:r>
                      <a:endParaRPr lang="en-US" sz="1600" dirty="0" smtClean="0">
                        <a:latin typeface="Calibri" pitchFamily="34" charset="0"/>
                      </a:endParaRPr>
                    </a:p>
                  </a:txBody>
                  <a:tcPr/>
                </a:tc>
              </a:tr>
              <a:tr h="396720">
                <a:tc>
                  <a:txBody>
                    <a:bodyPr/>
                    <a:lstStyle/>
                    <a:p>
                      <a:r>
                        <a:rPr lang="en-US" sz="1600" b="1" dirty="0" smtClean="0">
                          <a:solidFill>
                            <a:schemeClr val="accent1"/>
                          </a:solidFill>
                          <a:latin typeface="Calibri" pitchFamily="34" charset="0"/>
                        </a:rPr>
                        <a:t>2006</a:t>
                      </a:r>
                      <a:endParaRPr lang="en-US" sz="1600" b="1" dirty="0">
                        <a:solidFill>
                          <a:schemeClr val="accent1"/>
                        </a:solidFill>
                        <a:latin typeface="Calibri" pitchFamily="34" charset="0"/>
                      </a:endParaRPr>
                    </a:p>
                  </a:txBody>
                  <a:tcPr/>
                </a:tc>
                <a:tc>
                  <a:txBody>
                    <a:bodyPr/>
                    <a:lstStyle/>
                    <a:p>
                      <a:pPr marL="166688" indent="-166688">
                        <a:spcAft>
                          <a:spcPts val="0"/>
                        </a:spcAft>
                        <a:buFont typeface="Wingdings" pitchFamily="2" charset="2"/>
                        <a:buChar char="§"/>
                      </a:pPr>
                      <a:r>
                        <a:rPr lang="en-US" sz="1600" dirty="0" smtClean="0">
                          <a:solidFill>
                            <a:schemeClr val="tx1"/>
                          </a:solidFill>
                          <a:latin typeface="Calibri" pitchFamily="34" charset="0"/>
                        </a:rPr>
                        <a:t>St. David’s HealthCare acquires St. David’s Georgetown Hospital</a:t>
                      </a:r>
                      <a:endParaRPr lang="en-US" sz="1600" dirty="0">
                        <a:latin typeface="Calibri" pitchFamily="34" charset="0"/>
                      </a:endParaRPr>
                    </a:p>
                  </a:txBody>
                  <a:tcPr/>
                </a:tc>
              </a:tr>
              <a:tr h="640080">
                <a:tc>
                  <a:txBody>
                    <a:bodyPr/>
                    <a:lstStyle/>
                    <a:p>
                      <a:r>
                        <a:rPr lang="en-US" sz="1600" b="1" dirty="0" smtClean="0">
                          <a:solidFill>
                            <a:schemeClr val="accent1"/>
                          </a:solidFill>
                          <a:latin typeface="Calibri" pitchFamily="34" charset="0"/>
                        </a:rPr>
                        <a:t>2008</a:t>
                      </a:r>
                      <a:endParaRPr lang="en-US" sz="1600" b="1" dirty="0">
                        <a:solidFill>
                          <a:schemeClr val="accent1"/>
                        </a:solidFill>
                        <a:latin typeface="Calibri" pitchFamily="34" charset="0"/>
                      </a:endParaRPr>
                    </a:p>
                  </a:txBody>
                  <a:tcPr/>
                </a:tc>
                <a:tc>
                  <a:txBody>
                    <a:bodyPr/>
                    <a:lstStyle/>
                    <a:p>
                      <a:pPr marL="166688" indent="-166688">
                        <a:spcAft>
                          <a:spcPts val="0"/>
                        </a:spcAft>
                        <a:buFont typeface="Wingdings" pitchFamily="2" charset="2"/>
                        <a:buChar char="§"/>
                      </a:pPr>
                      <a:r>
                        <a:rPr lang="en-US" sz="1600" dirty="0" smtClean="0">
                          <a:solidFill>
                            <a:schemeClr val="tx1"/>
                          </a:solidFill>
                          <a:latin typeface="Calibri" pitchFamily="34" charset="0"/>
                        </a:rPr>
                        <a:t>St. David’s Medical Center establishes Texas Cardiac Arrhythmia Institute and The </a:t>
                      </a:r>
                      <a:r>
                        <a:rPr lang="en-US" sz="1600" dirty="0" err="1" smtClean="0">
                          <a:solidFill>
                            <a:schemeClr val="tx1"/>
                          </a:solidFill>
                          <a:latin typeface="Calibri" pitchFamily="34" charset="0"/>
                        </a:rPr>
                        <a:t>NeuroTexas</a:t>
                      </a:r>
                      <a:r>
                        <a:rPr lang="en-US" sz="1600" dirty="0" smtClean="0">
                          <a:solidFill>
                            <a:schemeClr val="tx1"/>
                          </a:solidFill>
                          <a:latin typeface="Calibri" pitchFamily="34" charset="0"/>
                        </a:rPr>
                        <a:t> Institute</a:t>
                      </a:r>
                    </a:p>
                    <a:p>
                      <a:pPr marL="166688" indent="-166688">
                        <a:spcAft>
                          <a:spcPts val="0"/>
                        </a:spcAft>
                        <a:buFont typeface="Wingdings" pitchFamily="2" charset="2"/>
                        <a:buChar char="§"/>
                      </a:pPr>
                      <a:r>
                        <a:rPr lang="en-US" sz="1600" dirty="0" smtClean="0">
                          <a:solidFill>
                            <a:schemeClr val="tx1"/>
                          </a:solidFill>
                          <a:latin typeface="Calibri" pitchFamily="34" charset="0"/>
                        </a:rPr>
                        <a:t>Opened Urgent Care</a:t>
                      </a:r>
                      <a:r>
                        <a:rPr lang="en-US" sz="1600" baseline="0" dirty="0" smtClean="0">
                          <a:solidFill>
                            <a:schemeClr val="tx1"/>
                          </a:solidFill>
                          <a:latin typeface="Calibri" pitchFamily="34" charset="0"/>
                        </a:rPr>
                        <a:t> Centers in Pflugerville and Kyle</a:t>
                      </a:r>
                      <a:endParaRPr lang="en-US" sz="1600" dirty="0">
                        <a:latin typeface="Calibri" pitchFamily="34" charset="0"/>
                      </a:endParaRPr>
                    </a:p>
                  </a:txBody>
                  <a:tcPr/>
                </a:tc>
              </a:tr>
              <a:tr h="640080">
                <a:tc>
                  <a:txBody>
                    <a:bodyPr/>
                    <a:lstStyle/>
                    <a:p>
                      <a:r>
                        <a:rPr lang="en-US" sz="1600" b="1" dirty="0" smtClean="0">
                          <a:solidFill>
                            <a:schemeClr val="accent1"/>
                          </a:solidFill>
                          <a:latin typeface="Calibri" pitchFamily="34" charset="0"/>
                        </a:rPr>
                        <a:t>2009</a:t>
                      </a:r>
                      <a:endParaRPr lang="en-US" sz="1600" b="1" dirty="0">
                        <a:solidFill>
                          <a:schemeClr val="accent1"/>
                        </a:solidFill>
                        <a:latin typeface="Calibri" pitchFamily="34" charset="0"/>
                      </a:endParaRPr>
                    </a:p>
                  </a:txBody>
                  <a:tcPr/>
                </a:tc>
                <a:tc>
                  <a:txBody>
                    <a:bodyPr/>
                    <a:lstStyle/>
                    <a:p>
                      <a:pPr marL="166688" indent="-166688" algn="l">
                        <a:spcBef>
                          <a:spcPts val="0"/>
                        </a:spcBef>
                        <a:spcAft>
                          <a:spcPts val="0"/>
                        </a:spcAft>
                        <a:buFont typeface="Wingdings" pitchFamily="2" charset="2"/>
                        <a:buChar char="§"/>
                      </a:pPr>
                      <a:r>
                        <a:rPr lang="en-US" sz="1600" dirty="0" smtClean="0">
                          <a:solidFill>
                            <a:schemeClr val="tx1"/>
                          </a:solidFill>
                          <a:latin typeface="Calibri" pitchFamily="34" charset="0"/>
                        </a:rPr>
                        <a:t>St. David’s North Austin Medical Center opens St. David’s Women’s Center of Texas</a:t>
                      </a:r>
                    </a:p>
                    <a:p>
                      <a:pPr marL="166688" indent="-166688" algn="l">
                        <a:spcBef>
                          <a:spcPts val="0"/>
                        </a:spcBef>
                        <a:spcAft>
                          <a:spcPts val="0"/>
                        </a:spcAft>
                        <a:buFont typeface="Wingdings" pitchFamily="2" charset="2"/>
                        <a:buChar char="§"/>
                      </a:pPr>
                      <a:r>
                        <a:rPr lang="en-US" sz="1600" dirty="0" smtClean="0">
                          <a:solidFill>
                            <a:schemeClr val="tx1"/>
                          </a:solidFill>
                          <a:latin typeface="Calibri" pitchFamily="34" charset="0"/>
                        </a:rPr>
                        <a:t>St. David’s HealthCare acquires Austin Heart physician group</a:t>
                      </a:r>
                      <a:endParaRPr lang="en-US" sz="1600" dirty="0">
                        <a:latin typeface="Calibri" pitchFamily="34" charset="0"/>
                      </a:endParaRPr>
                    </a:p>
                  </a:txBody>
                  <a:tcPr/>
                </a:tc>
              </a:tr>
              <a:tr h="370080">
                <a:tc>
                  <a:txBody>
                    <a:bodyPr/>
                    <a:lstStyle/>
                    <a:p>
                      <a:r>
                        <a:rPr lang="en-US" sz="1600" b="1" dirty="0" smtClean="0">
                          <a:solidFill>
                            <a:schemeClr val="accent1"/>
                          </a:solidFill>
                          <a:latin typeface="Calibri" pitchFamily="34" charset="0"/>
                        </a:rPr>
                        <a:t>2010</a:t>
                      </a:r>
                      <a:endParaRPr lang="en-US" sz="1600" b="1" dirty="0">
                        <a:solidFill>
                          <a:schemeClr val="accent1"/>
                        </a:solidFill>
                        <a:latin typeface="Calibri" pitchFamily="34" charset="0"/>
                      </a:endParaRPr>
                    </a:p>
                  </a:txBody>
                  <a:tcPr/>
                </a:tc>
                <a:tc>
                  <a:txBody>
                    <a:bodyPr/>
                    <a:lstStyle/>
                    <a:p>
                      <a:pPr marL="166688" indent="-166688">
                        <a:spcAft>
                          <a:spcPts val="0"/>
                        </a:spcAft>
                        <a:buFont typeface="Wingdings" pitchFamily="2" charset="2"/>
                        <a:buChar char="§"/>
                      </a:pPr>
                      <a:r>
                        <a:rPr lang="en-US" sz="1600" dirty="0" smtClean="0">
                          <a:solidFill>
                            <a:schemeClr val="tx1"/>
                          </a:solidFill>
                          <a:latin typeface="Calibri" pitchFamily="34" charset="0"/>
                        </a:rPr>
                        <a:t>St. David’s HealthCare completes acquisition of Heart Hospital of Austin</a:t>
                      </a:r>
                    </a:p>
                    <a:p>
                      <a:pPr marL="166688" indent="-166688">
                        <a:spcAft>
                          <a:spcPts val="0"/>
                        </a:spcAft>
                        <a:buFont typeface="Wingdings" pitchFamily="2" charset="2"/>
                        <a:buChar char="§"/>
                      </a:pPr>
                      <a:r>
                        <a:rPr lang="en-US" sz="1600" dirty="0" smtClean="0">
                          <a:solidFill>
                            <a:schemeClr val="tx1"/>
                          </a:solidFill>
                          <a:latin typeface="Calibri" pitchFamily="34" charset="0"/>
                        </a:rPr>
                        <a:t>Opened Urgent Care Center in Round Rock</a:t>
                      </a:r>
                      <a:endParaRPr lang="en-US" sz="1600" dirty="0">
                        <a:latin typeface="Calibri" pitchFamily="34" charset="0"/>
                      </a:endParaRPr>
                    </a:p>
                  </a:txBody>
                  <a:tcPr/>
                </a:tc>
              </a:tr>
              <a:tr h="640080">
                <a:tc>
                  <a:txBody>
                    <a:bodyPr/>
                    <a:lstStyle/>
                    <a:p>
                      <a:r>
                        <a:rPr lang="en-US" sz="1600" b="1" dirty="0" smtClean="0">
                          <a:solidFill>
                            <a:schemeClr val="accent1"/>
                          </a:solidFill>
                          <a:latin typeface="Calibri" pitchFamily="34" charset="0"/>
                        </a:rPr>
                        <a:t>2011</a:t>
                      </a:r>
                    </a:p>
                    <a:p>
                      <a:endParaRPr lang="en-US" sz="1600" b="1" dirty="0" smtClean="0">
                        <a:solidFill>
                          <a:schemeClr val="accent1"/>
                        </a:solidFill>
                        <a:latin typeface="Calibri" pitchFamily="34" charset="0"/>
                      </a:endParaRPr>
                    </a:p>
                    <a:p>
                      <a:endParaRPr lang="en-US" sz="1600" b="1" dirty="0" smtClean="0">
                        <a:solidFill>
                          <a:schemeClr val="accent1"/>
                        </a:solidFill>
                        <a:latin typeface="Calibri" pitchFamily="34" charset="0"/>
                      </a:endParaRPr>
                    </a:p>
                    <a:p>
                      <a:endParaRPr lang="en-US" sz="1600" b="1" dirty="0" smtClean="0">
                        <a:solidFill>
                          <a:schemeClr val="accent1"/>
                        </a:solidFill>
                        <a:latin typeface="Calibri" pitchFamily="34" charset="0"/>
                      </a:endParaRPr>
                    </a:p>
                    <a:p>
                      <a:r>
                        <a:rPr lang="en-US" sz="1600" b="1" dirty="0" smtClean="0">
                          <a:solidFill>
                            <a:schemeClr val="accent1"/>
                          </a:solidFill>
                          <a:latin typeface="Calibri" pitchFamily="34" charset="0"/>
                        </a:rPr>
                        <a:t>2012</a:t>
                      </a:r>
                      <a:endParaRPr lang="en-US" sz="1600" b="1" dirty="0">
                        <a:solidFill>
                          <a:schemeClr val="accent1"/>
                        </a:solidFill>
                        <a:latin typeface="Calibri" pitchFamily="34" charset="0"/>
                      </a:endParaRPr>
                    </a:p>
                  </a:txBody>
                  <a:tcPr/>
                </a:tc>
                <a:tc>
                  <a:txBody>
                    <a:bodyPr/>
                    <a:lstStyle/>
                    <a:p>
                      <a:pPr marL="166688" indent="-166688">
                        <a:spcAft>
                          <a:spcPts val="0"/>
                        </a:spcAft>
                        <a:buFont typeface="Wingdings" pitchFamily="2" charset="2"/>
                        <a:buChar char="§"/>
                      </a:pPr>
                      <a:r>
                        <a:rPr lang="en-US" sz="1600" dirty="0" smtClean="0">
                          <a:latin typeface="Calibri" pitchFamily="34" charset="0"/>
                        </a:rPr>
                        <a:t>St. David’s North Austin Medical Center</a:t>
                      </a:r>
                      <a:r>
                        <a:rPr lang="en-US" sz="1600" baseline="0" dirty="0" smtClean="0">
                          <a:latin typeface="Calibri" pitchFamily="34" charset="0"/>
                        </a:rPr>
                        <a:t> establishes the Texas Institute for Robotic Surgery</a:t>
                      </a:r>
                    </a:p>
                    <a:p>
                      <a:pPr marL="166688" indent="-166688">
                        <a:spcAft>
                          <a:spcPts val="0"/>
                        </a:spcAft>
                        <a:buFont typeface="Wingdings" pitchFamily="2" charset="2"/>
                        <a:buChar char="§"/>
                      </a:pPr>
                      <a:r>
                        <a:rPr lang="en-US" sz="1600" dirty="0" smtClean="0">
                          <a:solidFill>
                            <a:schemeClr val="tx1"/>
                          </a:solidFill>
                          <a:latin typeface="Calibri" pitchFamily="34" charset="0"/>
                        </a:rPr>
                        <a:t>St. David’s South Austin Medical Center announces $72M expansion.</a:t>
                      </a:r>
                    </a:p>
                    <a:p>
                      <a:pPr marL="166688" indent="-166688">
                        <a:spcAft>
                          <a:spcPts val="0"/>
                        </a:spcAft>
                        <a:buFont typeface="Wingdings" pitchFamily="2" charset="2"/>
                        <a:buChar char="§"/>
                      </a:pPr>
                      <a:r>
                        <a:rPr lang="en-US" sz="1600" dirty="0" smtClean="0">
                          <a:solidFill>
                            <a:schemeClr val="tx1"/>
                          </a:solidFill>
                          <a:latin typeface="Calibri" pitchFamily="34" charset="0"/>
                        </a:rPr>
                        <a:t>Opened Free-standing Emergency Departments in Bee Cave and Pflugerville</a:t>
                      </a:r>
                    </a:p>
                    <a:p>
                      <a:pPr marL="166688" indent="-166688">
                        <a:spcAft>
                          <a:spcPts val="0"/>
                        </a:spcAft>
                        <a:buFont typeface="Wingdings" pitchFamily="2" charset="2"/>
                        <a:buChar char="§"/>
                      </a:pPr>
                      <a:endParaRPr lang="en-US" sz="1600" dirty="0" smtClean="0">
                        <a:solidFill>
                          <a:schemeClr val="tx1"/>
                        </a:solidFill>
                        <a:latin typeface="Calibri" pitchFamily="34" charset="0"/>
                      </a:endParaRPr>
                    </a:p>
                    <a:p>
                      <a:pPr marL="166688" indent="-166688">
                        <a:spcAft>
                          <a:spcPts val="0"/>
                        </a:spcAft>
                        <a:buFont typeface="Wingdings" pitchFamily="2" charset="2"/>
                        <a:buChar char="§"/>
                      </a:pPr>
                      <a:r>
                        <a:rPr lang="en-US" sz="1600" dirty="0" smtClean="0">
                          <a:solidFill>
                            <a:schemeClr val="tx1"/>
                          </a:solidFill>
                          <a:latin typeface="Calibri" pitchFamily="34" charset="0"/>
                        </a:rPr>
                        <a:t>Opened Free-standing</a:t>
                      </a:r>
                      <a:r>
                        <a:rPr lang="en-US" sz="1600" baseline="0" dirty="0" smtClean="0">
                          <a:solidFill>
                            <a:schemeClr val="tx1"/>
                          </a:solidFill>
                          <a:latin typeface="Calibri" pitchFamily="34" charset="0"/>
                        </a:rPr>
                        <a:t> Emergency Department in Bastrop</a:t>
                      </a:r>
                    </a:p>
                    <a:p>
                      <a:pPr marL="166688" indent="-166688">
                        <a:spcAft>
                          <a:spcPts val="0"/>
                        </a:spcAft>
                        <a:buFont typeface="Wingdings" pitchFamily="2" charset="2"/>
                        <a:buChar char="§"/>
                      </a:pPr>
                      <a:r>
                        <a:rPr lang="en-US" sz="1600" baseline="0" dirty="0" smtClean="0">
                          <a:solidFill>
                            <a:schemeClr val="tx1"/>
                          </a:solidFill>
                          <a:latin typeface="Calibri" pitchFamily="34" charset="0"/>
                        </a:rPr>
                        <a:t>Completed acquisition of Central Park Surgery Center</a:t>
                      </a:r>
                      <a:endParaRPr lang="en-US" sz="1600" dirty="0" smtClean="0">
                        <a:solidFill>
                          <a:schemeClr val="tx1"/>
                        </a:solidFill>
                        <a:latin typeface="Calibri" pitchFamily="34" charset="0"/>
                      </a:endParaRPr>
                    </a:p>
                    <a:p>
                      <a:pPr marL="166688" indent="-166688">
                        <a:spcAft>
                          <a:spcPts val="0"/>
                        </a:spcAft>
                        <a:buFont typeface="Wingdings" pitchFamily="2" charset="2"/>
                        <a:buChar char="§"/>
                      </a:pPr>
                      <a:endParaRPr lang="en-US" sz="1600" dirty="0">
                        <a:latin typeface="Calibri" pitchFamily="34"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Line 3"/>
          <p:cNvSpPr>
            <a:spLocks noChangeShapeType="1"/>
          </p:cNvSpPr>
          <p:nvPr/>
        </p:nvSpPr>
        <p:spPr bwMode="auto">
          <a:xfrm>
            <a:off x="6016625" y="1566863"/>
            <a:ext cx="0" cy="0"/>
          </a:xfrm>
          <a:prstGeom prst="line">
            <a:avLst/>
          </a:prstGeom>
          <a:noFill/>
          <a:ln w="12700">
            <a:solidFill>
              <a:srgbClr val="595959"/>
            </a:solidFill>
            <a:round/>
            <a:headEnd/>
            <a:tailEnd/>
          </a:ln>
          <a:effectLst/>
        </p:spPr>
        <p:txBody>
          <a:bodyPr wrap="none" anchor="ctr"/>
          <a:lstStyle/>
          <a:p>
            <a:endParaRPr lang="en-US" dirty="0">
              <a:solidFill>
                <a:schemeClr val="tx1"/>
              </a:solidFill>
            </a:endParaRPr>
          </a:p>
        </p:txBody>
      </p:sp>
      <p:cxnSp>
        <p:nvCxnSpPr>
          <p:cNvPr id="324613" name="AutoShape 5"/>
          <p:cNvCxnSpPr>
            <a:cxnSpLocks noChangeShapeType="1"/>
            <a:stCxn id="324645" idx="0"/>
            <a:endCxn id="324612" idx="2"/>
          </p:cNvCxnSpPr>
          <p:nvPr/>
        </p:nvCxnSpPr>
        <p:spPr bwMode="auto">
          <a:xfrm rot="16200000" flipV="1">
            <a:off x="2805900" y="215089"/>
            <a:ext cx="570344" cy="2961858"/>
          </a:xfrm>
          <a:prstGeom prst="bentConnector3">
            <a:avLst>
              <a:gd name="adj1" fmla="val 50000"/>
            </a:avLst>
          </a:prstGeom>
          <a:noFill/>
          <a:ln w="12700">
            <a:solidFill>
              <a:schemeClr val="tx1"/>
            </a:solidFill>
            <a:miter lim="800000"/>
            <a:headEnd/>
            <a:tailEnd/>
          </a:ln>
          <a:effectLst/>
        </p:spPr>
      </p:cxnSp>
      <p:cxnSp>
        <p:nvCxnSpPr>
          <p:cNvPr id="324614" name="AutoShape 6"/>
          <p:cNvCxnSpPr>
            <a:cxnSpLocks noChangeShapeType="1"/>
            <a:stCxn id="324645" idx="0"/>
          </p:cNvCxnSpPr>
          <p:nvPr/>
        </p:nvCxnSpPr>
        <p:spPr bwMode="auto">
          <a:xfrm flipV="1">
            <a:off x="4572001" y="1687085"/>
            <a:ext cx="79" cy="294105"/>
          </a:xfrm>
          <a:prstGeom prst="straightConnector1">
            <a:avLst/>
          </a:prstGeom>
          <a:noFill/>
          <a:ln w="12700">
            <a:solidFill>
              <a:srgbClr val="595959"/>
            </a:solidFill>
            <a:round/>
            <a:headEnd/>
            <a:tailEnd/>
          </a:ln>
          <a:effectLst/>
        </p:spPr>
      </p:cxnSp>
      <p:sp>
        <p:nvSpPr>
          <p:cNvPr id="324615" name="Rectangle 7"/>
          <p:cNvSpPr>
            <a:spLocks noChangeAspect="1" noChangeArrowheads="1"/>
          </p:cNvSpPr>
          <p:nvPr/>
        </p:nvSpPr>
        <p:spPr bwMode="auto">
          <a:xfrm>
            <a:off x="272433" y="3169191"/>
            <a:ext cx="1315720" cy="443230"/>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nchorCtr="1"/>
          <a:lstStyle/>
          <a:p>
            <a:pPr eaLnBrk="0" hangingPunct="0"/>
            <a:r>
              <a:rPr lang="en-US" sz="1200" dirty="0">
                <a:solidFill>
                  <a:schemeClr val="tx1"/>
                </a:solidFill>
                <a:latin typeface="Arial Narrow" pitchFamily="34" charset="0"/>
                <a:ea typeface="+mn-ea"/>
              </a:rPr>
              <a:t>St. David’s</a:t>
            </a:r>
          </a:p>
          <a:p>
            <a:pPr eaLnBrk="0" hangingPunct="0"/>
            <a:r>
              <a:rPr lang="en-US" sz="1200" dirty="0">
                <a:solidFill>
                  <a:schemeClr val="tx1"/>
                </a:solidFill>
                <a:latin typeface="Arial Narrow" pitchFamily="34" charset="0"/>
                <a:ea typeface="+mn-ea"/>
              </a:rPr>
              <a:t>Medical Center</a:t>
            </a:r>
          </a:p>
        </p:txBody>
      </p:sp>
      <p:sp>
        <p:nvSpPr>
          <p:cNvPr id="324617" name="Oval 9"/>
          <p:cNvSpPr>
            <a:spLocks noChangeArrowheads="1"/>
          </p:cNvSpPr>
          <p:nvPr/>
        </p:nvSpPr>
        <p:spPr bwMode="auto">
          <a:xfrm>
            <a:off x="272433" y="5461433"/>
            <a:ext cx="1243584" cy="384048"/>
          </a:xfrm>
          <a:prstGeom prst="ellipse">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000" dirty="0" smtClean="0">
                <a:solidFill>
                  <a:schemeClr val="tx1"/>
                </a:solidFill>
                <a:latin typeface="Arial Narrow" pitchFamily="34" charset="0"/>
                <a:ea typeface="+mn-ea"/>
              </a:rPr>
              <a:t>Central Park</a:t>
            </a:r>
            <a:endParaRPr lang="en-US" sz="1000" dirty="0">
              <a:solidFill>
                <a:schemeClr val="tx1"/>
              </a:solidFill>
              <a:latin typeface="Arial Narrow" pitchFamily="34" charset="0"/>
              <a:ea typeface="+mn-ea"/>
            </a:endParaRPr>
          </a:p>
          <a:p>
            <a:pPr eaLnBrk="0" hangingPunct="0"/>
            <a:r>
              <a:rPr lang="en-US" sz="1000" dirty="0">
                <a:solidFill>
                  <a:schemeClr val="tx1"/>
                </a:solidFill>
                <a:latin typeface="Arial Narrow" pitchFamily="34" charset="0"/>
                <a:ea typeface="+mn-ea"/>
              </a:rPr>
              <a:t>Surgery Center</a:t>
            </a:r>
          </a:p>
        </p:txBody>
      </p:sp>
      <p:sp>
        <p:nvSpPr>
          <p:cNvPr id="324618" name="Rectangle 10"/>
          <p:cNvSpPr>
            <a:spLocks noChangeArrowheads="1"/>
          </p:cNvSpPr>
          <p:nvPr/>
        </p:nvSpPr>
        <p:spPr bwMode="auto">
          <a:xfrm>
            <a:off x="272433" y="4577472"/>
            <a:ext cx="1287779" cy="384048"/>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144" tIns="44450" rIns="9144" bIns="44450" anchor="ctr" anchorCtr="1"/>
          <a:lstStyle/>
          <a:p>
            <a:pPr eaLnBrk="0" hangingPunct="0"/>
            <a:r>
              <a:rPr lang="en-US" sz="1200" dirty="0">
                <a:solidFill>
                  <a:schemeClr val="tx1"/>
                </a:solidFill>
                <a:latin typeface="Arial Narrow" pitchFamily="34" charset="0"/>
                <a:ea typeface="+mn-ea"/>
              </a:rPr>
              <a:t>St. David’s</a:t>
            </a:r>
          </a:p>
          <a:p>
            <a:pPr eaLnBrk="0" hangingPunct="0"/>
            <a:r>
              <a:rPr lang="en-US" sz="1200" dirty="0">
                <a:solidFill>
                  <a:schemeClr val="tx1"/>
                </a:solidFill>
                <a:latin typeface="Arial Narrow" pitchFamily="34" charset="0"/>
                <a:ea typeface="+mn-ea"/>
              </a:rPr>
              <a:t>Rehabilitation Hospital</a:t>
            </a:r>
          </a:p>
        </p:txBody>
      </p:sp>
      <p:sp>
        <p:nvSpPr>
          <p:cNvPr id="324619" name="Oval 11"/>
          <p:cNvSpPr>
            <a:spLocks noChangeArrowheads="1"/>
          </p:cNvSpPr>
          <p:nvPr/>
        </p:nvSpPr>
        <p:spPr bwMode="auto">
          <a:xfrm>
            <a:off x="6020032" y="3681698"/>
            <a:ext cx="1243584" cy="393192"/>
          </a:xfrm>
          <a:prstGeom prst="ellipse">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000" dirty="0">
                <a:solidFill>
                  <a:schemeClr val="tx1"/>
                </a:solidFill>
                <a:latin typeface="Arial Narrow" pitchFamily="34" charset="0"/>
              </a:rPr>
              <a:t>Oakwood</a:t>
            </a:r>
          </a:p>
          <a:p>
            <a:pPr eaLnBrk="0" hangingPunct="0"/>
            <a:r>
              <a:rPr lang="en-US" sz="1000" dirty="0">
                <a:solidFill>
                  <a:schemeClr val="tx1"/>
                </a:solidFill>
                <a:latin typeface="Arial Narrow" pitchFamily="34" charset="0"/>
              </a:rPr>
              <a:t>Surgery Center</a:t>
            </a:r>
          </a:p>
        </p:txBody>
      </p:sp>
      <p:sp>
        <p:nvSpPr>
          <p:cNvPr id="324620" name="Oval 12"/>
          <p:cNvSpPr>
            <a:spLocks noChangeArrowheads="1"/>
          </p:cNvSpPr>
          <p:nvPr/>
        </p:nvSpPr>
        <p:spPr bwMode="auto">
          <a:xfrm>
            <a:off x="1984647" y="3706570"/>
            <a:ext cx="1243584" cy="393192"/>
          </a:xfrm>
          <a:prstGeom prst="ellipse">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lnSpc>
                <a:spcPts val="1000"/>
              </a:lnSpc>
            </a:pPr>
            <a:r>
              <a:rPr lang="en-US" sz="1000" dirty="0" smtClean="0">
                <a:solidFill>
                  <a:schemeClr val="tx1"/>
                </a:solidFill>
                <a:latin typeface="Arial Narrow" pitchFamily="34" charset="0"/>
              </a:rPr>
              <a:t>S. Austin Surgery Ctr (SurgiCare)</a:t>
            </a:r>
            <a:endParaRPr lang="en-US" sz="1000" dirty="0">
              <a:solidFill>
                <a:schemeClr val="tx1"/>
              </a:solidFill>
              <a:latin typeface="Arial Narrow" pitchFamily="34" charset="0"/>
            </a:endParaRPr>
          </a:p>
        </p:txBody>
      </p:sp>
      <p:sp>
        <p:nvSpPr>
          <p:cNvPr id="324621" name="Rectangle 13"/>
          <p:cNvSpPr>
            <a:spLocks noChangeAspect="1" noChangeArrowheads="1"/>
          </p:cNvSpPr>
          <p:nvPr/>
        </p:nvSpPr>
        <p:spPr bwMode="auto">
          <a:xfrm>
            <a:off x="1900478" y="3169191"/>
            <a:ext cx="1315720" cy="443230"/>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nchorCtr="1"/>
          <a:lstStyle/>
          <a:p>
            <a:pPr eaLnBrk="0" hangingPunct="0"/>
            <a:r>
              <a:rPr lang="en-US" sz="1200" dirty="0">
                <a:solidFill>
                  <a:schemeClr val="tx1"/>
                </a:solidFill>
                <a:latin typeface="Arial Narrow" pitchFamily="34" charset="0"/>
                <a:ea typeface="+mn-ea"/>
              </a:rPr>
              <a:t>St. David’s South Austin </a:t>
            </a:r>
            <a:r>
              <a:rPr lang="en-US" sz="1200" dirty="0" smtClean="0">
                <a:solidFill>
                  <a:schemeClr val="tx1"/>
                </a:solidFill>
                <a:latin typeface="Arial Narrow" pitchFamily="34" charset="0"/>
                <a:ea typeface="+mn-ea"/>
              </a:rPr>
              <a:t>Medical Ctr</a:t>
            </a:r>
            <a:endParaRPr lang="en-US" sz="1200" dirty="0">
              <a:solidFill>
                <a:schemeClr val="tx1"/>
              </a:solidFill>
              <a:latin typeface="Arial Narrow" pitchFamily="34" charset="0"/>
              <a:ea typeface="+mn-ea"/>
            </a:endParaRPr>
          </a:p>
        </p:txBody>
      </p:sp>
      <p:sp>
        <p:nvSpPr>
          <p:cNvPr id="324623" name="Rectangle 15"/>
          <p:cNvSpPr>
            <a:spLocks noChangeAspect="1" noChangeArrowheads="1"/>
          </p:cNvSpPr>
          <p:nvPr/>
        </p:nvSpPr>
        <p:spPr bwMode="auto">
          <a:xfrm>
            <a:off x="3782399" y="3169191"/>
            <a:ext cx="1315720" cy="443230"/>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nchorCtr="1"/>
          <a:lstStyle/>
          <a:p>
            <a:pPr eaLnBrk="0" hangingPunct="0"/>
            <a:r>
              <a:rPr lang="en-US" sz="1200" dirty="0">
                <a:solidFill>
                  <a:schemeClr val="tx1"/>
                </a:solidFill>
                <a:latin typeface="Arial Narrow" pitchFamily="34" charset="0"/>
                <a:ea typeface="+mn-ea"/>
              </a:rPr>
              <a:t>St. David’s North Austin Medical Ctr</a:t>
            </a:r>
          </a:p>
        </p:txBody>
      </p:sp>
      <p:cxnSp>
        <p:nvCxnSpPr>
          <p:cNvPr id="324627" name="AutoShape 19"/>
          <p:cNvCxnSpPr>
            <a:cxnSpLocks noChangeShapeType="1"/>
            <a:stCxn id="324646" idx="2"/>
            <a:endCxn id="324623" idx="0"/>
          </p:cNvCxnSpPr>
          <p:nvPr/>
        </p:nvCxnSpPr>
        <p:spPr bwMode="auto">
          <a:xfrm rot="5400000">
            <a:off x="4292337" y="2849838"/>
            <a:ext cx="467275" cy="171430"/>
          </a:xfrm>
          <a:prstGeom prst="bentConnector3">
            <a:avLst>
              <a:gd name="adj1" fmla="val 50000"/>
            </a:avLst>
          </a:prstGeom>
          <a:noFill/>
          <a:ln w="12700">
            <a:solidFill>
              <a:schemeClr val="tx1"/>
            </a:solidFill>
            <a:miter lim="800000"/>
            <a:headEnd type="none" w="sm" len="sm"/>
            <a:tailEnd type="none" w="sm" len="sm"/>
          </a:ln>
          <a:effectLst/>
        </p:spPr>
      </p:cxnSp>
      <p:cxnSp>
        <p:nvCxnSpPr>
          <p:cNvPr id="324629" name="AutoShape 21"/>
          <p:cNvCxnSpPr>
            <a:cxnSpLocks noChangeShapeType="1"/>
            <a:stCxn id="324635" idx="1"/>
            <a:endCxn id="324619" idx="2"/>
          </p:cNvCxnSpPr>
          <p:nvPr/>
        </p:nvCxnSpPr>
        <p:spPr bwMode="auto">
          <a:xfrm rot="10800000" flipH="1" flipV="1">
            <a:off x="5851604" y="3390806"/>
            <a:ext cx="168428" cy="487488"/>
          </a:xfrm>
          <a:prstGeom prst="bentConnector3">
            <a:avLst>
              <a:gd name="adj1" fmla="val -135726"/>
            </a:avLst>
          </a:prstGeom>
          <a:noFill/>
          <a:ln w="12700">
            <a:solidFill>
              <a:schemeClr val="tx1"/>
            </a:solidFill>
            <a:miter lim="800000"/>
            <a:headEnd type="none" w="sm" len="sm"/>
            <a:tailEnd type="none" w="sm" len="sm"/>
          </a:ln>
          <a:effectLst/>
        </p:spPr>
      </p:cxnSp>
      <p:sp>
        <p:nvSpPr>
          <p:cNvPr id="324633" name="Oval 25"/>
          <p:cNvSpPr>
            <a:spLocks noChangeArrowheads="1"/>
          </p:cNvSpPr>
          <p:nvPr/>
        </p:nvSpPr>
        <p:spPr bwMode="auto">
          <a:xfrm>
            <a:off x="3755519" y="4745981"/>
            <a:ext cx="1243584" cy="393192"/>
          </a:xfrm>
          <a:prstGeom prst="ellipse">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000" dirty="0">
                <a:solidFill>
                  <a:schemeClr val="tx1"/>
                </a:solidFill>
                <a:latin typeface="Arial Narrow" pitchFamily="34" charset="0"/>
              </a:rPr>
              <a:t>North Austin</a:t>
            </a:r>
          </a:p>
          <a:p>
            <a:pPr eaLnBrk="0" hangingPunct="0"/>
            <a:r>
              <a:rPr lang="en-US" sz="1000" dirty="0">
                <a:solidFill>
                  <a:schemeClr val="tx1"/>
                </a:solidFill>
                <a:latin typeface="Arial Narrow" pitchFamily="34" charset="0"/>
              </a:rPr>
              <a:t>Surgery Center</a:t>
            </a:r>
          </a:p>
        </p:txBody>
      </p:sp>
      <p:cxnSp>
        <p:nvCxnSpPr>
          <p:cNvPr id="324634" name="AutoShape 26"/>
          <p:cNvCxnSpPr>
            <a:cxnSpLocks noChangeShapeType="1"/>
            <a:stCxn id="324623" idx="1"/>
            <a:endCxn id="324633" idx="2"/>
          </p:cNvCxnSpPr>
          <p:nvPr/>
        </p:nvCxnSpPr>
        <p:spPr bwMode="auto">
          <a:xfrm rot="10800000" flipV="1">
            <a:off x="3755519" y="3390805"/>
            <a:ext cx="26880" cy="1551771"/>
          </a:xfrm>
          <a:prstGeom prst="bentConnector3">
            <a:avLst>
              <a:gd name="adj1" fmla="val 950446"/>
            </a:avLst>
          </a:prstGeom>
          <a:noFill/>
          <a:ln w="12700">
            <a:solidFill>
              <a:schemeClr val="tx1"/>
            </a:solidFill>
            <a:miter lim="800000"/>
            <a:headEnd type="none" w="sm" len="sm"/>
            <a:tailEnd type="none" w="sm" len="sm"/>
          </a:ln>
          <a:effectLst/>
        </p:spPr>
      </p:cxnSp>
      <p:sp>
        <p:nvSpPr>
          <p:cNvPr id="324635" name="Rectangle 27"/>
          <p:cNvSpPr>
            <a:spLocks noChangeAspect="1" noChangeArrowheads="1"/>
          </p:cNvSpPr>
          <p:nvPr/>
        </p:nvSpPr>
        <p:spPr bwMode="auto">
          <a:xfrm>
            <a:off x="5851604" y="3169191"/>
            <a:ext cx="1463595" cy="443230"/>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nchorCtr="1"/>
          <a:lstStyle/>
          <a:p>
            <a:pPr eaLnBrk="0" hangingPunct="0"/>
            <a:r>
              <a:rPr lang="en-US" sz="1200" dirty="0">
                <a:solidFill>
                  <a:schemeClr val="tx1"/>
                </a:solidFill>
                <a:latin typeface="Arial Narrow" pitchFamily="34" charset="0"/>
                <a:ea typeface="+mn-ea"/>
              </a:rPr>
              <a:t>St. David’s</a:t>
            </a:r>
          </a:p>
          <a:p>
            <a:pPr eaLnBrk="0" hangingPunct="0"/>
            <a:r>
              <a:rPr lang="en-US" sz="1200" dirty="0">
                <a:solidFill>
                  <a:schemeClr val="tx1"/>
                </a:solidFill>
                <a:latin typeface="Arial Narrow" pitchFamily="34" charset="0"/>
                <a:ea typeface="+mn-ea"/>
              </a:rPr>
              <a:t>Round Rock Med Ctr</a:t>
            </a:r>
          </a:p>
        </p:txBody>
      </p:sp>
      <p:cxnSp>
        <p:nvCxnSpPr>
          <p:cNvPr id="324636" name="AutoShape 28"/>
          <p:cNvCxnSpPr>
            <a:cxnSpLocks noChangeShapeType="1"/>
            <a:stCxn id="324610" idx="2"/>
            <a:endCxn id="324645" idx="0"/>
          </p:cNvCxnSpPr>
          <p:nvPr/>
        </p:nvCxnSpPr>
        <p:spPr bwMode="auto">
          <a:xfrm rot="5400000">
            <a:off x="5795748" y="187100"/>
            <a:ext cx="570344" cy="3017837"/>
          </a:xfrm>
          <a:prstGeom prst="bentConnector3">
            <a:avLst>
              <a:gd name="adj1" fmla="val 50000"/>
            </a:avLst>
          </a:prstGeom>
          <a:noFill/>
          <a:ln w="12700">
            <a:solidFill>
              <a:schemeClr val="tx1"/>
            </a:solidFill>
            <a:miter lim="800000"/>
            <a:headEnd/>
            <a:tailEnd/>
          </a:ln>
          <a:effectLst/>
        </p:spPr>
      </p:cxnSp>
      <p:sp>
        <p:nvSpPr>
          <p:cNvPr id="324638" name="Rectangle 30"/>
          <p:cNvSpPr>
            <a:spLocks noGrp="1" noChangeArrowheads="1"/>
          </p:cNvSpPr>
          <p:nvPr>
            <p:ph type="title"/>
          </p:nvPr>
        </p:nvSpPr>
        <p:spPr>
          <a:ln w="12700"/>
        </p:spPr>
        <p:txBody>
          <a:bodyPr/>
          <a:lstStyle/>
          <a:p>
            <a:r>
              <a:rPr lang="en-US" dirty="0" smtClean="0"/>
              <a:t>St. David’s HealthCare Organizational Structure</a:t>
            </a:r>
            <a:endParaRPr lang="en-US" dirty="0"/>
          </a:p>
        </p:txBody>
      </p:sp>
      <p:sp>
        <p:nvSpPr>
          <p:cNvPr id="324612" name="Text Box 4"/>
          <p:cNvSpPr txBox="1">
            <a:spLocks noChangeArrowheads="1"/>
          </p:cNvSpPr>
          <p:nvPr/>
        </p:nvSpPr>
        <p:spPr bwMode="auto">
          <a:xfrm>
            <a:off x="467143" y="642496"/>
            <a:ext cx="2286000" cy="768350"/>
          </a:xfrm>
          <a:prstGeom prst="rect">
            <a:avLst/>
          </a:prstGeom>
          <a:solidFill>
            <a:schemeClr val="lt1">
              <a:alpha val="0"/>
            </a:schemeClr>
          </a:solidFill>
          <a:ln>
            <a:noFill/>
            <a:headEnd/>
            <a:tailEnd/>
          </a:ln>
        </p:spPr>
        <p:style>
          <a:lnRef idx="2">
            <a:schemeClr val="dk1"/>
          </a:lnRef>
          <a:fillRef idx="1">
            <a:schemeClr val="lt1"/>
          </a:fillRef>
          <a:effectRef idx="0">
            <a:schemeClr val="dk1"/>
          </a:effectRef>
          <a:fontRef idx="minor">
            <a:schemeClr val="dk1"/>
          </a:fontRef>
        </p:style>
        <p:txBody>
          <a:bodyPr lIns="90488" tIns="44450" rIns="90488" bIns="44450" anchor="ctr" anchorCtr="1"/>
          <a:lstStyle/>
          <a:p>
            <a:pPr eaLnBrk="0" hangingPunct="0"/>
            <a:endParaRPr lang="en-US" sz="1400" b="1" dirty="0">
              <a:solidFill>
                <a:srgbClr val="000000"/>
              </a:solidFill>
              <a:latin typeface="Arial Narrow" pitchFamily="34" charset="0"/>
            </a:endParaRPr>
          </a:p>
        </p:txBody>
      </p:sp>
      <p:grpSp>
        <p:nvGrpSpPr>
          <p:cNvPr id="2" name="Group 31"/>
          <p:cNvGrpSpPr>
            <a:grpSpLocks/>
          </p:cNvGrpSpPr>
          <p:nvPr>
            <p:custDataLst>
              <p:tags r:id="rId1"/>
            </p:custDataLst>
          </p:nvPr>
        </p:nvGrpSpPr>
        <p:grpSpPr bwMode="auto">
          <a:xfrm>
            <a:off x="983665" y="789700"/>
            <a:ext cx="1204913" cy="433388"/>
            <a:chOff x="5059" y="2723"/>
            <a:chExt cx="412" cy="148"/>
          </a:xfrm>
        </p:grpSpPr>
        <p:sp>
          <p:nvSpPr>
            <p:cNvPr id="324640" name="Freeform 32"/>
            <p:cNvSpPr>
              <a:spLocks/>
            </p:cNvSpPr>
            <p:nvPr/>
          </p:nvSpPr>
          <p:spPr bwMode="gray">
            <a:xfrm>
              <a:off x="5059" y="2727"/>
              <a:ext cx="150" cy="140"/>
            </a:xfrm>
            <a:custGeom>
              <a:avLst/>
              <a:gdLst/>
              <a:ahLst/>
              <a:cxnLst>
                <a:cxn ang="0">
                  <a:pos x="104" y="32"/>
                </a:cxn>
                <a:cxn ang="0">
                  <a:pos x="104" y="16"/>
                </a:cxn>
                <a:cxn ang="0">
                  <a:pos x="98" y="8"/>
                </a:cxn>
                <a:cxn ang="0">
                  <a:pos x="88" y="6"/>
                </a:cxn>
                <a:cxn ang="0">
                  <a:pos x="150" y="0"/>
                </a:cxn>
                <a:cxn ang="0">
                  <a:pos x="144" y="6"/>
                </a:cxn>
                <a:cxn ang="0">
                  <a:pos x="136" y="10"/>
                </a:cxn>
                <a:cxn ang="0">
                  <a:pos x="134" y="22"/>
                </a:cxn>
                <a:cxn ang="0">
                  <a:pos x="134" y="108"/>
                </a:cxn>
                <a:cxn ang="0">
                  <a:pos x="134" y="124"/>
                </a:cxn>
                <a:cxn ang="0">
                  <a:pos x="140" y="132"/>
                </a:cxn>
                <a:cxn ang="0">
                  <a:pos x="150" y="132"/>
                </a:cxn>
                <a:cxn ang="0">
                  <a:pos x="86" y="140"/>
                </a:cxn>
                <a:cxn ang="0">
                  <a:pos x="94" y="132"/>
                </a:cxn>
                <a:cxn ang="0">
                  <a:pos x="102" y="130"/>
                </a:cxn>
                <a:cxn ang="0">
                  <a:pos x="104" y="118"/>
                </a:cxn>
                <a:cxn ang="0">
                  <a:pos x="104" y="70"/>
                </a:cxn>
                <a:cxn ang="0">
                  <a:pos x="46" y="108"/>
                </a:cxn>
                <a:cxn ang="0">
                  <a:pos x="48" y="124"/>
                </a:cxn>
                <a:cxn ang="0">
                  <a:pos x="52" y="132"/>
                </a:cxn>
                <a:cxn ang="0">
                  <a:pos x="66" y="132"/>
                </a:cxn>
                <a:cxn ang="0">
                  <a:pos x="2" y="140"/>
                </a:cxn>
                <a:cxn ang="0">
                  <a:pos x="8" y="132"/>
                </a:cxn>
                <a:cxn ang="0">
                  <a:pos x="16" y="130"/>
                </a:cxn>
                <a:cxn ang="0">
                  <a:pos x="18" y="118"/>
                </a:cxn>
                <a:cxn ang="0">
                  <a:pos x="20" y="32"/>
                </a:cxn>
                <a:cxn ang="0">
                  <a:pos x="18" y="16"/>
                </a:cxn>
                <a:cxn ang="0">
                  <a:pos x="12" y="8"/>
                </a:cxn>
                <a:cxn ang="0">
                  <a:pos x="0" y="6"/>
                </a:cxn>
                <a:cxn ang="0">
                  <a:pos x="64" y="0"/>
                </a:cxn>
                <a:cxn ang="0">
                  <a:pos x="56" y="6"/>
                </a:cxn>
                <a:cxn ang="0">
                  <a:pos x="48" y="10"/>
                </a:cxn>
                <a:cxn ang="0">
                  <a:pos x="46" y="22"/>
                </a:cxn>
                <a:cxn ang="0">
                  <a:pos x="46" y="60"/>
                </a:cxn>
              </a:cxnLst>
              <a:rect l="0" t="0" r="r" b="b"/>
              <a:pathLst>
                <a:path w="150" h="140">
                  <a:moveTo>
                    <a:pt x="104" y="60"/>
                  </a:moveTo>
                  <a:lnTo>
                    <a:pt x="104" y="32"/>
                  </a:lnTo>
                  <a:lnTo>
                    <a:pt x="104" y="22"/>
                  </a:lnTo>
                  <a:lnTo>
                    <a:pt x="104" y="16"/>
                  </a:lnTo>
                  <a:lnTo>
                    <a:pt x="102" y="10"/>
                  </a:lnTo>
                  <a:lnTo>
                    <a:pt x="98" y="8"/>
                  </a:lnTo>
                  <a:lnTo>
                    <a:pt x="94" y="6"/>
                  </a:lnTo>
                  <a:lnTo>
                    <a:pt x="88" y="6"/>
                  </a:lnTo>
                  <a:lnTo>
                    <a:pt x="88" y="0"/>
                  </a:lnTo>
                  <a:lnTo>
                    <a:pt x="150" y="0"/>
                  </a:lnTo>
                  <a:lnTo>
                    <a:pt x="150" y="6"/>
                  </a:lnTo>
                  <a:lnTo>
                    <a:pt x="144" y="6"/>
                  </a:lnTo>
                  <a:lnTo>
                    <a:pt x="140" y="8"/>
                  </a:lnTo>
                  <a:lnTo>
                    <a:pt x="136" y="10"/>
                  </a:lnTo>
                  <a:lnTo>
                    <a:pt x="134" y="16"/>
                  </a:lnTo>
                  <a:lnTo>
                    <a:pt x="134" y="22"/>
                  </a:lnTo>
                  <a:lnTo>
                    <a:pt x="134" y="32"/>
                  </a:lnTo>
                  <a:lnTo>
                    <a:pt x="134" y="108"/>
                  </a:lnTo>
                  <a:lnTo>
                    <a:pt x="134" y="118"/>
                  </a:lnTo>
                  <a:lnTo>
                    <a:pt x="134" y="124"/>
                  </a:lnTo>
                  <a:lnTo>
                    <a:pt x="136" y="130"/>
                  </a:lnTo>
                  <a:lnTo>
                    <a:pt x="140" y="132"/>
                  </a:lnTo>
                  <a:lnTo>
                    <a:pt x="144" y="132"/>
                  </a:lnTo>
                  <a:lnTo>
                    <a:pt x="150" y="132"/>
                  </a:lnTo>
                  <a:lnTo>
                    <a:pt x="150" y="140"/>
                  </a:lnTo>
                  <a:lnTo>
                    <a:pt x="86" y="140"/>
                  </a:lnTo>
                  <a:lnTo>
                    <a:pt x="86" y="132"/>
                  </a:lnTo>
                  <a:lnTo>
                    <a:pt x="94" y="132"/>
                  </a:lnTo>
                  <a:lnTo>
                    <a:pt x="98" y="132"/>
                  </a:lnTo>
                  <a:lnTo>
                    <a:pt x="102" y="130"/>
                  </a:lnTo>
                  <a:lnTo>
                    <a:pt x="104" y="124"/>
                  </a:lnTo>
                  <a:lnTo>
                    <a:pt x="104" y="118"/>
                  </a:lnTo>
                  <a:lnTo>
                    <a:pt x="104" y="108"/>
                  </a:lnTo>
                  <a:lnTo>
                    <a:pt x="104" y="70"/>
                  </a:lnTo>
                  <a:lnTo>
                    <a:pt x="46" y="70"/>
                  </a:lnTo>
                  <a:lnTo>
                    <a:pt x="46" y="108"/>
                  </a:lnTo>
                  <a:lnTo>
                    <a:pt x="46" y="118"/>
                  </a:lnTo>
                  <a:lnTo>
                    <a:pt x="48" y="124"/>
                  </a:lnTo>
                  <a:lnTo>
                    <a:pt x="48" y="130"/>
                  </a:lnTo>
                  <a:lnTo>
                    <a:pt x="52" y="132"/>
                  </a:lnTo>
                  <a:lnTo>
                    <a:pt x="58" y="132"/>
                  </a:lnTo>
                  <a:lnTo>
                    <a:pt x="66" y="132"/>
                  </a:lnTo>
                  <a:lnTo>
                    <a:pt x="66" y="140"/>
                  </a:lnTo>
                  <a:lnTo>
                    <a:pt x="2" y="140"/>
                  </a:lnTo>
                  <a:lnTo>
                    <a:pt x="2" y="132"/>
                  </a:lnTo>
                  <a:lnTo>
                    <a:pt x="8" y="132"/>
                  </a:lnTo>
                  <a:lnTo>
                    <a:pt x="14" y="132"/>
                  </a:lnTo>
                  <a:lnTo>
                    <a:pt x="16" y="130"/>
                  </a:lnTo>
                  <a:lnTo>
                    <a:pt x="18" y="124"/>
                  </a:lnTo>
                  <a:lnTo>
                    <a:pt x="18" y="118"/>
                  </a:lnTo>
                  <a:lnTo>
                    <a:pt x="20" y="108"/>
                  </a:lnTo>
                  <a:lnTo>
                    <a:pt x="20" y="32"/>
                  </a:lnTo>
                  <a:lnTo>
                    <a:pt x="18" y="22"/>
                  </a:lnTo>
                  <a:lnTo>
                    <a:pt x="18" y="16"/>
                  </a:lnTo>
                  <a:lnTo>
                    <a:pt x="16" y="10"/>
                  </a:lnTo>
                  <a:lnTo>
                    <a:pt x="12" y="8"/>
                  </a:lnTo>
                  <a:lnTo>
                    <a:pt x="8" y="6"/>
                  </a:lnTo>
                  <a:lnTo>
                    <a:pt x="0" y="6"/>
                  </a:lnTo>
                  <a:lnTo>
                    <a:pt x="0" y="0"/>
                  </a:lnTo>
                  <a:lnTo>
                    <a:pt x="64" y="0"/>
                  </a:lnTo>
                  <a:lnTo>
                    <a:pt x="64" y="6"/>
                  </a:lnTo>
                  <a:lnTo>
                    <a:pt x="56" y="6"/>
                  </a:lnTo>
                  <a:lnTo>
                    <a:pt x="52" y="8"/>
                  </a:lnTo>
                  <a:lnTo>
                    <a:pt x="48" y="10"/>
                  </a:lnTo>
                  <a:lnTo>
                    <a:pt x="48" y="16"/>
                  </a:lnTo>
                  <a:lnTo>
                    <a:pt x="46" y="22"/>
                  </a:lnTo>
                  <a:lnTo>
                    <a:pt x="46" y="32"/>
                  </a:lnTo>
                  <a:lnTo>
                    <a:pt x="46" y="60"/>
                  </a:lnTo>
                  <a:lnTo>
                    <a:pt x="104" y="60"/>
                  </a:lnTo>
                  <a:close/>
                </a:path>
              </a:pathLst>
            </a:custGeom>
            <a:solidFill>
              <a:srgbClr val="002960"/>
            </a:solidFill>
            <a:ln w="12700">
              <a:solidFill>
                <a:schemeClr val="tx1"/>
              </a:solidFill>
              <a:prstDash val="solid"/>
              <a:round/>
              <a:headEnd/>
              <a:tailEnd/>
            </a:ln>
          </p:spPr>
          <p:txBody>
            <a:bodyPr/>
            <a:lstStyle/>
            <a:p>
              <a:endParaRPr lang="en-US" dirty="0"/>
            </a:p>
          </p:txBody>
        </p:sp>
        <p:sp>
          <p:nvSpPr>
            <p:cNvPr id="324641" name="Freeform 33"/>
            <p:cNvSpPr>
              <a:spLocks/>
            </p:cNvSpPr>
            <p:nvPr/>
          </p:nvSpPr>
          <p:spPr bwMode="gray">
            <a:xfrm>
              <a:off x="5203" y="2723"/>
              <a:ext cx="130" cy="148"/>
            </a:xfrm>
            <a:custGeom>
              <a:avLst/>
              <a:gdLst/>
              <a:ahLst/>
              <a:cxnLst>
                <a:cxn ang="0">
                  <a:pos x="118" y="42"/>
                </a:cxn>
                <a:cxn ang="0">
                  <a:pos x="112" y="26"/>
                </a:cxn>
                <a:cxn ang="0">
                  <a:pos x="104" y="16"/>
                </a:cxn>
                <a:cxn ang="0">
                  <a:pos x="94" y="12"/>
                </a:cxn>
                <a:cxn ang="0">
                  <a:pos x="80" y="10"/>
                </a:cxn>
                <a:cxn ang="0">
                  <a:pos x="62" y="14"/>
                </a:cxn>
                <a:cxn ang="0">
                  <a:pos x="50" y="22"/>
                </a:cxn>
                <a:cxn ang="0">
                  <a:pos x="40" y="36"/>
                </a:cxn>
                <a:cxn ang="0">
                  <a:pos x="34" y="52"/>
                </a:cxn>
                <a:cxn ang="0">
                  <a:pos x="32" y="70"/>
                </a:cxn>
                <a:cxn ang="0">
                  <a:pos x="36" y="98"/>
                </a:cxn>
                <a:cxn ang="0">
                  <a:pos x="46" y="120"/>
                </a:cxn>
                <a:cxn ang="0">
                  <a:pos x="60" y="134"/>
                </a:cxn>
                <a:cxn ang="0">
                  <a:pos x="80" y="138"/>
                </a:cxn>
                <a:cxn ang="0">
                  <a:pos x="94" y="136"/>
                </a:cxn>
                <a:cxn ang="0">
                  <a:pos x="106" y="130"/>
                </a:cxn>
                <a:cxn ang="0">
                  <a:pos x="114" y="118"/>
                </a:cxn>
                <a:cxn ang="0">
                  <a:pos x="122" y="104"/>
                </a:cxn>
                <a:cxn ang="0">
                  <a:pos x="130" y="106"/>
                </a:cxn>
                <a:cxn ang="0">
                  <a:pos x="128" y="118"/>
                </a:cxn>
                <a:cxn ang="0">
                  <a:pos x="124" y="132"/>
                </a:cxn>
                <a:cxn ang="0">
                  <a:pos x="120" y="142"/>
                </a:cxn>
                <a:cxn ang="0">
                  <a:pos x="110" y="144"/>
                </a:cxn>
                <a:cxn ang="0">
                  <a:pos x="96" y="146"/>
                </a:cxn>
                <a:cxn ang="0">
                  <a:pos x="80" y="148"/>
                </a:cxn>
                <a:cxn ang="0">
                  <a:pos x="54" y="146"/>
                </a:cxn>
                <a:cxn ang="0">
                  <a:pos x="34" y="138"/>
                </a:cxn>
                <a:cxn ang="0">
                  <a:pos x="20" y="126"/>
                </a:cxn>
                <a:cxn ang="0">
                  <a:pos x="8" y="110"/>
                </a:cxn>
                <a:cxn ang="0">
                  <a:pos x="2" y="94"/>
                </a:cxn>
                <a:cxn ang="0">
                  <a:pos x="0" y="76"/>
                </a:cxn>
                <a:cxn ang="0">
                  <a:pos x="4" y="52"/>
                </a:cxn>
                <a:cxn ang="0">
                  <a:pos x="16" y="32"/>
                </a:cxn>
                <a:cxn ang="0">
                  <a:pos x="34" y="14"/>
                </a:cxn>
                <a:cxn ang="0">
                  <a:pos x="56" y="4"/>
                </a:cxn>
                <a:cxn ang="0">
                  <a:pos x="84" y="0"/>
                </a:cxn>
                <a:cxn ang="0">
                  <a:pos x="100" y="2"/>
                </a:cxn>
                <a:cxn ang="0">
                  <a:pos x="114" y="4"/>
                </a:cxn>
                <a:cxn ang="0">
                  <a:pos x="122" y="6"/>
                </a:cxn>
                <a:cxn ang="0">
                  <a:pos x="124" y="22"/>
                </a:cxn>
                <a:cxn ang="0">
                  <a:pos x="126" y="42"/>
                </a:cxn>
                <a:cxn ang="0">
                  <a:pos x="118" y="42"/>
                </a:cxn>
              </a:cxnLst>
              <a:rect l="0" t="0" r="r" b="b"/>
              <a:pathLst>
                <a:path w="130" h="148">
                  <a:moveTo>
                    <a:pt x="118" y="42"/>
                  </a:moveTo>
                  <a:lnTo>
                    <a:pt x="112" y="26"/>
                  </a:lnTo>
                  <a:lnTo>
                    <a:pt x="104" y="16"/>
                  </a:lnTo>
                  <a:lnTo>
                    <a:pt x="94" y="12"/>
                  </a:lnTo>
                  <a:lnTo>
                    <a:pt x="80" y="10"/>
                  </a:lnTo>
                  <a:lnTo>
                    <a:pt x="62" y="14"/>
                  </a:lnTo>
                  <a:lnTo>
                    <a:pt x="50" y="22"/>
                  </a:lnTo>
                  <a:lnTo>
                    <a:pt x="40" y="36"/>
                  </a:lnTo>
                  <a:lnTo>
                    <a:pt x="34" y="52"/>
                  </a:lnTo>
                  <a:lnTo>
                    <a:pt x="32" y="70"/>
                  </a:lnTo>
                  <a:lnTo>
                    <a:pt x="36" y="98"/>
                  </a:lnTo>
                  <a:lnTo>
                    <a:pt x="46" y="120"/>
                  </a:lnTo>
                  <a:lnTo>
                    <a:pt x="60" y="134"/>
                  </a:lnTo>
                  <a:lnTo>
                    <a:pt x="80" y="138"/>
                  </a:lnTo>
                  <a:lnTo>
                    <a:pt x="94" y="136"/>
                  </a:lnTo>
                  <a:lnTo>
                    <a:pt x="106" y="130"/>
                  </a:lnTo>
                  <a:lnTo>
                    <a:pt x="114" y="118"/>
                  </a:lnTo>
                  <a:lnTo>
                    <a:pt x="122" y="104"/>
                  </a:lnTo>
                  <a:lnTo>
                    <a:pt x="130" y="106"/>
                  </a:lnTo>
                  <a:lnTo>
                    <a:pt x="128" y="118"/>
                  </a:lnTo>
                  <a:lnTo>
                    <a:pt x="124" y="132"/>
                  </a:lnTo>
                  <a:lnTo>
                    <a:pt x="120" y="142"/>
                  </a:lnTo>
                  <a:lnTo>
                    <a:pt x="110" y="144"/>
                  </a:lnTo>
                  <a:lnTo>
                    <a:pt x="96" y="146"/>
                  </a:lnTo>
                  <a:lnTo>
                    <a:pt x="80" y="148"/>
                  </a:lnTo>
                  <a:lnTo>
                    <a:pt x="54" y="146"/>
                  </a:lnTo>
                  <a:lnTo>
                    <a:pt x="34" y="138"/>
                  </a:lnTo>
                  <a:lnTo>
                    <a:pt x="20" y="126"/>
                  </a:lnTo>
                  <a:lnTo>
                    <a:pt x="8" y="110"/>
                  </a:lnTo>
                  <a:lnTo>
                    <a:pt x="2" y="94"/>
                  </a:lnTo>
                  <a:lnTo>
                    <a:pt x="0" y="76"/>
                  </a:lnTo>
                  <a:lnTo>
                    <a:pt x="4" y="52"/>
                  </a:lnTo>
                  <a:lnTo>
                    <a:pt x="16" y="32"/>
                  </a:lnTo>
                  <a:lnTo>
                    <a:pt x="34" y="14"/>
                  </a:lnTo>
                  <a:lnTo>
                    <a:pt x="56" y="4"/>
                  </a:lnTo>
                  <a:lnTo>
                    <a:pt x="84" y="0"/>
                  </a:lnTo>
                  <a:lnTo>
                    <a:pt x="100" y="2"/>
                  </a:lnTo>
                  <a:lnTo>
                    <a:pt x="114" y="4"/>
                  </a:lnTo>
                  <a:lnTo>
                    <a:pt x="122" y="6"/>
                  </a:lnTo>
                  <a:lnTo>
                    <a:pt x="124" y="22"/>
                  </a:lnTo>
                  <a:lnTo>
                    <a:pt x="126" y="42"/>
                  </a:lnTo>
                  <a:lnTo>
                    <a:pt x="118" y="42"/>
                  </a:lnTo>
                  <a:close/>
                </a:path>
              </a:pathLst>
            </a:custGeom>
            <a:solidFill>
              <a:srgbClr val="002960"/>
            </a:solidFill>
            <a:ln w="12700">
              <a:solidFill>
                <a:schemeClr val="tx1"/>
              </a:solidFill>
              <a:prstDash val="solid"/>
              <a:round/>
              <a:headEnd/>
              <a:tailEnd/>
            </a:ln>
          </p:spPr>
          <p:txBody>
            <a:bodyPr/>
            <a:lstStyle/>
            <a:p>
              <a:endParaRPr lang="en-US" dirty="0"/>
            </a:p>
          </p:txBody>
        </p:sp>
        <p:sp>
          <p:nvSpPr>
            <p:cNvPr id="324642" name="Freeform 34"/>
            <p:cNvSpPr>
              <a:spLocks noEditPoints="1"/>
            </p:cNvSpPr>
            <p:nvPr/>
          </p:nvSpPr>
          <p:spPr bwMode="gray">
            <a:xfrm>
              <a:off x="5333" y="2723"/>
              <a:ext cx="138" cy="144"/>
            </a:xfrm>
            <a:custGeom>
              <a:avLst/>
              <a:gdLst/>
              <a:ahLst/>
              <a:cxnLst>
                <a:cxn ang="0">
                  <a:pos x="60" y="42"/>
                </a:cxn>
                <a:cxn ang="0">
                  <a:pos x="62" y="42"/>
                </a:cxn>
                <a:cxn ang="0">
                  <a:pos x="76" y="86"/>
                </a:cxn>
                <a:cxn ang="0">
                  <a:pos x="46" y="86"/>
                </a:cxn>
                <a:cxn ang="0">
                  <a:pos x="60" y="42"/>
                </a:cxn>
                <a:cxn ang="0">
                  <a:pos x="78" y="144"/>
                </a:cxn>
                <a:cxn ang="0">
                  <a:pos x="138" y="144"/>
                </a:cxn>
                <a:cxn ang="0">
                  <a:pos x="138" y="136"/>
                </a:cxn>
                <a:cxn ang="0">
                  <a:pos x="132" y="136"/>
                </a:cxn>
                <a:cxn ang="0">
                  <a:pos x="128" y="136"/>
                </a:cxn>
                <a:cxn ang="0">
                  <a:pos x="126" y="134"/>
                </a:cxn>
                <a:cxn ang="0">
                  <a:pos x="122" y="130"/>
                </a:cxn>
                <a:cxn ang="0">
                  <a:pos x="118" y="124"/>
                </a:cxn>
                <a:cxn ang="0">
                  <a:pos x="116" y="114"/>
                </a:cxn>
                <a:cxn ang="0">
                  <a:pos x="102" y="80"/>
                </a:cxn>
                <a:cxn ang="0">
                  <a:pos x="88" y="42"/>
                </a:cxn>
                <a:cxn ang="0">
                  <a:pos x="76" y="0"/>
                </a:cxn>
                <a:cxn ang="0">
                  <a:pos x="64" y="4"/>
                </a:cxn>
                <a:cxn ang="0">
                  <a:pos x="22" y="114"/>
                </a:cxn>
                <a:cxn ang="0">
                  <a:pos x="18" y="122"/>
                </a:cxn>
                <a:cxn ang="0">
                  <a:pos x="16" y="128"/>
                </a:cxn>
                <a:cxn ang="0">
                  <a:pos x="14" y="132"/>
                </a:cxn>
                <a:cxn ang="0">
                  <a:pos x="10" y="134"/>
                </a:cxn>
                <a:cxn ang="0">
                  <a:pos x="8" y="136"/>
                </a:cxn>
                <a:cxn ang="0">
                  <a:pos x="4" y="136"/>
                </a:cxn>
                <a:cxn ang="0">
                  <a:pos x="0" y="136"/>
                </a:cxn>
                <a:cxn ang="0">
                  <a:pos x="0" y="144"/>
                </a:cxn>
                <a:cxn ang="0">
                  <a:pos x="46" y="144"/>
                </a:cxn>
                <a:cxn ang="0">
                  <a:pos x="46" y="136"/>
                </a:cxn>
                <a:cxn ang="0">
                  <a:pos x="40" y="136"/>
                </a:cxn>
                <a:cxn ang="0">
                  <a:pos x="36" y="136"/>
                </a:cxn>
                <a:cxn ang="0">
                  <a:pos x="34" y="134"/>
                </a:cxn>
                <a:cxn ang="0">
                  <a:pos x="32" y="132"/>
                </a:cxn>
                <a:cxn ang="0">
                  <a:pos x="32" y="128"/>
                </a:cxn>
                <a:cxn ang="0">
                  <a:pos x="34" y="122"/>
                </a:cxn>
                <a:cxn ang="0">
                  <a:pos x="36" y="114"/>
                </a:cxn>
                <a:cxn ang="0">
                  <a:pos x="40" y="104"/>
                </a:cxn>
                <a:cxn ang="0">
                  <a:pos x="42" y="98"/>
                </a:cxn>
                <a:cxn ang="0">
                  <a:pos x="80" y="98"/>
                </a:cxn>
                <a:cxn ang="0">
                  <a:pos x="84" y="106"/>
                </a:cxn>
                <a:cxn ang="0">
                  <a:pos x="86" y="116"/>
                </a:cxn>
                <a:cxn ang="0">
                  <a:pos x="90" y="124"/>
                </a:cxn>
                <a:cxn ang="0">
                  <a:pos x="92" y="128"/>
                </a:cxn>
                <a:cxn ang="0">
                  <a:pos x="92" y="132"/>
                </a:cxn>
                <a:cxn ang="0">
                  <a:pos x="92" y="134"/>
                </a:cxn>
                <a:cxn ang="0">
                  <a:pos x="88" y="136"/>
                </a:cxn>
                <a:cxn ang="0">
                  <a:pos x="86" y="136"/>
                </a:cxn>
                <a:cxn ang="0">
                  <a:pos x="78" y="136"/>
                </a:cxn>
                <a:cxn ang="0">
                  <a:pos x="78" y="144"/>
                </a:cxn>
              </a:cxnLst>
              <a:rect l="0" t="0" r="r" b="b"/>
              <a:pathLst>
                <a:path w="138" h="144">
                  <a:moveTo>
                    <a:pt x="60" y="42"/>
                  </a:moveTo>
                  <a:lnTo>
                    <a:pt x="62" y="42"/>
                  </a:lnTo>
                  <a:lnTo>
                    <a:pt x="76" y="86"/>
                  </a:lnTo>
                  <a:lnTo>
                    <a:pt x="46" y="86"/>
                  </a:lnTo>
                  <a:lnTo>
                    <a:pt x="60" y="42"/>
                  </a:lnTo>
                  <a:close/>
                  <a:moveTo>
                    <a:pt x="78" y="144"/>
                  </a:moveTo>
                  <a:lnTo>
                    <a:pt x="138" y="144"/>
                  </a:lnTo>
                  <a:lnTo>
                    <a:pt x="138" y="136"/>
                  </a:lnTo>
                  <a:lnTo>
                    <a:pt x="132" y="136"/>
                  </a:lnTo>
                  <a:lnTo>
                    <a:pt x="128" y="136"/>
                  </a:lnTo>
                  <a:lnTo>
                    <a:pt x="126" y="134"/>
                  </a:lnTo>
                  <a:lnTo>
                    <a:pt x="122" y="130"/>
                  </a:lnTo>
                  <a:lnTo>
                    <a:pt x="118" y="124"/>
                  </a:lnTo>
                  <a:lnTo>
                    <a:pt x="116" y="114"/>
                  </a:lnTo>
                  <a:lnTo>
                    <a:pt x="102" y="80"/>
                  </a:lnTo>
                  <a:lnTo>
                    <a:pt x="88" y="42"/>
                  </a:lnTo>
                  <a:lnTo>
                    <a:pt x="76" y="0"/>
                  </a:lnTo>
                  <a:lnTo>
                    <a:pt x="64" y="4"/>
                  </a:lnTo>
                  <a:lnTo>
                    <a:pt x="22" y="114"/>
                  </a:lnTo>
                  <a:lnTo>
                    <a:pt x="18" y="122"/>
                  </a:lnTo>
                  <a:lnTo>
                    <a:pt x="16" y="128"/>
                  </a:lnTo>
                  <a:lnTo>
                    <a:pt x="14" y="132"/>
                  </a:lnTo>
                  <a:lnTo>
                    <a:pt x="10" y="134"/>
                  </a:lnTo>
                  <a:lnTo>
                    <a:pt x="8" y="136"/>
                  </a:lnTo>
                  <a:lnTo>
                    <a:pt x="4" y="136"/>
                  </a:lnTo>
                  <a:lnTo>
                    <a:pt x="0" y="136"/>
                  </a:lnTo>
                  <a:lnTo>
                    <a:pt x="0" y="144"/>
                  </a:lnTo>
                  <a:lnTo>
                    <a:pt x="46" y="144"/>
                  </a:lnTo>
                  <a:lnTo>
                    <a:pt x="46" y="136"/>
                  </a:lnTo>
                  <a:lnTo>
                    <a:pt x="40" y="136"/>
                  </a:lnTo>
                  <a:lnTo>
                    <a:pt x="36" y="136"/>
                  </a:lnTo>
                  <a:lnTo>
                    <a:pt x="34" y="134"/>
                  </a:lnTo>
                  <a:lnTo>
                    <a:pt x="32" y="132"/>
                  </a:lnTo>
                  <a:lnTo>
                    <a:pt x="32" y="128"/>
                  </a:lnTo>
                  <a:lnTo>
                    <a:pt x="34" y="122"/>
                  </a:lnTo>
                  <a:lnTo>
                    <a:pt x="36" y="114"/>
                  </a:lnTo>
                  <a:lnTo>
                    <a:pt x="40" y="104"/>
                  </a:lnTo>
                  <a:lnTo>
                    <a:pt x="42" y="98"/>
                  </a:lnTo>
                  <a:lnTo>
                    <a:pt x="80" y="98"/>
                  </a:lnTo>
                  <a:lnTo>
                    <a:pt x="84" y="106"/>
                  </a:lnTo>
                  <a:lnTo>
                    <a:pt x="86" y="116"/>
                  </a:lnTo>
                  <a:lnTo>
                    <a:pt x="90" y="124"/>
                  </a:lnTo>
                  <a:lnTo>
                    <a:pt x="92" y="128"/>
                  </a:lnTo>
                  <a:lnTo>
                    <a:pt x="92" y="132"/>
                  </a:lnTo>
                  <a:lnTo>
                    <a:pt x="92" y="134"/>
                  </a:lnTo>
                  <a:lnTo>
                    <a:pt x="88" y="136"/>
                  </a:lnTo>
                  <a:lnTo>
                    <a:pt x="86" y="136"/>
                  </a:lnTo>
                  <a:lnTo>
                    <a:pt x="78" y="136"/>
                  </a:lnTo>
                  <a:lnTo>
                    <a:pt x="78" y="144"/>
                  </a:lnTo>
                  <a:close/>
                </a:path>
              </a:pathLst>
            </a:custGeom>
            <a:solidFill>
              <a:srgbClr val="002960"/>
            </a:solidFill>
            <a:ln w="12700">
              <a:solidFill>
                <a:schemeClr val="tx1"/>
              </a:solidFill>
              <a:prstDash val="solid"/>
              <a:round/>
              <a:headEnd/>
              <a:tailEnd/>
            </a:ln>
          </p:spPr>
          <p:txBody>
            <a:bodyPr/>
            <a:lstStyle/>
            <a:p>
              <a:endParaRPr lang="en-US" dirty="0"/>
            </a:p>
          </p:txBody>
        </p:sp>
      </p:grpSp>
      <p:grpSp>
        <p:nvGrpSpPr>
          <p:cNvPr id="3" name="Group 36"/>
          <p:cNvGrpSpPr>
            <a:grpSpLocks noChangeAspect="1"/>
          </p:cNvGrpSpPr>
          <p:nvPr/>
        </p:nvGrpSpPr>
        <p:grpSpPr bwMode="auto">
          <a:xfrm>
            <a:off x="2438400" y="1981190"/>
            <a:ext cx="4267201" cy="752476"/>
            <a:chOff x="1824" y="1880"/>
            <a:chExt cx="2688" cy="474"/>
          </a:xfrm>
          <a:noFill/>
        </p:grpSpPr>
        <p:sp>
          <p:nvSpPr>
            <p:cNvPr id="324645" name="Text Box 37"/>
            <p:cNvSpPr txBox="1">
              <a:spLocks noChangeArrowheads="1"/>
            </p:cNvSpPr>
            <p:nvPr/>
          </p:nvSpPr>
          <p:spPr bwMode="auto">
            <a:xfrm>
              <a:off x="1824" y="1880"/>
              <a:ext cx="2688" cy="474"/>
            </a:xfrm>
            <a:prstGeom prst="rect">
              <a:avLst/>
            </a:prstGeom>
            <a:grpFill/>
            <a:ln w="12700">
              <a:noFill/>
              <a:miter lim="800000"/>
              <a:headEnd/>
              <a:tailEnd/>
            </a:ln>
            <a:effectLst/>
          </p:spPr>
          <p:txBody>
            <a:bodyPr lIns="90488" tIns="44450" rIns="90488" bIns="44450" anchor="ctr" anchorCtr="1"/>
            <a:lstStyle/>
            <a:p>
              <a:pPr eaLnBrk="0" hangingPunct="0"/>
              <a:endParaRPr lang="en-US" sz="1400" b="1" dirty="0">
                <a:solidFill>
                  <a:schemeClr val="tx1"/>
                </a:solidFill>
                <a:latin typeface="Arial Narrow" pitchFamily="34" charset="0"/>
              </a:endParaRPr>
            </a:p>
          </p:txBody>
        </p:sp>
        <p:pic>
          <p:nvPicPr>
            <p:cNvPr id="324646" name="Picture 38" descr="SDH"/>
            <p:cNvPicPr>
              <a:picLocks noChangeAspect="1" noChangeArrowheads="1"/>
            </p:cNvPicPr>
            <p:nvPr/>
          </p:nvPicPr>
          <p:blipFill>
            <a:blip r:embed="rId4" cstate="print"/>
            <a:srcRect/>
            <a:stretch>
              <a:fillRect/>
            </a:stretch>
          </p:blipFill>
          <p:spPr bwMode="auto">
            <a:xfrm>
              <a:off x="1901" y="1908"/>
              <a:ext cx="2584" cy="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24610" name="Text Box 2"/>
          <p:cNvSpPr txBox="1">
            <a:spLocks noChangeArrowheads="1"/>
          </p:cNvSpPr>
          <p:nvPr/>
        </p:nvSpPr>
        <p:spPr bwMode="auto">
          <a:xfrm>
            <a:off x="6446838" y="642496"/>
            <a:ext cx="2286000" cy="768350"/>
          </a:xfrm>
          <a:prstGeom prst="rect">
            <a:avLst/>
          </a:prstGeom>
          <a:solidFill>
            <a:schemeClr val="lt1">
              <a:alpha val="0"/>
            </a:schemeClr>
          </a:solidFill>
          <a:ln>
            <a:noFill/>
            <a:headEnd/>
            <a:tailEnd/>
          </a:ln>
        </p:spPr>
        <p:style>
          <a:lnRef idx="2">
            <a:schemeClr val="dk1"/>
          </a:lnRef>
          <a:fillRef idx="1">
            <a:schemeClr val="lt1"/>
          </a:fillRef>
          <a:effectRef idx="0">
            <a:schemeClr val="dk1"/>
          </a:effectRef>
          <a:fontRef idx="minor">
            <a:schemeClr val="dk1"/>
          </a:fontRef>
        </p:style>
        <p:txBody>
          <a:bodyPr lIns="90488" tIns="44450" rIns="90488" bIns="44450" anchor="ctr" anchorCtr="1"/>
          <a:lstStyle/>
          <a:p>
            <a:pPr eaLnBrk="0" hangingPunct="0"/>
            <a:endParaRPr lang="en-US" sz="1400" b="1" dirty="0">
              <a:solidFill>
                <a:srgbClr val="000000"/>
              </a:solidFill>
              <a:latin typeface="Arial Narrow" pitchFamily="34" charset="0"/>
            </a:endParaRPr>
          </a:p>
        </p:txBody>
      </p:sp>
      <p:pic>
        <p:nvPicPr>
          <p:cNvPr id="324647" name="Picture 39" descr="GTHC Final Logo"/>
          <p:cNvPicPr>
            <a:picLocks noChangeAspect="1" noChangeArrowheads="1"/>
          </p:cNvPicPr>
          <p:nvPr/>
        </p:nvPicPr>
        <p:blipFill>
          <a:blip r:embed="rId5" cstate="print"/>
          <a:srcRect/>
          <a:stretch>
            <a:fillRect/>
          </a:stretch>
        </p:blipFill>
        <p:spPr bwMode="auto">
          <a:xfrm>
            <a:off x="6507453" y="761989"/>
            <a:ext cx="2123229" cy="502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4653" name="Rectangle 45"/>
          <p:cNvSpPr>
            <a:spLocks noChangeAspect="1" noChangeArrowheads="1"/>
          </p:cNvSpPr>
          <p:nvPr/>
        </p:nvSpPr>
        <p:spPr bwMode="auto">
          <a:xfrm>
            <a:off x="3757786" y="3703732"/>
            <a:ext cx="1287779" cy="44323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000" dirty="0">
                <a:solidFill>
                  <a:schemeClr val="tx1"/>
                </a:solidFill>
                <a:latin typeface="Arial Narrow" pitchFamily="34" charset="0"/>
                <a:ea typeface="+mn-ea"/>
              </a:rPr>
              <a:t>St. David’s</a:t>
            </a:r>
          </a:p>
          <a:p>
            <a:pPr eaLnBrk="0" hangingPunct="0"/>
            <a:r>
              <a:rPr lang="en-US" sz="1000" dirty="0">
                <a:solidFill>
                  <a:schemeClr val="tx1"/>
                </a:solidFill>
                <a:latin typeface="Arial Narrow" pitchFamily="34" charset="0"/>
                <a:ea typeface="+mn-ea"/>
              </a:rPr>
              <a:t>Women’s Ctr of Texas</a:t>
            </a:r>
          </a:p>
        </p:txBody>
      </p:sp>
      <p:cxnSp>
        <p:nvCxnSpPr>
          <p:cNvPr id="324654" name="AutoShape 46"/>
          <p:cNvCxnSpPr>
            <a:cxnSpLocks noChangeShapeType="1"/>
            <a:stCxn id="324653" idx="1"/>
            <a:endCxn id="324623" idx="1"/>
          </p:cNvCxnSpPr>
          <p:nvPr/>
        </p:nvCxnSpPr>
        <p:spPr bwMode="auto">
          <a:xfrm rot="10800000" flipH="1">
            <a:off x="3757785" y="3390807"/>
            <a:ext cx="24613" cy="534541"/>
          </a:xfrm>
          <a:prstGeom prst="bentConnector3">
            <a:avLst>
              <a:gd name="adj1" fmla="val -928777"/>
            </a:avLst>
          </a:prstGeom>
          <a:noFill/>
          <a:ln w="12700">
            <a:solidFill>
              <a:schemeClr val="tx1"/>
            </a:solidFill>
            <a:miter lim="800000"/>
            <a:headEnd type="none" w="sm" len="sm"/>
            <a:tailEnd type="none" w="sm" len="sm"/>
          </a:ln>
          <a:effectLst/>
        </p:spPr>
      </p:cxnSp>
      <p:sp>
        <p:nvSpPr>
          <p:cNvPr id="70" name="Rectangle 14"/>
          <p:cNvSpPr>
            <a:spLocks noChangeAspect="1" noChangeArrowheads="1"/>
          </p:cNvSpPr>
          <p:nvPr/>
        </p:nvSpPr>
        <p:spPr bwMode="auto">
          <a:xfrm>
            <a:off x="7753596" y="3183046"/>
            <a:ext cx="1315720" cy="509584"/>
          </a:xfrm>
          <a:prstGeom prst="rect">
            <a:avLst/>
          </a:prstGeom>
          <a:noFill/>
          <a:ln w="12700">
            <a:solidFill>
              <a:srgbClr val="595959"/>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nchor="ctr" anchorCtr="1"/>
          <a:lstStyle/>
          <a:p>
            <a:pPr eaLnBrk="0" hangingPunct="0"/>
            <a:r>
              <a:rPr lang="en-US" sz="1200" dirty="0">
                <a:solidFill>
                  <a:schemeClr val="tx1"/>
                </a:solidFill>
                <a:latin typeface="Arial Narrow" pitchFamily="34" charset="0"/>
              </a:rPr>
              <a:t>St. </a:t>
            </a:r>
            <a:r>
              <a:rPr lang="en-US" sz="1200" dirty="0" smtClean="0">
                <a:solidFill>
                  <a:schemeClr val="tx1"/>
                </a:solidFill>
                <a:latin typeface="Arial Narrow" pitchFamily="34" charset="0"/>
              </a:rPr>
              <a:t>David’s</a:t>
            </a:r>
          </a:p>
          <a:p>
            <a:pPr eaLnBrk="0" hangingPunct="0"/>
            <a:r>
              <a:rPr lang="en-US" sz="1200" dirty="0" smtClean="0">
                <a:solidFill>
                  <a:schemeClr val="tx1"/>
                </a:solidFill>
                <a:latin typeface="Arial Narrow" pitchFamily="34" charset="0"/>
              </a:rPr>
              <a:t>Medical Group</a:t>
            </a:r>
            <a:endParaRPr lang="en-US" sz="1200" dirty="0">
              <a:solidFill>
                <a:schemeClr val="tx1"/>
              </a:solidFill>
              <a:latin typeface="Arial Narrow" pitchFamily="34" charset="0"/>
            </a:endParaRPr>
          </a:p>
        </p:txBody>
      </p:sp>
      <p:cxnSp>
        <p:nvCxnSpPr>
          <p:cNvPr id="85" name="Elbow Connector 84"/>
          <p:cNvCxnSpPr>
            <a:stCxn id="324646" idx="2"/>
            <a:endCxn id="70" idx="0"/>
          </p:cNvCxnSpPr>
          <p:nvPr/>
        </p:nvCxnSpPr>
        <p:spPr bwMode="auto">
          <a:xfrm rot="16200000" flipH="1">
            <a:off x="6271007" y="1042597"/>
            <a:ext cx="481130" cy="3799767"/>
          </a:xfrm>
          <a:prstGeom prst="bentConnector3">
            <a:avLst>
              <a:gd name="adj1" fmla="val 50000"/>
            </a:avLst>
          </a:prstGeom>
          <a:noFill/>
          <a:ln w="12700" cap="flat" cmpd="sng" algn="ctr">
            <a:solidFill>
              <a:schemeClr val="tx1"/>
            </a:solidFill>
            <a:prstDash val="solid"/>
            <a:round/>
            <a:headEnd type="none" w="med" len="med"/>
            <a:tailEnd type="none" w="med" len="med"/>
          </a:ln>
          <a:effectLst/>
        </p:spPr>
      </p:cxnSp>
      <p:sp>
        <p:nvSpPr>
          <p:cNvPr id="67" name="Rectangle 10"/>
          <p:cNvSpPr>
            <a:spLocks noChangeArrowheads="1"/>
          </p:cNvSpPr>
          <p:nvPr/>
        </p:nvSpPr>
        <p:spPr bwMode="auto">
          <a:xfrm>
            <a:off x="272433" y="3696270"/>
            <a:ext cx="1287779" cy="384048"/>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144" tIns="44450" rIns="9144" bIns="44450" anchor="ctr" anchorCtr="1"/>
          <a:lstStyle/>
          <a:p>
            <a:pPr eaLnBrk="0" hangingPunct="0"/>
            <a:r>
              <a:rPr lang="en-US" sz="1200" dirty="0">
                <a:solidFill>
                  <a:schemeClr val="tx1"/>
                </a:solidFill>
                <a:latin typeface="Arial Narrow" pitchFamily="34" charset="0"/>
                <a:ea typeface="+mn-ea"/>
              </a:rPr>
              <a:t>St. David’s</a:t>
            </a:r>
          </a:p>
          <a:p>
            <a:pPr eaLnBrk="0" hangingPunct="0"/>
            <a:r>
              <a:rPr lang="en-US" sz="1200" dirty="0" smtClean="0">
                <a:solidFill>
                  <a:schemeClr val="tx1"/>
                </a:solidFill>
                <a:latin typeface="Arial Narrow" pitchFamily="34" charset="0"/>
                <a:ea typeface="+mn-ea"/>
              </a:rPr>
              <a:t>Georgetown  </a:t>
            </a:r>
            <a:r>
              <a:rPr lang="en-US" sz="1200" dirty="0">
                <a:solidFill>
                  <a:schemeClr val="tx1"/>
                </a:solidFill>
                <a:latin typeface="Arial Narrow" pitchFamily="34" charset="0"/>
                <a:ea typeface="+mn-ea"/>
              </a:rPr>
              <a:t>Hospital</a:t>
            </a:r>
          </a:p>
        </p:txBody>
      </p:sp>
      <p:sp>
        <p:nvSpPr>
          <p:cNvPr id="77" name="Rectangle 10"/>
          <p:cNvSpPr>
            <a:spLocks noChangeArrowheads="1"/>
          </p:cNvSpPr>
          <p:nvPr/>
        </p:nvSpPr>
        <p:spPr bwMode="auto">
          <a:xfrm>
            <a:off x="272433" y="4136871"/>
            <a:ext cx="1287779" cy="384048"/>
          </a:xfrm>
          <a:prstGeom prst="rect">
            <a:avLst/>
          </a:prstGeom>
          <a:noFill/>
          <a:ln w="12700">
            <a:solidFill>
              <a:srgbClr val="595959"/>
            </a:solidFill>
            <a:headEnd/>
            <a:tailEnd/>
          </a:ln>
        </p:spPr>
        <p:style>
          <a:lnRef idx="2">
            <a:schemeClr val="accent1">
              <a:shade val="50000"/>
            </a:schemeClr>
          </a:lnRef>
          <a:fillRef idx="1">
            <a:schemeClr val="accent1"/>
          </a:fillRef>
          <a:effectRef idx="0">
            <a:schemeClr val="accent1"/>
          </a:effectRef>
          <a:fontRef idx="minor">
            <a:schemeClr val="lt1"/>
          </a:fontRef>
        </p:style>
        <p:txBody>
          <a:bodyPr lIns="9144" tIns="44450" rIns="9144" bIns="44450" anchor="ctr" anchorCtr="1"/>
          <a:lstStyle/>
          <a:p>
            <a:pPr eaLnBrk="0" hangingPunct="0"/>
            <a:r>
              <a:rPr lang="en-US" sz="1200" dirty="0" smtClean="0">
                <a:solidFill>
                  <a:schemeClr val="tx1"/>
                </a:solidFill>
                <a:latin typeface="Arial Narrow" pitchFamily="34" charset="0"/>
                <a:ea typeface="+mn-ea"/>
              </a:rPr>
              <a:t>Heart Hospital </a:t>
            </a:r>
          </a:p>
          <a:p>
            <a:pPr eaLnBrk="0" hangingPunct="0"/>
            <a:r>
              <a:rPr lang="en-US" sz="1200" dirty="0" smtClean="0">
                <a:solidFill>
                  <a:schemeClr val="tx1"/>
                </a:solidFill>
                <a:latin typeface="Arial Narrow" pitchFamily="34" charset="0"/>
                <a:ea typeface="+mn-ea"/>
              </a:rPr>
              <a:t>of Austin</a:t>
            </a:r>
            <a:endParaRPr lang="en-US" sz="1200" dirty="0">
              <a:solidFill>
                <a:schemeClr val="tx1"/>
              </a:solidFill>
              <a:latin typeface="Arial Narrow" pitchFamily="34" charset="0"/>
              <a:ea typeface="+mn-ea"/>
            </a:endParaRPr>
          </a:p>
        </p:txBody>
      </p:sp>
      <p:sp>
        <p:nvSpPr>
          <p:cNvPr id="47" name="Rectangle 45"/>
          <p:cNvSpPr>
            <a:spLocks noChangeAspect="1" noChangeArrowheads="1"/>
          </p:cNvSpPr>
          <p:nvPr/>
        </p:nvSpPr>
        <p:spPr bwMode="auto">
          <a:xfrm>
            <a:off x="5638798" y="5056904"/>
            <a:ext cx="1752600" cy="400050"/>
          </a:xfrm>
          <a:prstGeom prst="rect">
            <a:avLst/>
          </a:prstGeom>
          <a:noFill/>
          <a:ln w="12700">
            <a:solidFill>
              <a:srgbClr val="595959"/>
            </a:solidFill>
            <a:headEnd/>
            <a:tailEnd/>
          </a:ln>
        </p:spPr>
        <p:style>
          <a:lnRef idx="2">
            <a:schemeClr val="accent1"/>
          </a:lnRef>
          <a:fillRef idx="1">
            <a:schemeClr val="lt1"/>
          </a:fillRef>
          <a:effectRef idx="0">
            <a:schemeClr val="accent1"/>
          </a:effectRef>
          <a:fontRef idx="minor">
            <a:schemeClr val="dk1"/>
          </a:fontRef>
        </p:style>
        <p:txBody>
          <a:bodyPr lIns="9144" tIns="9144" rIns="9144" bIns="9144" anchor="ctr" anchorCtr="1"/>
          <a:lstStyle/>
          <a:p>
            <a:pPr algn="ctr" eaLnBrk="0" hangingPunct="0"/>
            <a:r>
              <a:rPr lang="en-US" sz="1100" dirty="0" smtClean="0">
                <a:solidFill>
                  <a:schemeClr val="tx1"/>
                </a:solidFill>
                <a:latin typeface="Arial Narrow" pitchFamily="34" charset="0"/>
              </a:rPr>
              <a:t>Central Texas Medical Center</a:t>
            </a:r>
          </a:p>
          <a:p>
            <a:pPr algn="ctr" eaLnBrk="0" hangingPunct="0"/>
            <a:r>
              <a:rPr lang="en-US" sz="1100" dirty="0" smtClean="0">
                <a:solidFill>
                  <a:schemeClr val="tx1"/>
                </a:solidFill>
                <a:latin typeface="Arial Narrow" pitchFamily="34" charset="0"/>
              </a:rPr>
              <a:t>(Clinical Affiliate)</a:t>
            </a:r>
            <a:endParaRPr lang="en-US" sz="1100" dirty="0">
              <a:solidFill>
                <a:schemeClr val="tx1"/>
              </a:solidFill>
              <a:latin typeface="Arial Narrow" pitchFamily="34" charset="0"/>
            </a:endParaRPr>
          </a:p>
        </p:txBody>
      </p:sp>
      <p:sp>
        <p:nvSpPr>
          <p:cNvPr id="48" name="Rectangle 45"/>
          <p:cNvSpPr>
            <a:spLocks noChangeAspect="1" noChangeArrowheads="1"/>
          </p:cNvSpPr>
          <p:nvPr/>
        </p:nvSpPr>
        <p:spPr bwMode="auto">
          <a:xfrm>
            <a:off x="5638798" y="5520312"/>
            <a:ext cx="1752600" cy="400050"/>
          </a:xfrm>
          <a:prstGeom prst="rect">
            <a:avLst/>
          </a:prstGeom>
          <a:noFill/>
          <a:ln w="12700">
            <a:solidFill>
              <a:srgbClr val="595959"/>
            </a:solidFill>
            <a:headEnd/>
            <a:tailEnd/>
          </a:ln>
        </p:spPr>
        <p:style>
          <a:lnRef idx="2">
            <a:schemeClr val="accent1"/>
          </a:lnRef>
          <a:fillRef idx="1">
            <a:schemeClr val="lt1"/>
          </a:fillRef>
          <a:effectRef idx="0">
            <a:schemeClr val="accent1"/>
          </a:effectRef>
          <a:fontRef idx="minor">
            <a:schemeClr val="dk1"/>
          </a:fontRef>
        </p:style>
        <p:txBody>
          <a:bodyPr lIns="9144" tIns="9144" rIns="9144" bIns="9144" anchor="ctr" anchorCtr="1"/>
          <a:lstStyle/>
          <a:p>
            <a:pPr algn="ctr" eaLnBrk="0" hangingPunct="0"/>
            <a:r>
              <a:rPr lang="en-US" sz="1100" dirty="0" smtClean="0">
                <a:solidFill>
                  <a:schemeClr val="tx1"/>
                </a:solidFill>
                <a:latin typeface="Arial Narrow" pitchFamily="34" charset="0"/>
              </a:rPr>
              <a:t>St. Mark’s Medical Center</a:t>
            </a:r>
          </a:p>
          <a:p>
            <a:pPr algn="ctr" eaLnBrk="0" hangingPunct="0"/>
            <a:r>
              <a:rPr lang="en-US" sz="1100" dirty="0" smtClean="0">
                <a:solidFill>
                  <a:schemeClr val="tx1"/>
                </a:solidFill>
                <a:latin typeface="Arial Narrow" pitchFamily="34" charset="0"/>
              </a:rPr>
              <a:t>(Clinical Affiliate)</a:t>
            </a:r>
            <a:endParaRPr lang="en-US" sz="1100" dirty="0">
              <a:solidFill>
                <a:schemeClr val="tx1"/>
              </a:solidFill>
              <a:latin typeface="Arial Narrow" pitchFamily="34" charset="0"/>
            </a:endParaRPr>
          </a:p>
        </p:txBody>
      </p:sp>
      <p:sp>
        <p:nvSpPr>
          <p:cNvPr id="49" name="Rectangle 45"/>
          <p:cNvSpPr>
            <a:spLocks noChangeAspect="1" noChangeArrowheads="1"/>
          </p:cNvSpPr>
          <p:nvPr/>
        </p:nvSpPr>
        <p:spPr bwMode="auto">
          <a:xfrm>
            <a:off x="5638798" y="5972172"/>
            <a:ext cx="1752600" cy="400050"/>
          </a:xfrm>
          <a:prstGeom prst="rect">
            <a:avLst/>
          </a:prstGeom>
          <a:noFill/>
          <a:ln w="12700">
            <a:solidFill>
              <a:srgbClr val="595959"/>
            </a:solidFill>
            <a:headEnd/>
            <a:tailEnd/>
          </a:ln>
        </p:spPr>
        <p:style>
          <a:lnRef idx="2">
            <a:schemeClr val="accent1"/>
          </a:lnRef>
          <a:fillRef idx="1">
            <a:schemeClr val="lt1"/>
          </a:fillRef>
          <a:effectRef idx="0">
            <a:schemeClr val="accent1"/>
          </a:effectRef>
          <a:fontRef idx="minor">
            <a:schemeClr val="dk1"/>
          </a:fontRef>
        </p:style>
        <p:txBody>
          <a:bodyPr lIns="9144" tIns="9144" rIns="9144" bIns="9144" anchor="ctr" anchorCtr="1"/>
          <a:lstStyle/>
          <a:p>
            <a:pPr algn="ctr" eaLnBrk="0" hangingPunct="0"/>
            <a:r>
              <a:rPr lang="en-US" sz="1100" dirty="0" smtClean="0">
                <a:solidFill>
                  <a:schemeClr val="tx1"/>
                </a:solidFill>
                <a:latin typeface="Arial Narrow" pitchFamily="34" charset="0"/>
              </a:rPr>
              <a:t>Hill Country Memorial Hospital</a:t>
            </a:r>
          </a:p>
          <a:p>
            <a:pPr algn="ctr" eaLnBrk="0" hangingPunct="0"/>
            <a:r>
              <a:rPr lang="en-US" sz="1100" dirty="0" smtClean="0">
                <a:solidFill>
                  <a:schemeClr val="tx1"/>
                </a:solidFill>
                <a:latin typeface="Arial Narrow" pitchFamily="34" charset="0"/>
              </a:rPr>
              <a:t>(Clinical Affiliate)</a:t>
            </a:r>
            <a:endParaRPr lang="en-US" sz="1100" dirty="0">
              <a:solidFill>
                <a:schemeClr val="tx1"/>
              </a:solidFill>
              <a:latin typeface="Arial Narrow" pitchFamily="34" charset="0"/>
            </a:endParaRPr>
          </a:p>
        </p:txBody>
      </p:sp>
      <p:cxnSp>
        <p:nvCxnSpPr>
          <p:cNvPr id="51" name="AutoShape 29"/>
          <p:cNvCxnSpPr>
            <a:cxnSpLocks noChangeShapeType="1"/>
            <a:endCxn id="48" idx="1"/>
          </p:cNvCxnSpPr>
          <p:nvPr/>
        </p:nvCxnSpPr>
        <p:spPr bwMode="auto">
          <a:xfrm rot="16200000" flipH="1">
            <a:off x="4076699" y="4158238"/>
            <a:ext cx="2743200" cy="380998"/>
          </a:xfrm>
          <a:prstGeom prst="bentConnector2">
            <a:avLst/>
          </a:prstGeom>
          <a:noFill/>
          <a:ln w="12700">
            <a:solidFill>
              <a:schemeClr val="tx1"/>
            </a:solidFill>
            <a:prstDash val="dash"/>
            <a:miter lim="800000"/>
            <a:headEnd type="none" w="sm" len="sm"/>
            <a:tailEnd type="none" w="sm" len="sm"/>
          </a:ln>
          <a:effectLst/>
        </p:spPr>
      </p:cxnSp>
      <p:cxnSp>
        <p:nvCxnSpPr>
          <p:cNvPr id="52" name="AutoShape 29"/>
          <p:cNvCxnSpPr>
            <a:cxnSpLocks noChangeShapeType="1"/>
            <a:stCxn id="47" idx="1"/>
            <a:endCxn id="49" idx="1"/>
          </p:cNvCxnSpPr>
          <p:nvPr/>
        </p:nvCxnSpPr>
        <p:spPr bwMode="auto">
          <a:xfrm rot="10800000" flipV="1">
            <a:off x="5638798" y="5256929"/>
            <a:ext cx="12700" cy="915268"/>
          </a:xfrm>
          <a:prstGeom prst="bentConnector3">
            <a:avLst>
              <a:gd name="adj1" fmla="val 1800000"/>
            </a:avLst>
          </a:prstGeom>
          <a:noFill/>
          <a:ln w="12700">
            <a:solidFill>
              <a:schemeClr val="tx1"/>
            </a:solidFill>
            <a:prstDash val="dash"/>
            <a:miter lim="800000"/>
            <a:headEnd type="none" w="sm" len="sm"/>
            <a:tailEnd type="none" w="sm" len="sm"/>
          </a:ln>
          <a:effectLst/>
        </p:spPr>
      </p:cxnSp>
      <p:cxnSp>
        <p:nvCxnSpPr>
          <p:cNvPr id="63" name="AutoShape 22"/>
          <p:cNvCxnSpPr>
            <a:cxnSpLocks noChangeShapeType="1"/>
            <a:stCxn id="324615" idx="1"/>
            <a:endCxn id="67" idx="1"/>
          </p:cNvCxnSpPr>
          <p:nvPr/>
        </p:nvCxnSpPr>
        <p:spPr bwMode="auto">
          <a:xfrm rot="10800000" flipV="1">
            <a:off x="272433" y="3390806"/>
            <a:ext cx="12700" cy="497488"/>
          </a:xfrm>
          <a:prstGeom prst="bentConnector3">
            <a:avLst>
              <a:gd name="adj1" fmla="val 1800000"/>
            </a:avLst>
          </a:prstGeom>
          <a:noFill/>
          <a:ln w="12700">
            <a:solidFill>
              <a:srgbClr val="595959"/>
            </a:solidFill>
            <a:miter lim="800000"/>
            <a:headEnd type="none" w="sm" len="sm"/>
            <a:tailEnd type="none" w="sm" len="sm"/>
          </a:ln>
          <a:effectLst/>
        </p:spPr>
      </p:cxnSp>
      <p:sp>
        <p:nvSpPr>
          <p:cNvPr id="83" name="Oval 9"/>
          <p:cNvSpPr>
            <a:spLocks noChangeAspect="1" noChangeArrowheads="1"/>
          </p:cNvSpPr>
          <p:nvPr/>
        </p:nvSpPr>
        <p:spPr bwMode="auto">
          <a:xfrm>
            <a:off x="314039" y="5902035"/>
            <a:ext cx="1201978" cy="384048"/>
          </a:xfrm>
          <a:prstGeom prst="ellipse">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45720" tIns="44450" rIns="45720" bIns="44450" anchor="ctr" anchorCtr="1"/>
          <a:lstStyle/>
          <a:p>
            <a:pPr eaLnBrk="0" hangingPunct="0"/>
            <a:r>
              <a:rPr lang="en-US" sz="1000" dirty="0" smtClean="0">
                <a:solidFill>
                  <a:schemeClr val="tx1"/>
                </a:solidFill>
                <a:latin typeface="Arial Narrow" pitchFamily="34" charset="0"/>
                <a:ea typeface="+mn-ea"/>
              </a:rPr>
              <a:t>Fertility  </a:t>
            </a:r>
            <a:endParaRPr lang="en-US" sz="1000" dirty="0">
              <a:solidFill>
                <a:schemeClr val="tx1"/>
              </a:solidFill>
              <a:latin typeface="Arial Narrow" pitchFamily="34" charset="0"/>
              <a:ea typeface="+mn-ea"/>
            </a:endParaRPr>
          </a:p>
          <a:p>
            <a:pPr eaLnBrk="0" hangingPunct="0"/>
            <a:r>
              <a:rPr lang="en-US" sz="1000" dirty="0">
                <a:solidFill>
                  <a:schemeClr val="tx1"/>
                </a:solidFill>
                <a:latin typeface="Arial Narrow" pitchFamily="34" charset="0"/>
                <a:ea typeface="+mn-ea"/>
              </a:rPr>
              <a:t>Surgery Center</a:t>
            </a:r>
          </a:p>
        </p:txBody>
      </p:sp>
      <p:cxnSp>
        <p:nvCxnSpPr>
          <p:cNvPr id="99" name="Elbow Connector 98"/>
          <p:cNvCxnSpPr>
            <a:stCxn id="324615" idx="1"/>
            <a:endCxn id="77" idx="1"/>
          </p:cNvCxnSpPr>
          <p:nvPr/>
        </p:nvCxnSpPr>
        <p:spPr bwMode="auto">
          <a:xfrm rot="10800000" flipV="1">
            <a:off x="272433" y="3390805"/>
            <a:ext cx="12700" cy="938089"/>
          </a:xfrm>
          <a:prstGeom prst="bentConnector3">
            <a:avLst>
              <a:gd name="adj1" fmla="val 1800000"/>
            </a:avLst>
          </a:prstGeom>
          <a:noFill/>
          <a:ln w="12700">
            <a:solidFill>
              <a:srgbClr val="595959"/>
            </a:solidFill>
            <a:miter lim="800000"/>
            <a:headEnd type="none" w="sm" len="sm"/>
            <a:tailEnd type="none" w="sm" len="sm"/>
          </a:ln>
          <a:effectLst/>
        </p:spPr>
      </p:cxnSp>
      <p:cxnSp>
        <p:nvCxnSpPr>
          <p:cNvPr id="101" name="Elbow Connector 100"/>
          <p:cNvCxnSpPr>
            <a:stCxn id="324615" idx="1"/>
            <a:endCxn id="324618" idx="1"/>
          </p:cNvCxnSpPr>
          <p:nvPr/>
        </p:nvCxnSpPr>
        <p:spPr bwMode="auto">
          <a:xfrm rot="10800000" flipV="1">
            <a:off x="272433" y="3390806"/>
            <a:ext cx="12700" cy="1378690"/>
          </a:xfrm>
          <a:prstGeom prst="bentConnector3">
            <a:avLst>
              <a:gd name="adj1" fmla="val 1800000"/>
            </a:avLst>
          </a:prstGeom>
          <a:noFill/>
          <a:ln w="12700">
            <a:solidFill>
              <a:srgbClr val="595959"/>
            </a:solidFill>
            <a:miter lim="800000"/>
            <a:headEnd type="none" w="sm" len="sm"/>
            <a:tailEnd type="none" w="sm" len="sm"/>
          </a:ln>
          <a:effectLst/>
        </p:spPr>
      </p:cxnSp>
      <p:cxnSp>
        <p:nvCxnSpPr>
          <p:cNvPr id="103" name="Elbow Connector 102"/>
          <p:cNvCxnSpPr>
            <a:stCxn id="324615" idx="1"/>
            <a:endCxn id="324617" idx="2"/>
          </p:cNvCxnSpPr>
          <p:nvPr/>
        </p:nvCxnSpPr>
        <p:spPr bwMode="auto">
          <a:xfrm rot="10800000" flipV="1">
            <a:off x="272433" y="3390805"/>
            <a:ext cx="12700" cy="2262651"/>
          </a:xfrm>
          <a:prstGeom prst="bentConnector3">
            <a:avLst>
              <a:gd name="adj1" fmla="val 1800000"/>
            </a:avLst>
          </a:prstGeom>
          <a:noFill/>
          <a:ln w="12700">
            <a:solidFill>
              <a:srgbClr val="595959"/>
            </a:solidFill>
            <a:miter lim="800000"/>
            <a:headEnd type="none" w="sm" len="sm"/>
            <a:tailEnd type="none" w="sm" len="sm"/>
          </a:ln>
          <a:effectLst/>
        </p:spPr>
      </p:cxnSp>
      <p:cxnSp>
        <p:nvCxnSpPr>
          <p:cNvPr id="105" name="Elbow Connector 104"/>
          <p:cNvCxnSpPr>
            <a:stCxn id="324615" idx="1"/>
            <a:endCxn id="83" idx="2"/>
          </p:cNvCxnSpPr>
          <p:nvPr/>
        </p:nvCxnSpPr>
        <p:spPr bwMode="auto">
          <a:xfrm rot="10800000" flipH="1" flipV="1">
            <a:off x="272433" y="3390805"/>
            <a:ext cx="41606" cy="2703253"/>
          </a:xfrm>
          <a:prstGeom prst="bentConnector3">
            <a:avLst>
              <a:gd name="adj1" fmla="val -549440"/>
            </a:avLst>
          </a:prstGeom>
          <a:noFill/>
          <a:ln w="12700">
            <a:solidFill>
              <a:srgbClr val="595959"/>
            </a:solidFill>
            <a:miter lim="800000"/>
            <a:headEnd type="none" w="sm" len="sm"/>
            <a:tailEnd type="none" w="sm" len="sm"/>
          </a:ln>
          <a:effectLst/>
        </p:spPr>
      </p:cxnSp>
      <p:cxnSp>
        <p:nvCxnSpPr>
          <p:cNvPr id="107" name="Elbow Connector 106"/>
          <p:cNvCxnSpPr>
            <a:stCxn id="324621" idx="1"/>
            <a:endCxn id="324620" idx="2"/>
          </p:cNvCxnSpPr>
          <p:nvPr/>
        </p:nvCxnSpPr>
        <p:spPr bwMode="auto">
          <a:xfrm rot="10800000" flipH="1" flipV="1">
            <a:off x="1900477" y="3390806"/>
            <a:ext cx="84169" cy="512360"/>
          </a:xfrm>
          <a:prstGeom prst="bentConnector3">
            <a:avLst>
              <a:gd name="adj1" fmla="val -271596"/>
            </a:avLst>
          </a:prstGeom>
          <a:noFill/>
          <a:ln w="12700">
            <a:solidFill>
              <a:schemeClr val="tx1"/>
            </a:solidFill>
            <a:miter lim="800000"/>
            <a:headEnd type="none" w="sm" len="sm"/>
            <a:tailEnd type="none" w="sm" len="sm"/>
          </a:ln>
          <a:effectLst/>
        </p:spPr>
      </p:cxnSp>
      <p:sp>
        <p:nvSpPr>
          <p:cNvPr id="108" name="Rectangle 10"/>
          <p:cNvSpPr>
            <a:spLocks noChangeArrowheads="1"/>
          </p:cNvSpPr>
          <p:nvPr/>
        </p:nvSpPr>
        <p:spPr bwMode="auto">
          <a:xfrm>
            <a:off x="382593" y="6347460"/>
            <a:ext cx="1097280" cy="18288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sz="1100" dirty="0" smtClean="0">
                <a:solidFill>
                  <a:schemeClr val="tx1"/>
                </a:solidFill>
                <a:latin typeface="Arial Narrow" pitchFamily="34" charset="0"/>
              </a:rPr>
              <a:t>TCAI</a:t>
            </a:r>
            <a:endParaRPr lang="en-US" sz="1100" dirty="0">
              <a:solidFill>
                <a:schemeClr val="tx1"/>
              </a:solidFill>
              <a:latin typeface="Arial Narrow" pitchFamily="34" charset="0"/>
            </a:endParaRPr>
          </a:p>
        </p:txBody>
      </p:sp>
      <p:sp>
        <p:nvSpPr>
          <p:cNvPr id="109" name="Rectangle 10"/>
          <p:cNvSpPr>
            <a:spLocks noChangeArrowheads="1"/>
          </p:cNvSpPr>
          <p:nvPr/>
        </p:nvSpPr>
        <p:spPr bwMode="auto">
          <a:xfrm>
            <a:off x="396240" y="6598920"/>
            <a:ext cx="1097280" cy="18288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sz="1100" dirty="0" smtClean="0">
                <a:solidFill>
                  <a:schemeClr val="tx1"/>
                </a:solidFill>
                <a:latin typeface="Arial Narrow" pitchFamily="34" charset="0"/>
              </a:rPr>
              <a:t>NTI</a:t>
            </a:r>
            <a:endParaRPr lang="en-US" sz="1100" dirty="0">
              <a:solidFill>
                <a:schemeClr val="tx1"/>
              </a:solidFill>
              <a:latin typeface="Arial Narrow" pitchFamily="34" charset="0"/>
            </a:endParaRPr>
          </a:p>
        </p:txBody>
      </p:sp>
      <p:cxnSp>
        <p:nvCxnSpPr>
          <p:cNvPr id="111" name="Elbow Connector 110"/>
          <p:cNvCxnSpPr>
            <a:stCxn id="324615" idx="1"/>
            <a:endCxn id="108" idx="1"/>
          </p:cNvCxnSpPr>
          <p:nvPr/>
        </p:nvCxnSpPr>
        <p:spPr bwMode="auto">
          <a:xfrm rot="10800000" flipH="1" flipV="1">
            <a:off x="272433" y="3390806"/>
            <a:ext cx="110160" cy="3048094"/>
          </a:xfrm>
          <a:prstGeom prst="bentConnector3">
            <a:avLst>
              <a:gd name="adj1" fmla="val -207516"/>
            </a:avLst>
          </a:prstGeom>
          <a:noFill/>
          <a:ln w="12700">
            <a:solidFill>
              <a:srgbClr val="595959"/>
            </a:solidFill>
            <a:miter lim="800000"/>
            <a:headEnd type="none" w="sm" len="sm"/>
            <a:tailEnd type="none" w="sm" len="sm"/>
          </a:ln>
          <a:effectLst/>
        </p:spPr>
      </p:cxnSp>
      <p:cxnSp>
        <p:nvCxnSpPr>
          <p:cNvPr id="113" name="Elbow Connector 112"/>
          <p:cNvCxnSpPr>
            <a:stCxn id="324615" idx="1"/>
            <a:endCxn id="109" idx="1"/>
          </p:cNvCxnSpPr>
          <p:nvPr/>
        </p:nvCxnSpPr>
        <p:spPr bwMode="auto">
          <a:xfrm rot="10800000" flipH="1" flipV="1">
            <a:off x="272432" y="3390806"/>
            <a:ext cx="123807" cy="3299554"/>
          </a:xfrm>
          <a:prstGeom prst="bentConnector3">
            <a:avLst>
              <a:gd name="adj1" fmla="val -184642"/>
            </a:avLst>
          </a:prstGeom>
          <a:noFill/>
          <a:ln w="12700">
            <a:solidFill>
              <a:srgbClr val="595959"/>
            </a:solidFill>
            <a:miter lim="800000"/>
            <a:headEnd type="none" w="sm" len="sm"/>
            <a:tailEnd type="none" w="sm" len="sm"/>
          </a:ln>
          <a:effectLst/>
        </p:spPr>
      </p:cxnSp>
      <p:sp>
        <p:nvSpPr>
          <p:cNvPr id="115" name="Rectangle 10"/>
          <p:cNvSpPr>
            <a:spLocks noChangeArrowheads="1"/>
          </p:cNvSpPr>
          <p:nvPr/>
        </p:nvSpPr>
        <p:spPr bwMode="auto">
          <a:xfrm>
            <a:off x="7848600" y="3823840"/>
            <a:ext cx="1097280" cy="36576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sz="1100" dirty="0" smtClean="0">
                <a:solidFill>
                  <a:schemeClr val="tx1"/>
                </a:solidFill>
                <a:latin typeface="Arial Narrow" pitchFamily="34" charset="0"/>
              </a:rPr>
              <a:t>St. David’s Heart &amp; Vascular</a:t>
            </a:r>
            <a:endParaRPr lang="en-US" sz="1100" dirty="0">
              <a:solidFill>
                <a:schemeClr val="tx1"/>
              </a:solidFill>
              <a:latin typeface="Arial Narrow" pitchFamily="34" charset="0"/>
            </a:endParaRPr>
          </a:p>
        </p:txBody>
      </p:sp>
      <p:sp>
        <p:nvSpPr>
          <p:cNvPr id="116" name="Rectangle 10"/>
          <p:cNvSpPr>
            <a:spLocks noChangeArrowheads="1"/>
          </p:cNvSpPr>
          <p:nvPr/>
        </p:nvSpPr>
        <p:spPr bwMode="auto">
          <a:xfrm>
            <a:off x="7848600" y="4265800"/>
            <a:ext cx="1097280" cy="36576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sz="1100" dirty="0" smtClean="0">
                <a:solidFill>
                  <a:schemeClr val="tx1"/>
                </a:solidFill>
                <a:latin typeface="Arial Narrow" pitchFamily="34" charset="0"/>
              </a:rPr>
              <a:t>St. David’s Primary Care</a:t>
            </a:r>
            <a:endParaRPr lang="en-US" sz="1100" dirty="0">
              <a:solidFill>
                <a:schemeClr val="tx1"/>
              </a:solidFill>
              <a:latin typeface="Arial Narrow" pitchFamily="34" charset="0"/>
            </a:endParaRPr>
          </a:p>
        </p:txBody>
      </p:sp>
      <p:sp>
        <p:nvSpPr>
          <p:cNvPr id="117" name="Rectangle 10"/>
          <p:cNvSpPr>
            <a:spLocks noChangeArrowheads="1"/>
          </p:cNvSpPr>
          <p:nvPr/>
        </p:nvSpPr>
        <p:spPr bwMode="auto">
          <a:xfrm>
            <a:off x="7848600" y="4707760"/>
            <a:ext cx="1097280" cy="36576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100" dirty="0" smtClean="0">
                <a:solidFill>
                  <a:schemeClr val="tx1"/>
                </a:solidFill>
                <a:latin typeface="Arial Narrow" pitchFamily="34" charset="0"/>
              </a:rPr>
              <a:t>St. David’s Specialty Practices</a:t>
            </a:r>
            <a:endParaRPr lang="en-US" sz="1100" dirty="0">
              <a:solidFill>
                <a:schemeClr val="tx1"/>
              </a:solidFill>
              <a:latin typeface="Arial Narrow" pitchFamily="34" charset="0"/>
            </a:endParaRPr>
          </a:p>
        </p:txBody>
      </p:sp>
      <p:cxnSp>
        <p:nvCxnSpPr>
          <p:cNvPr id="120" name="Elbow Connector 119"/>
          <p:cNvCxnSpPr>
            <a:stCxn id="70" idx="1"/>
            <a:endCxn id="115" idx="1"/>
          </p:cNvCxnSpPr>
          <p:nvPr/>
        </p:nvCxnSpPr>
        <p:spPr bwMode="auto">
          <a:xfrm rot="10800000" flipH="1" flipV="1">
            <a:off x="7753596" y="3437838"/>
            <a:ext cx="95004" cy="568882"/>
          </a:xfrm>
          <a:prstGeom prst="bentConnector3">
            <a:avLst>
              <a:gd name="adj1" fmla="val -240621"/>
            </a:avLst>
          </a:prstGeom>
          <a:noFill/>
          <a:ln w="12700">
            <a:solidFill>
              <a:schemeClr val="tx1"/>
            </a:solidFill>
            <a:miter lim="800000"/>
            <a:headEnd type="none" w="sm" len="sm"/>
            <a:tailEnd type="none" w="sm" len="sm"/>
          </a:ln>
          <a:effectLst/>
        </p:spPr>
      </p:cxnSp>
      <p:cxnSp>
        <p:nvCxnSpPr>
          <p:cNvPr id="122" name="Elbow Connector 121"/>
          <p:cNvCxnSpPr>
            <a:stCxn id="70" idx="1"/>
            <a:endCxn id="116" idx="1"/>
          </p:cNvCxnSpPr>
          <p:nvPr/>
        </p:nvCxnSpPr>
        <p:spPr bwMode="auto">
          <a:xfrm rot="10800000" flipH="1" flipV="1">
            <a:off x="7753596" y="3437838"/>
            <a:ext cx="95004" cy="1010842"/>
          </a:xfrm>
          <a:prstGeom prst="bentConnector3">
            <a:avLst>
              <a:gd name="adj1" fmla="val -240621"/>
            </a:avLst>
          </a:prstGeom>
          <a:noFill/>
          <a:ln w="12700">
            <a:solidFill>
              <a:schemeClr val="tx1"/>
            </a:solidFill>
            <a:miter lim="800000"/>
            <a:headEnd type="none" w="sm" len="sm"/>
            <a:tailEnd type="none" w="sm" len="sm"/>
          </a:ln>
          <a:effectLst/>
        </p:spPr>
      </p:cxnSp>
      <p:cxnSp>
        <p:nvCxnSpPr>
          <p:cNvPr id="124" name="Elbow Connector 123"/>
          <p:cNvCxnSpPr>
            <a:stCxn id="70" idx="1"/>
            <a:endCxn id="117" idx="1"/>
          </p:cNvCxnSpPr>
          <p:nvPr/>
        </p:nvCxnSpPr>
        <p:spPr bwMode="auto">
          <a:xfrm rot="10800000" flipH="1" flipV="1">
            <a:off x="7753596" y="3437838"/>
            <a:ext cx="95004" cy="1452802"/>
          </a:xfrm>
          <a:prstGeom prst="bentConnector3">
            <a:avLst>
              <a:gd name="adj1" fmla="val -240621"/>
            </a:avLst>
          </a:prstGeom>
          <a:noFill/>
          <a:ln w="12700">
            <a:solidFill>
              <a:schemeClr val="tx1"/>
            </a:solidFill>
            <a:miter lim="800000"/>
            <a:headEnd type="none" w="sm" len="sm"/>
            <a:tailEnd type="none" w="sm" len="sm"/>
          </a:ln>
          <a:effectLst/>
        </p:spPr>
      </p:cxnSp>
      <p:cxnSp>
        <p:nvCxnSpPr>
          <p:cNvPr id="129" name="Elbow Connector 128"/>
          <p:cNvCxnSpPr>
            <a:stCxn id="324646" idx="2"/>
            <a:endCxn id="324635" idx="0"/>
          </p:cNvCxnSpPr>
          <p:nvPr/>
        </p:nvCxnSpPr>
        <p:spPr bwMode="auto">
          <a:xfrm rot="16200000" flipH="1">
            <a:off x="5363908" y="1949696"/>
            <a:ext cx="467275" cy="1971713"/>
          </a:xfrm>
          <a:prstGeom prst="bentConnector3">
            <a:avLst>
              <a:gd name="adj1" fmla="val 50000"/>
            </a:avLst>
          </a:prstGeom>
          <a:noFill/>
          <a:ln w="12700">
            <a:solidFill>
              <a:schemeClr val="tx1"/>
            </a:solidFill>
            <a:miter lim="800000"/>
            <a:headEnd type="none" w="sm" len="sm"/>
            <a:tailEnd type="none" w="sm" len="sm"/>
          </a:ln>
          <a:effectLst/>
        </p:spPr>
      </p:cxnSp>
      <p:cxnSp>
        <p:nvCxnSpPr>
          <p:cNvPr id="131" name="Elbow Connector 130"/>
          <p:cNvCxnSpPr>
            <a:stCxn id="324646" idx="2"/>
            <a:endCxn id="324621" idx="0"/>
          </p:cNvCxnSpPr>
          <p:nvPr/>
        </p:nvCxnSpPr>
        <p:spPr bwMode="auto">
          <a:xfrm rot="5400000">
            <a:off x="3351377" y="1908878"/>
            <a:ext cx="467275" cy="2053351"/>
          </a:xfrm>
          <a:prstGeom prst="bentConnector3">
            <a:avLst>
              <a:gd name="adj1" fmla="val 50000"/>
            </a:avLst>
          </a:prstGeom>
          <a:noFill/>
          <a:ln w="12700">
            <a:solidFill>
              <a:schemeClr val="tx1"/>
            </a:solidFill>
            <a:miter lim="800000"/>
            <a:headEnd type="none" w="sm" len="sm"/>
            <a:tailEnd type="none" w="sm" len="sm"/>
          </a:ln>
          <a:effectLst/>
        </p:spPr>
      </p:cxnSp>
      <p:cxnSp>
        <p:nvCxnSpPr>
          <p:cNvPr id="133" name="Elbow Connector 132"/>
          <p:cNvCxnSpPr>
            <a:stCxn id="324646" idx="2"/>
            <a:endCxn id="324615" idx="0"/>
          </p:cNvCxnSpPr>
          <p:nvPr/>
        </p:nvCxnSpPr>
        <p:spPr bwMode="auto">
          <a:xfrm rot="5400000">
            <a:off x="2537354" y="1094855"/>
            <a:ext cx="467275" cy="3681396"/>
          </a:xfrm>
          <a:prstGeom prst="bentConnector3">
            <a:avLst>
              <a:gd name="adj1" fmla="val 50000"/>
            </a:avLst>
          </a:prstGeom>
          <a:noFill/>
          <a:ln w="12700">
            <a:solidFill>
              <a:schemeClr val="tx1"/>
            </a:solidFill>
            <a:miter lim="800000"/>
            <a:headEnd type="none" w="sm" len="sm"/>
            <a:tailEnd type="none" w="sm" len="sm"/>
          </a:ln>
          <a:effectLst/>
        </p:spPr>
      </p:cxnSp>
      <p:sp>
        <p:nvSpPr>
          <p:cNvPr id="62" name="Text Box 4"/>
          <p:cNvSpPr txBox="1">
            <a:spLocks noChangeArrowheads="1"/>
          </p:cNvSpPr>
          <p:nvPr/>
        </p:nvSpPr>
        <p:spPr bwMode="auto">
          <a:xfrm>
            <a:off x="3429000" y="642496"/>
            <a:ext cx="2286000" cy="768350"/>
          </a:xfrm>
          <a:prstGeom prst="rect">
            <a:avLst/>
          </a:prstGeom>
          <a:solidFill>
            <a:schemeClr val="lt1">
              <a:alpha val="0"/>
            </a:schemeClr>
          </a:solidFill>
          <a:ln>
            <a:noFill/>
            <a:headEnd/>
            <a:tailEnd/>
          </a:ln>
        </p:spPr>
        <p:style>
          <a:lnRef idx="2">
            <a:schemeClr val="dk1"/>
          </a:lnRef>
          <a:fillRef idx="1">
            <a:schemeClr val="lt1"/>
          </a:fillRef>
          <a:effectRef idx="0">
            <a:schemeClr val="dk1"/>
          </a:effectRef>
          <a:fontRef idx="minor">
            <a:schemeClr val="dk1"/>
          </a:fontRef>
        </p:style>
        <p:txBody>
          <a:bodyPr lIns="90488" tIns="44450" rIns="90488" bIns="44450" anchor="ctr" anchorCtr="1"/>
          <a:lstStyle/>
          <a:p>
            <a:pPr eaLnBrk="0" hangingPunct="0"/>
            <a:endParaRPr lang="en-US" sz="1400" b="1" dirty="0">
              <a:solidFill>
                <a:srgbClr val="000000"/>
              </a:solidFill>
              <a:latin typeface="Arial Narrow" pitchFamily="34" charset="0"/>
            </a:endParaRPr>
          </a:p>
        </p:txBody>
      </p:sp>
      <p:pic>
        <p:nvPicPr>
          <p:cNvPr id="61" name="Picture 57" descr="StD_logo_final2_tagline.jpg"/>
          <p:cNvPicPr>
            <a:picLocks noChangeAspect="1"/>
          </p:cNvPicPr>
          <p:nvPr/>
        </p:nvPicPr>
        <p:blipFill>
          <a:blip r:embed="rId6" cstate="print"/>
          <a:srcRect/>
          <a:stretch>
            <a:fillRect/>
          </a:stretch>
        </p:blipFill>
        <p:spPr bwMode="auto">
          <a:xfrm>
            <a:off x="3643758" y="666601"/>
            <a:ext cx="1920240" cy="684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9" name="Oval 9"/>
          <p:cNvSpPr>
            <a:spLocks noChangeArrowheads="1"/>
          </p:cNvSpPr>
          <p:nvPr/>
        </p:nvSpPr>
        <p:spPr bwMode="auto">
          <a:xfrm>
            <a:off x="272433" y="5031923"/>
            <a:ext cx="1243584" cy="384048"/>
          </a:xfrm>
          <a:prstGeom prst="ellipse">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000" dirty="0" smtClean="0">
                <a:solidFill>
                  <a:schemeClr val="tx1"/>
                </a:solidFill>
                <a:latin typeface="Arial Narrow" pitchFamily="34" charset="0"/>
                <a:ea typeface="+mn-ea"/>
              </a:rPr>
              <a:t>Bailey Square</a:t>
            </a:r>
            <a:endParaRPr lang="en-US" sz="1000" dirty="0">
              <a:solidFill>
                <a:schemeClr val="tx1"/>
              </a:solidFill>
              <a:latin typeface="Arial Narrow" pitchFamily="34" charset="0"/>
              <a:ea typeface="+mn-ea"/>
            </a:endParaRPr>
          </a:p>
          <a:p>
            <a:pPr eaLnBrk="0" hangingPunct="0"/>
            <a:r>
              <a:rPr lang="en-US" sz="1000" dirty="0">
                <a:solidFill>
                  <a:schemeClr val="tx1"/>
                </a:solidFill>
                <a:latin typeface="Arial Narrow" pitchFamily="34" charset="0"/>
                <a:ea typeface="+mn-ea"/>
              </a:rPr>
              <a:t>Surgery Center</a:t>
            </a:r>
          </a:p>
        </p:txBody>
      </p:sp>
      <p:cxnSp>
        <p:nvCxnSpPr>
          <p:cNvPr id="71" name="Elbow Connector 70"/>
          <p:cNvCxnSpPr>
            <a:stCxn id="67" idx="1"/>
            <a:endCxn id="69" idx="2"/>
          </p:cNvCxnSpPr>
          <p:nvPr/>
        </p:nvCxnSpPr>
        <p:spPr bwMode="auto">
          <a:xfrm rot="10800000" flipV="1">
            <a:off x="272433" y="3888293"/>
            <a:ext cx="12700" cy="1335653"/>
          </a:xfrm>
          <a:prstGeom prst="bentConnector3">
            <a:avLst>
              <a:gd name="adj1" fmla="val 1800000"/>
            </a:avLst>
          </a:prstGeom>
          <a:noFill/>
          <a:ln w="12700">
            <a:solidFill>
              <a:schemeClr val="tx1"/>
            </a:solidFill>
            <a:miter lim="800000"/>
            <a:headEnd type="none" w="sm" len="sm"/>
            <a:tailEnd type="none" w="sm" len="sm"/>
          </a:ln>
          <a:effectLst/>
        </p:spPr>
      </p:cxnSp>
      <p:sp>
        <p:nvSpPr>
          <p:cNvPr id="73" name="Rectangle 45"/>
          <p:cNvSpPr>
            <a:spLocks noChangeAspect="1" noChangeArrowheads="1"/>
          </p:cNvSpPr>
          <p:nvPr/>
        </p:nvSpPr>
        <p:spPr bwMode="auto">
          <a:xfrm>
            <a:off x="3757781" y="4230217"/>
            <a:ext cx="1287779" cy="44323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144" tIns="44450" rIns="9144" bIns="44450" anchor="ctr" anchorCtr="1"/>
          <a:lstStyle/>
          <a:p>
            <a:pPr eaLnBrk="0" hangingPunct="0"/>
            <a:r>
              <a:rPr lang="en-US" sz="1000" dirty="0" smtClean="0">
                <a:solidFill>
                  <a:schemeClr val="tx1"/>
                </a:solidFill>
                <a:latin typeface="Arial Narrow" pitchFamily="34" charset="0"/>
                <a:ea typeface="+mn-ea"/>
              </a:rPr>
              <a:t>Texas Institute for Robotic Surgery</a:t>
            </a:r>
            <a:endParaRPr lang="en-US" sz="1000" dirty="0">
              <a:solidFill>
                <a:schemeClr val="tx1"/>
              </a:solidFill>
              <a:latin typeface="Arial Narrow" pitchFamily="34" charset="0"/>
              <a:ea typeface="+mn-ea"/>
            </a:endParaRPr>
          </a:p>
        </p:txBody>
      </p:sp>
      <p:cxnSp>
        <p:nvCxnSpPr>
          <p:cNvPr id="74" name="AutoShape 46"/>
          <p:cNvCxnSpPr>
            <a:cxnSpLocks noChangeShapeType="1"/>
            <a:stCxn id="73" idx="1"/>
            <a:endCxn id="324623" idx="1"/>
          </p:cNvCxnSpPr>
          <p:nvPr/>
        </p:nvCxnSpPr>
        <p:spPr bwMode="auto">
          <a:xfrm rot="10800000" flipH="1">
            <a:off x="3757781" y="3390806"/>
            <a:ext cx="24618" cy="1061026"/>
          </a:xfrm>
          <a:prstGeom prst="bentConnector3">
            <a:avLst>
              <a:gd name="adj1" fmla="val -928589"/>
            </a:avLst>
          </a:prstGeom>
          <a:noFill/>
          <a:ln w="12700">
            <a:solidFill>
              <a:schemeClr val="tx1"/>
            </a:solidFill>
            <a:miter lim="800000"/>
            <a:headEnd type="none" w="sm" len="sm"/>
            <a:tailEnd type="none" w="sm" len="sm"/>
          </a:ln>
          <a:effectLst/>
        </p:spPr>
      </p:cxnSp>
      <p:sp>
        <p:nvSpPr>
          <p:cNvPr id="75" name="Rectangle 10"/>
          <p:cNvSpPr>
            <a:spLocks noChangeArrowheads="1"/>
          </p:cNvSpPr>
          <p:nvPr/>
        </p:nvSpPr>
        <p:spPr bwMode="auto">
          <a:xfrm>
            <a:off x="1992318" y="4166235"/>
            <a:ext cx="1097280" cy="18288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dirty="0" smtClean="0">
                <a:solidFill>
                  <a:schemeClr val="tx1"/>
                </a:solidFill>
                <a:latin typeface="Arial Narrow" pitchFamily="34" charset="0"/>
              </a:rPr>
              <a:t>FSED – Bee Cave</a:t>
            </a:r>
            <a:endParaRPr lang="en-US" dirty="0">
              <a:solidFill>
                <a:schemeClr val="tx1"/>
              </a:solidFill>
              <a:latin typeface="Arial Narrow" pitchFamily="34" charset="0"/>
            </a:endParaRPr>
          </a:p>
        </p:txBody>
      </p:sp>
      <p:cxnSp>
        <p:nvCxnSpPr>
          <p:cNvPr id="76" name="Elbow Connector 75"/>
          <p:cNvCxnSpPr>
            <a:stCxn id="324621" idx="1"/>
            <a:endCxn id="75" idx="1"/>
          </p:cNvCxnSpPr>
          <p:nvPr/>
        </p:nvCxnSpPr>
        <p:spPr bwMode="auto">
          <a:xfrm rot="10800000" flipH="1" flipV="1">
            <a:off x="1900478" y="3390805"/>
            <a:ext cx="91840" cy="866869"/>
          </a:xfrm>
          <a:prstGeom prst="bentConnector3">
            <a:avLst>
              <a:gd name="adj1" fmla="val -248911"/>
            </a:avLst>
          </a:prstGeom>
          <a:noFill/>
          <a:ln w="12700">
            <a:solidFill>
              <a:schemeClr val="tx1"/>
            </a:solidFill>
            <a:miter lim="800000"/>
            <a:headEnd type="none" w="sm" len="sm"/>
            <a:tailEnd type="none" w="sm" len="sm"/>
          </a:ln>
          <a:effectLst/>
        </p:spPr>
      </p:cxnSp>
      <p:sp>
        <p:nvSpPr>
          <p:cNvPr id="78" name="Rectangle 10"/>
          <p:cNvSpPr>
            <a:spLocks noChangeArrowheads="1"/>
          </p:cNvSpPr>
          <p:nvPr/>
        </p:nvSpPr>
        <p:spPr bwMode="auto">
          <a:xfrm>
            <a:off x="1992318" y="4404360"/>
            <a:ext cx="1097280" cy="18288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dirty="0" smtClean="0">
                <a:solidFill>
                  <a:schemeClr val="tx1"/>
                </a:solidFill>
                <a:latin typeface="Arial Narrow" pitchFamily="34" charset="0"/>
              </a:rPr>
              <a:t>FSED - Bastrop</a:t>
            </a:r>
            <a:endParaRPr lang="en-US" dirty="0">
              <a:solidFill>
                <a:schemeClr val="tx1"/>
              </a:solidFill>
              <a:latin typeface="Arial Narrow" pitchFamily="34" charset="0"/>
            </a:endParaRPr>
          </a:p>
        </p:txBody>
      </p:sp>
      <p:cxnSp>
        <p:nvCxnSpPr>
          <p:cNvPr id="79" name="Elbow Connector 78"/>
          <p:cNvCxnSpPr>
            <a:stCxn id="324621" idx="1"/>
            <a:endCxn id="78" idx="1"/>
          </p:cNvCxnSpPr>
          <p:nvPr/>
        </p:nvCxnSpPr>
        <p:spPr bwMode="auto">
          <a:xfrm rot="10800000" flipH="1" flipV="1">
            <a:off x="1900478" y="3390806"/>
            <a:ext cx="91840" cy="1104994"/>
          </a:xfrm>
          <a:prstGeom prst="bentConnector3">
            <a:avLst>
              <a:gd name="adj1" fmla="val -248911"/>
            </a:avLst>
          </a:prstGeom>
          <a:noFill/>
          <a:ln w="12700">
            <a:solidFill>
              <a:schemeClr val="tx1"/>
            </a:solidFill>
            <a:miter lim="800000"/>
            <a:headEnd type="none" w="sm" len="sm"/>
            <a:tailEnd type="none" w="sm" len="sm"/>
          </a:ln>
          <a:effectLst/>
        </p:spPr>
      </p:cxnSp>
      <p:sp>
        <p:nvSpPr>
          <p:cNvPr id="89" name="Rectangle 10"/>
          <p:cNvSpPr>
            <a:spLocks noChangeArrowheads="1"/>
          </p:cNvSpPr>
          <p:nvPr/>
        </p:nvSpPr>
        <p:spPr bwMode="auto">
          <a:xfrm>
            <a:off x="3757781" y="5204460"/>
            <a:ext cx="1097280" cy="182880"/>
          </a:xfrm>
          <a:prstGeom prst="rect">
            <a:avLst/>
          </a:prstGeom>
          <a:noFill/>
          <a:ln w="12700">
            <a:solidFill>
              <a:srgbClr val="595959"/>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90488" tIns="44450" rIns="90488" bIns="44450" anchor="ctr" anchorCtr="1"/>
          <a:lstStyle/>
          <a:p>
            <a:pPr eaLnBrk="0" hangingPunct="0"/>
            <a:r>
              <a:rPr lang="en-US" dirty="0" smtClean="0">
                <a:solidFill>
                  <a:schemeClr val="tx1"/>
                </a:solidFill>
                <a:latin typeface="Arial Narrow" pitchFamily="34" charset="0"/>
              </a:rPr>
              <a:t>FSED - Pflugerville</a:t>
            </a:r>
            <a:endParaRPr lang="en-US" dirty="0">
              <a:solidFill>
                <a:schemeClr val="tx1"/>
              </a:solidFill>
              <a:latin typeface="Arial Narrow" pitchFamily="34" charset="0"/>
            </a:endParaRPr>
          </a:p>
        </p:txBody>
      </p:sp>
      <p:cxnSp>
        <p:nvCxnSpPr>
          <p:cNvPr id="92" name="Elbow Connector 91"/>
          <p:cNvCxnSpPr>
            <a:stCxn id="324623" idx="1"/>
            <a:endCxn id="89" idx="1"/>
          </p:cNvCxnSpPr>
          <p:nvPr/>
        </p:nvCxnSpPr>
        <p:spPr bwMode="auto">
          <a:xfrm rot="10800000" flipV="1">
            <a:off x="3757781" y="3390806"/>
            <a:ext cx="24618" cy="1905094"/>
          </a:xfrm>
          <a:prstGeom prst="bentConnector3">
            <a:avLst>
              <a:gd name="adj1" fmla="val 1028589"/>
            </a:avLst>
          </a:prstGeom>
          <a:noFill/>
          <a:ln w="12700">
            <a:solidFill>
              <a:schemeClr val="tx1"/>
            </a:solidFill>
            <a:miter lim="800000"/>
            <a:headEnd type="none" w="sm" len="sm"/>
            <a:tailEnd type="none" w="sm" len="sm"/>
          </a:ln>
          <a:effec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6c0c_UqLvk67Wz49Hz9fW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SDH_Boha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 Center 2">
        <a:dk1>
          <a:srgbClr val="000000"/>
        </a:dk1>
        <a:lt1>
          <a:srgbClr val="FFFFFF"/>
        </a:lt1>
        <a:dk2>
          <a:srgbClr val="000000"/>
        </a:dk2>
        <a:lt2>
          <a:srgbClr val="000000"/>
        </a:lt2>
        <a:accent1>
          <a:srgbClr val="CCECFF"/>
        </a:accent1>
        <a:accent2>
          <a:srgbClr val="FFFF99"/>
        </a:accent2>
        <a:accent3>
          <a:srgbClr val="AAAAAA"/>
        </a:accent3>
        <a:accent4>
          <a:srgbClr val="DADADA"/>
        </a:accent4>
        <a:accent5>
          <a:srgbClr val="E2F4FF"/>
        </a:accent5>
        <a:accent6>
          <a:srgbClr val="E7E78A"/>
        </a:accent6>
        <a:hlink>
          <a:srgbClr val="CC3300"/>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itle &amp; Bullets - 2 Colum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itle &amp; Bullets - 2 Colum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itle &amp; Bullets - 2 Colum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Title &amp; Bullets - 2 Colum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itle &amp; Bullets - 2 Colum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SDH_Bohan">
  <a:themeElements>
    <a:clrScheme name="SDH_2">
      <a:dk1>
        <a:sysClr val="windowText" lastClr="000000"/>
      </a:dk1>
      <a:lt1>
        <a:sysClr val="window" lastClr="FFFFFF"/>
      </a:lt1>
      <a:dk2>
        <a:srgbClr val="0A59A5"/>
      </a:dk2>
      <a:lt2>
        <a:srgbClr val="EEECE1"/>
      </a:lt2>
      <a:accent1>
        <a:srgbClr val="CCA15F"/>
      </a:accent1>
      <a:accent2>
        <a:srgbClr val="0A59A5"/>
      </a:accent2>
      <a:accent3>
        <a:srgbClr val="C0504D"/>
      </a:accent3>
      <a:accent4>
        <a:srgbClr val="006600"/>
      </a:accent4>
      <a:accent5>
        <a:srgbClr val="4BACC6"/>
      </a:accent5>
      <a:accent6>
        <a:srgbClr val="8064A2"/>
      </a:accent6>
      <a:hlink>
        <a:srgbClr val="0000FF"/>
      </a:hlink>
      <a:folHlink>
        <a:srgbClr val="800080"/>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latin typeface="Gill Sans" charset="0"/>
            <a:ea typeface="ヒラギノ角ゴ Pro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amp; Bullets - 2 Column 2">
        <a:dk1>
          <a:srgbClr val="000000"/>
        </a:dk1>
        <a:lt1>
          <a:srgbClr val="FFFFFF"/>
        </a:lt1>
        <a:dk2>
          <a:srgbClr val="000000"/>
        </a:dk2>
        <a:lt2>
          <a:srgbClr val="000000"/>
        </a:lt2>
        <a:accent1>
          <a:srgbClr val="FFCC33"/>
        </a:accent1>
        <a:accent2>
          <a:srgbClr val="333399"/>
        </a:accent2>
        <a:accent3>
          <a:srgbClr val="AAAAAA"/>
        </a:accent3>
        <a:accent4>
          <a:srgbClr val="DADADA"/>
        </a:accent4>
        <a:accent5>
          <a:srgbClr val="FFE2AD"/>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DH_Robyn_ExtraRm_v2">
  <a:themeElements>
    <a:clrScheme name="Custom 2">
      <a:dk1>
        <a:sysClr val="windowText" lastClr="000000"/>
      </a:dk1>
      <a:lt1>
        <a:sysClr val="window" lastClr="FFFFFF"/>
      </a:lt1>
      <a:dk2>
        <a:srgbClr val="0A59A5"/>
      </a:dk2>
      <a:lt2>
        <a:srgbClr val="EEECE1"/>
      </a:lt2>
      <a:accent1>
        <a:srgbClr val="0A59A5"/>
      </a:accent1>
      <a:accent2>
        <a:srgbClr val="C0504D"/>
      </a:accent2>
      <a:accent3>
        <a:srgbClr val="AA7C36"/>
      </a:accent3>
      <a:accent4>
        <a:srgbClr val="8064A2"/>
      </a:accent4>
      <a:accent5>
        <a:srgbClr val="4BACC6"/>
      </a:accent5>
      <a:accent6>
        <a:srgbClr val="006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solidFill>
              <a:schemeClr val="tx1">
                <a:lumMod val="75000"/>
                <a:lumOff val="25000"/>
              </a:schemeClr>
            </a:solidFill>
            <a:latin typeface="+mn-lt"/>
          </a:defRPr>
        </a:defPPr>
      </a:lstStyle>
    </a:txDef>
  </a:objectDefaults>
  <a:extraClrSchemeLst/>
</a:theme>
</file>

<file path=ppt/theme/themeOverride1.xml><?xml version="1.0" encoding="utf-8"?>
<a:themeOverride xmlns:a="http://schemas.openxmlformats.org/drawingml/2006/main">
  <a:clrScheme name="Title &amp; Bullets - 2 Column 4">
    <a:dk1>
      <a:srgbClr val="000000"/>
    </a:dk1>
    <a:lt1>
      <a:srgbClr val="FFFFFF"/>
    </a:lt1>
    <a:dk2>
      <a:srgbClr val="000000"/>
    </a:dk2>
    <a:lt2>
      <a:srgbClr val="CCA15F"/>
    </a:lt2>
    <a:accent1>
      <a:srgbClr val="CCA15F"/>
    </a:accent1>
    <a:accent2>
      <a:srgbClr val="D6EBF6"/>
    </a:accent2>
    <a:accent3>
      <a:srgbClr val="AAAAAA"/>
    </a:accent3>
    <a:accent4>
      <a:srgbClr val="DADADA"/>
    </a:accent4>
    <a:accent5>
      <a:srgbClr val="E2CDB6"/>
    </a:accent5>
    <a:accent6>
      <a:srgbClr val="C2D5DF"/>
    </a:accent6>
    <a:hlink>
      <a:srgbClr val="0A59A5"/>
    </a:hlink>
    <a:folHlink>
      <a:srgbClr val="0A59A5"/>
    </a:folHlink>
  </a:clrScheme>
  <a:fontScheme name="Title &amp; Bullets - 2 Column">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SDH Template</Template>
  <TotalTime>20253</TotalTime>
  <Words>5142</Words>
  <Application>Microsoft Office PowerPoint</Application>
  <PresentationFormat>On-screen Show (4:3)</PresentationFormat>
  <Paragraphs>954</Paragraphs>
  <Slides>50</Slides>
  <Notes>29</Notes>
  <HiddenSlides>0</HiddenSlides>
  <MMClips>0</MMClips>
  <ScaleCrop>false</ScaleCrop>
  <HeadingPairs>
    <vt:vector size="4" baseType="variant">
      <vt:variant>
        <vt:lpstr>Theme</vt:lpstr>
      </vt:variant>
      <vt:variant>
        <vt:i4>9</vt:i4>
      </vt:variant>
      <vt:variant>
        <vt:lpstr>Slide Titles</vt:lpstr>
      </vt:variant>
      <vt:variant>
        <vt:i4>50</vt:i4>
      </vt:variant>
    </vt:vector>
  </HeadingPairs>
  <TitlesOfParts>
    <vt:vector size="59" baseType="lpstr">
      <vt:lpstr>3_SDH_Bohan</vt:lpstr>
      <vt:lpstr>Title - Center</vt:lpstr>
      <vt:lpstr>3_Title &amp; Bullets - 2 Column</vt:lpstr>
      <vt:lpstr>4_Title &amp; Bullets - 2 Column</vt:lpstr>
      <vt:lpstr>5_Title &amp; Bullets - 2 Column</vt:lpstr>
      <vt:lpstr>6_Title &amp; Bullets - 2 Column</vt:lpstr>
      <vt:lpstr>7_Title &amp; Bullets - 2 Column</vt:lpstr>
      <vt:lpstr>4_SDH_Bohan</vt:lpstr>
      <vt:lpstr>SDH_Robyn_ExtraRm_v2</vt:lpstr>
      <vt:lpstr>Pursuit of a Vision </vt:lpstr>
      <vt:lpstr>St. David’s Pursuit</vt:lpstr>
      <vt:lpstr>St. David’s Pursuit</vt:lpstr>
      <vt:lpstr>PowerPoint Presentation</vt:lpstr>
      <vt:lpstr>A unique business model</vt:lpstr>
      <vt:lpstr>Forces for integration</vt:lpstr>
      <vt:lpstr>Formation of St. David’s HealthCare</vt:lpstr>
      <vt:lpstr>St. David’s Healthcare: History and Highlights</vt:lpstr>
      <vt:lpstr>St. David’s HealthCare Organizational Structure</vt:lpstr>
      <vt:lpstr>Geographic footprint of St. David’s HealthCare</vt:lpstr>
      <vt:lpstr>Organizational Summary</vt:lpstr>
      <vt:lpstr>Market Demographics</vt:lpstr>
      <vt:lpstr>Competitive Environment</vt:lpstr>
      <vt:lpstr>St. David’s Pursuit</vt:lpstr>
      <vt:lpstr>Where we started</vt:lpstr>
      <vt:lpstr>Baldrige – Since 2008</vt:lpstr>
      <vt:lpstr>Baldrige – Pursuit of a Vision</vt:lpstr>
      <vt:lpstr>Aligning and Executing for Results</vt:lpstr>
      <vt:lpstr>SDH Annual Planning Cycle - standardized</vt:lpstr>
      <vt:lpstr>St. David’s Pursuit</vt:lpstr>
      <vt:lpstr>Baldrige – Key lessons learned</vt:lpstr>
      <vt:lpstr>Opportunities</vt:lpstr>
      <vt:lpstr>Opportunities</vt:lpstr>
      <vt:lpstr>Standardization across Multiple facilities</vt:lpstr>
      <vt:lpstr>Priorities</vt:lpstr>
      <vt:lpstr>Performance Excellence Cycle</vt:lpstr>
      <vt:lpstr>Improving the application “story”</vt:lpstr>
      <vt:lpstr>Main Healthcare Service Offerings [P.1a(1)]</vt:lpstr>
      <vt:lpstr>Facilities [P.1a(4)]</vt:lpstr>
      <vt:lpstr>Facilities [P.1a(4)]: 2011 Application</vt:lpstr>
      <vt:lpstr>Workforce Groups: SDH</vt:lpstr>
      <vt:lpstr>Customers &amp; Stakeholders: SDH</vt:lpstr>
      <vt:lpstr>Suppliers &amp; Partners [P.1b(3)]</vt:lpstr>
      <vt:lpstr>Key Competitiveness Changes [P.2a(2)]</vt:lpstr>
      <vt:lpstr>Baldrige – are we improving?</vt:lpstr>
      <vt:lpstr>Baldrige – to fulfill the vision, reach higher bands</vt:lpstr>
      <vt:lpstr>St. David’s Pursuit</vt:lpstr>
      <vt:lpstr>St. David’s Healthcare Executive Summary</vt:lpstr>
      <vt:lpstr>Honors and accolades</vt:lpstr>
      <vt:lpstr>NAMED  “15 Top Health System” in 2012</vt:lpstr>
      <vt:lpstr>“15 Top Health Systems” PERFORMANCE MEASURES</vt:lpstr>
      <vt:lpstr>Other Recognitions</vt:lpstr>
      <vt:lpstr>Other Recognitions</vt:lpstr>
      <vt:lpstr>Other Recognitions</vt:lpstr>
      <vt:lpstr>Community Benefit</vt:lpstr>
      <vt:lpstr>Grant partners of the St. David’s Foundation (65 Entities / 74 grants)</vt:lpstr>
      <vt:lpstr>Strong and growing contributions to the community </vt:lpstr>
      <vt:lpstr>$30.9 Million in Community Grants in 2011</vt:lpstr>
      <vt:lpstr>The pursuit continues</vt:lpstr>
      <vt:lpstr>PowerPoint Presentation</vt:lpstr>
    </vt:vector>
  </TitlesOfParts>
  <Company>St. David's Health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Partnership 2009</dc:title>
  <dc:creator>Jon Foster</dc:creator>
  <cp:lastModifiedBy>DAT</cp:lastModifiedBy>
  <cp:revision>1541</cp:revision>
  <cp:lastPrinted>2013-06-20T22:25:29Z</cp:lastPrinted>
  <dcterms:created xsi:type="dcterms:W3CDTF">2000-01-05T18:13:35Z</dcterms:created>
  <dcterms:modified xsi:type="dcterms:W3CDTF">2013-06-21T16:14:58Z</dcterms:modified>
</cp:coreProperties>
</file>